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70" r:id="rId2"/>
    <p:sldId id="257" r:id="rId3"/>
    <p:sldId id="290" r:id="rId4"/>
    <p:sldId id="291" r:id="rId5"/>
    <p:sldId id="292" r:id="rId6"/>
    <p:sldId id="295" r:id="rId7"/>
    <p:sldId id="293" r:id="rId8"/>
    <p:sldId id="296" r:id="rId9"/>
    <p:sldId id="297" r:id="rId10"/>
    <p:sldId id="294" r:id="rId11"/>
    <p:sldId id="27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01" d="100"/>
          <a:sy n="101" d="100"/>
        </p:scale>
        <p:origin x="138" y="13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image" Target="../media/image5.jpeg"/></Relationships>
</file>

<file path=ppt/diagrams/_rels/data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image" Target="../media/image5.jpeg"/></Relationships>
</file>

<file path=ppt/diagrams/_rels/data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image" Target="../media/image5.jpeg"/></Relationships>
</file>

<file path=ppt/diagrams/_rels/data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image" Target="../media/image5.jpeg"/></Relationships>
</file>

<file path=ppt/diagrams/_rels/data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image" Target="../media/image5.jpeg"/></Relationships>
</file>

<file path=ppt/diagrams/_rels/data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image" Target="../media/image5.jpeg"/></Relationships>
</file>

<file path=ppt/diagrams/_rels/data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5.jpeg"/></Relationships>
</file>

<file path=ppt/diagrams/_rels/data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5.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image" Target="../media/image5.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image" Target="../media/image5.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image" Target="../media/image5.jpeg"/></Relationships>
</file>

<file path=ppt/diagrams/_rels/drawing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image" Target="../media/image5.jpeg"/></Relationships>
</file>

<file path=ppt/diagrams/_rels/drawing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image" Target="../media/image5.jpeg"/></Relationships>
</file>

<file path=ppt/diagrams/_rels/drawing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image" Target="../media/image5.jpeg"/></Relationships>
</file>

<file path=ppt/diagrams/_rels/drawing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5.jpeg"/></Relationships>
</file>

<file path=ppt/diagrams/_rels/drawing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B0E6C4-7DC3-4235-A1BD-7311DC573371}" type="doc">
      <dgm:prSet loTypeId="urn:microsoft.com/office/officeart/2005/8/layout/vList2" loCatId="list" qsTypeId="urn:microsoft.com/office/officeart/2005/8/quickstyle/3d2" qsCatId="3D" csTypeId="urn:microsoft.com/office/officeart/2005/8/colors/colorful5" csCatId="colorful" phldr="1"/>
      <dgm:spPr/>
      <dgm:t>
        <a:bodyPr/>
        <a:lstStyle/>
        <a:p>
          <a:endParaRPr lang="ru-RU"/>
        </a:p>
      </dgm:t>
    </dgm:pt>
    <dgm:pt modelId="{33C5763D-4575-470A-B2A8-B8C97E0B22C4}">
      <dgm:prSet custT="1"/>
      <dgm:spPr/>
      <dgm:t>
        <a:bodyPr/>
        <a:lstStyle/>
        <a:p>
          <a:pPr marL="0" algn="ctr">
            <a:lnSpc>
              <a:spcPct val="90000"/>
            </a:lnSpc>
            <a:spcBef>
              <a:spcPct val="0"/>
            </a:spcBef>
            <a:spcAft>
              <a:spcPct val="35000"/>
            </a:spcAft>
          </a:pPr>
          <a:br>
            <a:rPr lang="ru-RU" sz="3200" b="1"/>
          </a:br>
          <a:endParaRPr lang="ru-RU" sz="3200" b="1"/>
        </a:p>
        <a:p>
          <a:pPr marL="0" algn="ctr">
            <a:lnSpc>
              <a:spcPct val="100000"/>
            </a:lnSpc>
            <a:spcBef>
              <a:spcPts val="600"/>
            </a:spcBef>
            <a:spcAft>
              <a:spcPts val="600"/>
            </a:spcAft>
          </a:pPr>
          <a:br>
            <a:rPr lang="ru-RU" sz="2800" b="1"/>
          </a:br>
          <a:endParaRPr lang="ru-RU" sz="2100" b="1"/>
        </a:p>
      </dgm:t>
    </dgm:pt>
    <dgm:pt modelId="{2A40D93B-0E9F-44F9-B1D1-3C5F87D819EF}" type="sibTrans" cxnId="{0949B728-CB97-427C-9075-FE54B667A40E}">
      <dgm:prSet/>
      <dgm:spPr/>
      <dgm:t>
        <a:bodyPr/>
        <a:lstStyle/>
        <a:p>
          <a:endParaRPr lang="ru-RU" b="1"/>
        </a:p>
      </dgm:t>
    </dgm:pt>
    <dgm:pt modelId="{5D8DF039-FC3D-495B-B839-EA929C00B123}" type="parTrans" cxnId="{0949B728-CB97-427C-9075-FE54B667A40E}">
      <dgm:prSet/>
      <dgm:spPr/>
      <dgm:t>
        <a:bodyPr/>
        <a:lstStyle/>
        <a:p>
          <a:endParaRPr lang="ru-RU" b="1"/>
        </a:p>
      </dgm:t>
    </dgm:pt>
    <dgm:pt modelId="{0A081536-BCA5-4EA0-A82E-BBC0A192ED63}" type="pres">
      <dgm:prSet presAssocID="{69B0E6C4-7DC3-4235-A1BD-7311DC573371}" presName="linear" presStyleCnt="0">
        <dgm:presLayoutVars>
          <dgm:animLvl val="lvl"/>
          <dgm:resizeHandles val="exact"/>
        </dgm:presLayoutVars>
      </dgm:prSet>
      <dgm:spPr/>
    </dgm:pt>
    <dgm:pt modelId="{C478667F-4E82-43BC-811A-5654F3F8DBEA}" type="pres">
      <dgm:prSet presAssocID="{33C5763D-4575-470A-B2A8-B8C97E0B22C4}" presName="parentText" presStyleLbl="node1" presStyleIdx="0" presStyleCnt="1" custScaleY="658918" custLinFactNeighborX="0" custLinFactNeighborY="14713">
        <dgm:presLayoutVars>
          <dgm:chMax val="0"/>
          <dgm:bulletEnabled val="1"/>
        </dgm:presLayoutVars>
      </dgm:prSet>
      <dgm:spPr/>
    </dgm:pt>
  </dgm:ptLst>
  <dgm:cxnLst>
    <dgm:cxn modelId="{0949B728-CB97-427C-9075-FE54B667A40E}" srcId="{69B0E6C4-7DC3-4235-A1BD-7311DC573371}" destId="{33C5763D-4575-470A-B2A8-B8C97E0B22C4}" srcOrd="0" destOrd="0" parTransId="{5D8DF039-FC3D-495B-B839-EA929C00B123}" sibTransId="{2A40D93B-0E9F-44F9-B1D1-3C5F87D819EF}"/>
    <dgm:cxn modelId="{DF4A472B-9BA8-4B8E-98F2-1FA56460790D}" type="presOf" srcId="{69B0E6C4-7DC3-4235-A1BD-7311DC573371}" destId="{0A081536-BCA5-4EA0-A82E-BBC0A192ED63}" srcOrd="0" destOrd="0" presId="urn:microsoft.com/office/officeart/2005/8/layout/vList2"/>
    <dgm:cxn modelId="{BD1CC357-5012-4B83-A73D-2ED493B96988}" type="presOf" srcId="{33C5763D-4575-470A-B2A8-B8C97E0B22C4}" destId="{C478667F-4E82-43BC-811A-5654F3F8DBEA}" srcOrd="0" destOrd="0" presId="urn:microsoft.com/office/officeart/2005/8/layout/vList2"/>
    <dgm:cxn modelId="{FF56E6F3-865B-4C2B-AD90-12DC49B01F04}" type="presParOf" srcId="{0A081536-BCA5-4EA0-A82E-BBC0A192ED63}" destId="{C478667F-4E82-43BC-811A-5654F3F8DBE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232555-0877-4607-9A9B-1860F4037156}" type="doc">
      <dgm:prSet loTypeId="urn:microsoft.com/office/officeart/2008/layout/LinedList" loCatId="list" qsTypeId="urn:microsoft.com/office/officeart/2005/8/quickstyle/3d1" qsCatId="3D" csTypeId="urn:microsoft.com/office/officeart/2005/8/colors/colorful2" csCatId="colorful" phldr="1"/>
      <dgm:spPr>
        <a:scene3d>
          <a:camera prst="orthographicFront">
            <a:rot lat="0" lon="0" rev="0"/>
          </a:camera>
          <a:lightRig rig="glow" dir="t">
            <a:rot lat="0" lon="0" rev="4800000"/>
          </a:lightRig>
        </a:scene3d>
      </dgm:spPr>
      <dgm:t>
        <a:bodyPr/>
        <a:lstStyle/>
        <a:p>
          <a:endParaRPr lang="ru-RU"/>
        </a:p>
      </dgm:t>
    </dgm:pt>
    <dgm:pt modelId="{CC4AD3B5-F875-4F96-ABF8-4D8B3B3078E5}">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ctr"/>
          <a:r>
            <a:rPr lang="en-US" sz="3100" b="1"/>
            <a:t>GULYAMOV SAID SAIDAKHRAROVICH </a:t>
          </a:r>
          <a:endParaRPr lang="ru-RU" sz="3100"/>
        </a:p>
      </dgm:t>
    </dgm:pt>
    <dgm:pt modelId="{3EDE6491-194D-4524-8AC7-7B79AB8E24CA}" type="parTrans" cxnId="{1C4C53D5-E5CE-4FF9-B9D3-47D694219D30}">
      <dgm:prSet/>
      <dgm:spPr/>
      <dgm:t>
        <a:bodyPr/>
        <a:lstStyle/>
        <a:p>
          <a:pPr algn="ctr"/>
          <a:endParaRPr lang="ru-RU"/>
        </a:p>
      </dgm:t>
    </dgm:pt>
    <dgm:pt modelId="{4AECAE5C-91A4-4075-94C8-AC737ECA8331}" type="sibTrans" cxnId="{1C4C53D5-E5CE-4FF9-B9D3-47D694219D30}">
      <dgm:prSet/>
      <dgm:spPr/>
      <dgm:t>
        <a:bodyPr/>
        <a:lstStyle/>
        <a:p>
          <a:pPr algn="ctr"/>
          <a:endParaRPr lang="ru-RU"/>
        </a:p>
      </dgm:t>
    </dgm:pt>
    <dgm:pt modelId="{EDD2EF6E-61E3-449C-9893-639C4C8096CC}" type="pres">
      <dgm:prSet presAssocID="{D4232555-0877-4607-9A9B-1860F4037156}" presName="vert0" presStyleCnt="0">
        <dgm:presLayoutVars>
          <dgm:dir/>
          <dgm:animOne val="branch"/>
          <dgm:animLvl val="lvl"/>
        </dgm:presLayoutVars>
      </dgm:prSet>
      <dgm:spPr/>
    </dgm:pt>
    <dgm:pt modelId="{181F7511-270A-4580-984A-696290F41289}" type="pres">
      <dgm:prSet presAssocID="{CC4AD3B5-F875-4F96-ABF8-4D8B3B3078E5}" presName="thickLine" presStyleLbl="alignNode1" presStyleIdx="0" presStyleCn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889D323B-90B7-4EC5-AE02-7923BC8869D2}" type="pres">
      <dgm:prSet presAssocID="{CC4AD3B5-F875-4F96-ABF8-4D8B3B3078E5}" presName="horz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2FA85EEC-4979-40F0-A902-7AB1282C32E9}" type="pres">
      <dgm:prSet presAssocID="{CC4AD3B5-F875-4F96-ABF8-4D8B3B3078E5}" presName="tx1" presStyleLbl="revTx" presStyleIdx="0" presStyleCnt="1" custLinFactNeighborX="-7554" custLinFactNeighborY="23382"/>
      <dgm:spPr/>
    </dgm:pt>
    <dgm:pt modelId="{989516D2-C516-4B52-88D9-F80DF34489CA}" type="pres">
      <dgm:prSet presAssocID="{CC4AD3B5-F875-4F96-ABF8-4D8B3B3078E5}" presName="vert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Lst>
  <dgm:cxnLst>
    <dgm:cxn modelId="{B285E325-F7F1-480C-8D52-066FCE3E3979}" type="presOf" srcId="{CC4AD3B5-F875-4F96-ABF8-4D8B3B3078E5}" destId="{2FA85EEC-4979-40F0-A902-7AB1282C32E9}" srcOrd="0" destOrd="0" presId="urn:microsoft.com/office/officeart/2008/layout/LinedList"/>
    <dgm:cxn modelId="{EEBD735B-7403-48A8-B378-8F7925EB1D73}" type="presOf" srcId="{D4232555-0877-4607-9A9B-1860F4037156}" destId="{EDD2EF6E-61E3-449C-9893-639C4C8096CC}" srcOrd="0" destOrd="0" presId="urn:microsoft.com/office/officeart/2008/layout/LinedList"/>
    <dgm:cxn modelId="{1C4C53D5-E5CE-4FF9-B9D3-47D694219D30}" srcId="{D4232555-0877-4607-9A9B-1860F4037156}" destId="{CC4AD3B5-F875-4F96-ABF8-4D8B3B3078E5}" srcOrd="0" destOrd="0" parTransId="{3EDE6491-194D-4524-8AC7-7B79AB8E24CA}" sibTransId="{4AECAE5C-91A4-4075-94C8-AC737ECA8331}"/>
    <dgm:cxn modelId="{E3DB951C-4187-4BDD-8A7F-6F3F3880FC22}" type="presParOf" srcId="{EDD2EF6E-61E3-449C-9893-639C4C8096CC}" destId="{181F7511-270A-4580-984A-696290F41289}" srcOrd="0" destOrd="0" presId="urn:microsoft.com/office/officeart/2008/layout/LinedList"/>
    <dgm:cxn modelId="{15063F2A-2B7F-43F2-8EF8-4E904B72302E}" type="presParOf" srcId="{EDD2EF6E-61E3-449C-9893-639C4C8096CC}" destId="{889D323B-90B7-4EC5-AE02-7923BC8869D2}" srcOrd="1" destOrd="0" presId="urn:microsoft.com/office/officeart/2008/layout/LinedList"/>
    <dgm:cxn modelId="{6B7FB198-16F9-4A0E-8893-17911158B69A}" type="presParOf" srcId="{889D323B-90B7-4EC5-AE02-7923BC8869D2}" destId="{2FA85EEC-4979-40F0-A902-7AB1282C32E9}" srcOrd="0" destOrd="0" presId="urn:microsoft.com/office/officeart/2008/layout/LinedList"/>
    <dgm:cxn modelId="{1B23539E-1432-40FE-9867-E99F41BB3779}" type="presParOf" srcId="{889D323B-90B7-4EC5-AE02-7923BC8869D2}" destId="{989516D2-C516-4B52-88D9-F80DF34489CA}" srcOrd="1" destOrd="0" presId="urn:microsoft.com/office/officeart/2008/layout/Lin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673073-1A8B-4316-868C-9669072C8B82}" type="doc">
      <dgm:prSet loTypeId="urn:microsoft.com/office/officeart/2008/layout/LinedList" loCatId="list" qsTypeId="urn:microsoft.com/office/officeart/2005/8/quickstyle/3d1" qsCatId="3D" csTypeId="urn:microsoft.com/office/officeart/2005/8/colors/accent2_2" csCatId="accent2" phldr="1"/>
      <dgm:spPr>
        <a:scene3d>
          <a:camera prst="orthographicFront">
            <a:rot lat="0" lon="0" rev="0"/>
          </a:camera>
          <a:lightRig rig="balanced" dir="t">
            <a:rot lat="0" lon="0" rev="8700000"/>
          </a:lightRig>
        </a:scene3d>
      </dgm:spPr>
      <dgm:t>
        <a:bodyPr/>
        <a:lstStyle/>
        <a:p>
          <a:endParaRPr lang="ru-RU"/>
        </a:p>
      </dgm:t>
    </dgm:pt>
    <dgm:pt modelId="{7D79A5F3-2783-4300-BCC4-32B8DF9C0AB3}">
      <dgm:prSet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a:lnSpc>
              <a:spcPct val="100000"/>
            </a:lnSpc>
            <a:spcAft>
              <a:spcPts val="0"/>
            </a:spcAft>
          </a:pPr>
          <a:r>
            <a:rPr lang="en-US" sz="2500" b="1"/>
            <a:t>Professor, DSc (Law)</a:t>
          </a:r>
          <a:endParaRPr lang="ru-RU" sz="2500"/>
        </a:p>
        <a:p>
          <a:pPr algn="ctr">
            <a:lnSpc>
              <a:spcPct val="100000"/>
            </a:lnSpc>
            <a:spcAft>
              <a:spcPts val="0"/>
            </a:spcAft>
          </a:pPr>
          <a:r>
            <a:rPr lang="en-US" sz="2500" b="1"/>
            <a:t>Head of the Department of Cyber Law</a:t>
          </a:r>
          <a:endParaRPr lang="ru-RU" sz="2500"/>
        </a:p>
        <a:p>
          <a:pPr algn="ctr">
            <a:lnSpc>
              <a:spcPct val="100000"/>
            </a:lnSpc>
            <a:spcAft>
              <a:spcPts val="0"/>
            </a:spcAft>
          </a:pPr>
          <a:r>
            <a:rPr lang="en-US" sz="2500" b="1"/>
            <a:t>Tashkent State University of Law (Uzbekistan)</a:t>
          </a:r>
          <a:endParaRPr lang="ru-RU" sz="2500" b="1"/>
        </a:p>
      </dgm:t>
    </dgm:pt>
    <dgm:pt modelId="{9BBA5E90-5F18-4DF8-853F-14B8F1C36E61}" type="parTrans" cxnId="{FE4EC500-0F61-4F91-A865-F1A35EB20FBB}">
      <dgm:prSet/>
      <dgm:spPr/>
      <dgm:t>
        <a:bodyPr/>
        <a:lstStyle/>
        <a:p>
          <a:pPr algn="ctr"/>
          <a:endParaRPr lang="ru-RU"/>
        </a:p>
      </dgm:t>
    </dgm:pt>
    <dgm:pt modelId="{4557EE95-031D-478D-9D11-2162C5CB9C60}" type="sibTrans" cxnId="{FE4EC500-0F61-4F91-A865-F1A35EB20FBB}">
      <dgm:prSet/>
      <dgm:spPr/>
      <dgm:t>
        <a:bodyPr/>
        <a:lstStyle/>
        <a:p>
          <a:pPr algn="ctr"/>
          <a:endParaRPr lang="ru-RU"/>
        </a:p>
      </dgm:t>
    </dgm:pt>
    <dgm:pt modelId="{47402516-11BB-4EF8-84E9-EFF0A8086179}" type="pres">
      <dgm:prSet presAssocID="{F5673073-1A8B-4316-868C-9669072C8B82}" presName="vert0" presStyleCnt="0">
        <dgm:presLayoutVars>
          <dgm:dir/>
          <dgm:animOne val="branch"/>
          <dgm:animLvl val="lvl"/>
        </dgm:presLayoutVars>
      </dgm:prSet>
      <dgm:spPr/>
    </dgm:pt>
    <dgm:pt modelId="{25656066-B089-4B12-A7DE-9C514CC7CED9}" type="pres">
      <dgm:prSet presAssocID="{7D79A5F3-2783-4300-BCC4-32B8DF9C0AB3}" presName="thickLine" presStyleLbl="alignNode1" presStyleIdx="0" presStyleCn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18ECD56-9D2A-4FF9-B3B6-03EB9D6BCF03}" type="pres">
      <dgm:prSet presAssocID="{7D79A5F3-2783-4300-BCC4-32B8DF9C0AB3}" presName="horz1"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2A0C3AB3-AD8F-4FE8-8C7E-67952FD78D9F}" type="pres">
      <dgm:prSet presAssocID="{7D79A5F3-2783-4300-BCC4-32B8DF9C0AB3}" presName="tx1" presStyleLbl="revTx" presStyleIdx="0" presStyleCnt="1"/>
      <dgm:spPr/>
    </dgm:pt>
    <dgm:pt modelId="{D17AFC3D-48D3-4D3B-8760-15AEE73D865B}" type="pres">
      <dgm:prSet presAssocID="{7D79A5F3-2783-4300-BCC4-32B8DF9C0AB3}" presName="vert1"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FE4EC500-0F61-4F91-A865-F1A35EB20FBB}" srcId="{F5673073-1A8B-4316-868C-9669072C8B82}" destId="{7D79A5F3-2783-4300-BCC4-32B8DF9C0AB3}" srcOrd="0" destOrd="0" parTransId="{9BBA5E90-5F18-4DF8-853F-14B8F1C36E61}" sibTransId="{4557EE95-031D-478D-9D11-2162C5CB9C60}"/>
    <dgm:cxn modelId="{FEE18852-FF88-4CEF-947A-C024943F6540}" type="presOf" srcId="{7D79A5F3-2783-4300-BCC4-32B8DF9C0AB3}" destId="{2A0C3AB3-AD8F-4FE8-8C7E-67952FD78D9F}" srcOrd="0" destOrd="0" presId="urn:microsoft.com/office/officeart/2008/layout/LinedList"/>
    <dgm:cxn modelId="{2B7E8156-BFCD-4165-884C-FEB200E9DBE7}" type="presOf" srcId="{F5673073-1A8B-4316-868C-9669072C8B82}" destId="{47402516-11BB-4EF8-84E9-EFF0A8086179}" srcOrd="0" destOrd="0" presId="urn:microsoft.com/office/officeart/2008/layout/LinedList"/>
    <dgm:cxn modelId="{C654C256-FB66-40DB-A216-A0FA0F5CB017}" type="presParOf" srcId="{47402516-11BB-4EF8-84E9-EFF0A8086179}" destId="{25656066-B089-4B12-A7DE-9C514CC7CED9}" srcOrd="0" destOrd="0" presId="urn:microsoft.com/office/officeart/2008/layout/LinedList"/>
    <dgm:cxn modelId="{3F8DB5AC-BB82-4B15-BC52-F96A771B829E}" type="presParOf" srcId="{47402516-11BB-4EF8-84E9-EFF0A8086179}" destId="{C18ECD56-9D2A-4FF9-B3B6-03EB9D6BCF03}" srcOrd="1" destOrd="0" presId="urn:microsoft.com/office/officeart/2008/layout/LinedList"/>
    <dgm:cxn modelId="{89CF39FB-F5A5-4E02-999D-B24D283814E9}" type="presParOf" srcId="{C18ECD56-9D2A-4FF9-B3B6-03EB9D6BCF03}" destId="{2A0C3AB3-AD8F-4FE8-8C7E-67952FD78D9F}" srcOrd="0" destOrd="0" presId="urn:microsoft.com/office/officeart/2008/layout/LinedList"/>
    <dgm:cxn modelId="{E7E6B9BA-DD5F-4E89-92DE-9DA6A034D8F1}" type="presParOf" srcId="{C18ECD56-9D2A-4FF9-B3B6-03EB9D6BCF03}" destId="{D17AFC3D-48D3-4D3B-8760-15AEE73D865B}" srcOrd="1" destOrd="0" presId="urn:microsoft.com/office/officeart/2008/layout/LinedLis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The rapid growth of the digital asset market has brought cybersecurity to the forefront of industry challenges.</a:t>
          </a:r>
          <a:endParaRPr lang="en-US" sz="1600" b="1" i="0"/>
        </a:p>
      </dgm:t>
    </dgm:pt>
    <dgm:pt modelId="{B093A627-8076-45B5-9928-59A33024CB92}" type="parTrans" cxnId="{F6A2BC00-16B6-40AC-97E3-35B7F265608B}">
      <dgm:prSet/>
      <dgm:spPr/>
      <dgm:t>
        <a:bodyPr/>
        <a:lstStyle/>
        <a:p>
          <a:pPr algn="ctr"/>
          <a:endParaRPr lang="ru-RU" sz="1400" b="1"/>
        </a:p>
      </dgm:t>
    </dgm:pt>
    <dgm:pt modelId="{4C019845-696D-4F61-9FCD-93B53FBC185E}" type="sibTrans" cxnId="{F6A2BC00-16B6-40AC-97E3-35B7F265608B}">
      <dgm:prSet/>
      <dgm:spPr/>
      <dgm:t>
        <a:bodyPr/>
        <a:lstStyle/>
        <a:p>
          <a:pPr algn="ctr"/>
          <a:endParaRPr lang="ru-RU" sz="1400" b="1"/>
        </a:p>
      </dgm:t>
    </dgm:pt>
    <dgm:pt modelId="{F3AB17AA-61FF-4B1E-8692-8C54E7FC2019}">
      <dgm:prSet/>
      <dgm:spPr/>
      <dgm:t>
        <a:bodyPr/>
        <a:lstStyle/>
        <a:p>
          <a:r>
            <a:rPr lang="en-US" b="1"/>
            <a:t>Crypto exchanges store vast amounts of digital assets and sensitive user information, making them the primary target for cyberattacks.</a:t>
          </a:r>
          <a:endParaRPr lang="ru-RU" b="1"/>
        </a:p>
      </dgm:t>
    </dgm:pt>
    <dgm:pt modelId="{E75A62F0-4571-403A-97D3-CDE3B1D22731}" type="parTrans" cxnId="{A323AB37-7074-4D0F-B568-9BBD8D79FB01}">
      <dgm:prSet/>
      <dgm:spPr/>
      <dgm:t>
        <a:bodyPr/>
        <a:lstStyle/>
        <a:p>
          <a:endParaRPr lang="ru-RU" b="1"/>
        </a:p>
      </dgm:t>
    </dgm:pt>
    <dgm:pt modelId="{D5D9465E-4E94-460A-AF89-609B5C8C27F5}" type="sibTrans" cxnId="{A323AB37-7074-4D0F-B568-9BBD8D79FB01}">
      <dgm:prSet/>
      <dgm:spPr/>
      <dgm:t>
        <a:bodyPr/>
        <a:lstStyle/>
        <a:p>
          <a:endParaRPr lang="ru-RU" b="1"/>
        </a:p>
      </dgm:t>
    </dgm:pt>
    <dgm:pt modelId="{80296133-6ED6-4AB9-9883-B8D2022243ED}">
      <dgm:prSet/>
      <dgm:spPr/>
      <dgm:t>
        <a:bodyPr/>
        <a:lstStyle/>
        <a:p>
          <a:r>
            <a:rPr lang="en-US" b="1"/>
            <a:t>The consequences of cybersecurity breaches can be severe, leading to the loss of digital assets worth millions of dollars, compromising users' personal information, and undermining trust in the market.</a:t>
          </a:r>
          <a:endParaRPr lang="ru-RU" b="1"/>
        </a:p>
      </dgm:t>
    </dgm:pt>
    <dgm:pt modelId="{D2A200D5-BE67-4865-AA45-9E3B24C20B2C}" type="parTrans" cxnId="{ED874D20-6D94-4A34-8D8E-D5FF71B17D92}">
      <dgm:prSet/>
      <dgm:spPr/>
      <dgm:t>
        <a:bodyPr/>
        <a:lstStyle/>
        <a:p>
          <a:endParaRPr lang="ru-RU" b="1"/>
        </a:p>
      </dgm:t>
    </dgm:pt>
    <dgm:pt modelId="{10065B1C-A12D-4808-A7B5-4A4B23CDF439}" type="sibTrans" cxnId="{ED874D20-6D94-4A34-8D8E-D5FF71B17D92}">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CF2C0221-9E69-4AA2-9E17-93AA96F240E0}" type="pres">
      <dgm:prSet presAssocID="{F3AB17AA-61FF-4B1E-8692-8C54E7FC2019}" presName="composite" presStyleCnt="0"/>
      <dgm:spPr/>
    </dgm:pt>
    <dgm:pt modelId="{259879E9-DA3C-458E-AE92-5D44C4DFA335}" type="pres">
      <dgm:prSet presAssocID="{F3AB17AA-61FF-4B1E-8692-8C54E7FC2019}"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dgm:spPr>
    </dgm:pt>
    <dgm:pt modelId="{8DCE686D-B8E8-4FD1-BB48-35D68933F3CD}" type="pres">
      <dgm:prSet presAssocID="{F3AB17AA-61FF-4B1E-8692-8C54E7FC2019}" presName="txShp" presStyleLbl="node1" presStyleIdx="1" presStyleCnt="3">
        <dgm:presLayoutVars>
          <dgm:bulletEnabled val="1"/>
        </dgm:presLayoutVars>
      </dgm:prSet>
      <dgm:spPr/>
    </dgm:pt>
    <dgm:pt modelId="{66ADD147-BB22-41C6-B1CF-82EFEBA9B62B}" type="pres">
      <dgm:prSet presAssocID="{D5D9465E-4E94-460A-AF89-609B5C8C27F5}" presName="spacing" presStyleCnt="0"/>
      <dgm:spPr/>
    </dgm:pt>
    <dgm:pt modelId="{9CBC205B-DBE6-4FBA-9ECA-5A8184CA82E0}" type="pres">
      <dgm:prSet presAssocID="{80296133-6ED6-4AB9-9883-B8D2022243ED}" presName="composite" presStyleCnt="0"/>
      <dgm:spPr/>
    </dgm:pt>
    <dgm:pt modelId="{89B7B06B-6A20-4655-8C2C-2CCA4FC4D55E}" type="pres">
      <dgm:prSet presAssocID="{80296133-6ED6-4AB9-9883-B8D2022243ED}" presName="imgShp" presStyleLbl="fgImgPlace1" presStyleIdx="2" presStyleCnt="3"/>
      <dgm:spPr>
        <a:blipFill rotWithShape="1">
          <a:blip xmlns:r="http://schemas.openxmlformats.org/officeDocument/2006/relationships" r:embed="rId3"/>
          <a:srcRect/>
          <a:stretch>
            <a:fillRect l="-25000" r="-25000"/>
          </a:stretch>
        </a:blipFill>
      </dgm:spPr>
    </dgm:pt>
    <dgm:pt modelId="{63E7CC6F-D15A-4F9B-B578-2BDAF7DE9750}" type="pres">
      <dgm:prSet presAssocID="{80296133-6ED6-4AB9-9883-B8D2022243ED}"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316F2A1B-244A-41F6-9CD5-85CAA369A102}" type="presOf" srcId="{F3AB17AA-61FF-4B1E-8692-8C54E7FC2019}" destId="{8DCE686D-B8E8-4FD1-BB48-35D68933F3CD}" srcOrd="0" destOrd="0" presId="urn:microsoft.com/office/officeart/2005/8/layout/vList3"/>
    <dgm:cxn modelId="{ED874D20-6D94-4A34-8D8E-D5FF71B17D92}" srcId="{DB2AD992-6CE1-479E-BD1E-F1620EC104DF}" destId="{80296133-6ED6-4AB9-9883-B8D2022243ED}" srcOrd="2" destOrd="0" parTransId="{D2A200D5-BE67-4865-AA45-9E3B24C20B2C}" sibTransId="{10065B1C-A12D-4808-A7B5-4A4B23CDF439}"/>
    <dgm:cxn modelId="{238BAC25-79FD-4F44-ADB6-F91179F4C7EF}" type="presOf" srcId="{5B2ABFA6-C83D-451F-86B1-E0EBA1850029}" destId="{A16D117B-D0FB-4C8B-9ECD-E39E90722E32}" srcOrd="0" destOrd="0" presId="urn:microsoft.com/office/officeart/2005/8/layout/vList3"/>
    <dgm:cxn modelId="{CA70522B-48B3-4ED6-9982-FB1A9A2AED4A}" type="presOf" srcId="{80296133-6ED6-4AB9-9883-B8D2022243ED}" destId="{63E7CC6F-D15A-4F9B-B578-2BDAF7DE9750}" srcOrd="0" destOrd="0" presId="urn:microsoft.com/office/officeart/2005/8/layout/vList3"/>
    <dgm:cxn modelId="{A323AB37-7074-4D0F-B568-9BBD8D79FB01}" srcId="{DB2AD992-6CE1-479E-BD1E-F1620EC104DF}" destId="{F3AB17AA-61FF-4B1E-8692-8C54E7FC2019}" srcOrd="1" destOrd="0" parTransId="{E75A62F0-4571-403A-97D3-CDE3B1D22731}" sibTransId="{D5D9465E-4E94-460A-AF89-609B5C8C27F5}"/>
    <dgm:cxn modelId="{723BAC76-FBCB-4CC7-B514-869B274BA058}" type="presOf" srcId="{DB2AD992-6CE1-479E-BD1E-F1620EC104DF}" destId="{AA8A6D83-BE2E-4792-8701-4E947569F40B}"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29C270F7-FC3B-4FF2-AB96-B3DBA1E97FF1}" type="presParOf" srcId="{AA8A6D83-BE2E-4792-8701-4E947569F40B}" destId="{CF2C0221-9E69-4AA2-9E17-93AA96F240E0}" srcOrd="2" destOrd="0" presId="urn:microsoft.com/office/officeart/2005/8/layout/vList3"/>
    <dgm:cxn modelId="{43F29B89-9397-48DC-8ABD-406C075E0963}" type="presParOf" srcId="{CF2C0221-9E69-4AA2-9E17-93AA96F240E0}" destId="{259879E9-DA3C-458E-AE92-5D44C4DFA335}" srcOrd="0" destOrd="0" presId="urn:microsoft.com/office/officeart/2005/8/layout/vList3"/>
    <dgm:cxn modelId="{74C525EA-FE2E-41BB-B99B-C0E1005A22F1}" type="presParOf" srcId="{CF2C0221-9E69-4AA2-9E17-93AA96F240E0}" destId="{8DCE686D-B8E8-4FD1-BB48-35D68933F3CD}" srcOrd="1" destOrd="0" presId="urn:microsoft.com/office/officeart/2005/8/layout/vList3"/>
    <dgm:cxn modelId="{C0AD98B5-C2C6-476E-AFC2-2C587F21FE6A}" type="presParOf" srcId="{AA8A6D83-BE2E-4792-8701-4E947569F40B}" destId="{66ADD147-BB22-41C6-B1CF-82EFEBA9B62B}" srcOrd="3" destOrd="0" presId="urn:microsoft.com/office/officeart/2005/8/layout/vList3"/>
    <dgm:cxn modelId="{FE57B18A-13A2-465E-8BE3-F655DC542721}" type="presParOf" srcId="{AA8A6D83-BE2E-4792-8701-4E947569F40B}" destId="{9CBC205B-DBE6-4FBA-9ECA-5A8184CA82E0}" srcOrd="4" destOrd="0" presId="urn:microsoft.com/office/officeart/2005/8/layout/vList3"/>
    <dgm:cxn modelId="{1E780F6A-D95D-4195-9B64-23255C32F3DF}" type="presParOf" srcId="{9CBC205B-DBE6-4FBA-9ECA-5A8184CA82E0}" destId="{89B7B06B-6A20-4655-8C2C-2CCA4FC4D55E}" srcOrd="0" destOrd="0" presId="urn:microsoft.com/office/officeart/2005/8/layout/vList3"/>
    <dgm:cxn modelId="{98165A97-1DCB-4DB7-87C6-88BBB2CF4701}" type="presParOf" srcId="{9CBC205B-DBE6-4FBA-9ECA-5A8184CA82E0}" destId="{63E7CC6F-D15A-4F9B-B578-2BDAF7DE975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a:t>Introduction</a:t>
          </a:r>
          <a:endParaRPr lang="ru-RU" sz="2800" b="1"/>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0005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a:t>Hacking attempts, phishing attacks, and insider threats pose significant risks for digital asset exchanges.</a:t>
          </a:r>
          <a:endParaRPr lang="en-US" sz="1800" b="1" i="0"/>
        </a:p>
      </dgm:t>
    </dgm:pt>
    <dgm:pt modelId="{B093A627-8076-45B5-9928-59A33024CB92}" type="parTrans" cxnId="{F6A2BC00-16B6-40AC-97E3-35B7F265608B}">
      <dgm:prSet/>
      <dgm:spPr/>
      <dgm:t>
        <a:bodyPr/>
        <a:lstStyle/>
        <a:p>
          <a:pPr algn="ctr"/>
          <a:endParaRPr lang="ru-RU" sz="2000" b="1"/>
        </a:p>
      </dgm:t>
    </dgm:pt>
    <dgm:pt modelId="{4C019845-696D-4F61-9FCD-93B53FBC185E}" type="sibTrans" cxnId="{F6A2BC00-16B6-40AC-97E3-35B7F265608B}">
      <dgm:prSet/>
      <dgm:spPr/>
      <dgm:t>
        <a:bodyPr/>
        <a:lstStyle/>
        <a:p>
          <a:pPr algn="ctr"/>
          <a:endParaRPr lang="ru-RU" sz="2000" b="1"/>
        </a:p>
      </dgm:t>
    </dgm:pt>
    <dgm:pt modelId="{654B575B-137F-4576-ABF3-F4A9AC11D9A5}">
      <dgm:prSet/>
      <dgm:spPr/>
      <dgm:t>
        <a:bodyPr/>
        <a:lstStyle/>
        <a:p>
          <a:r>
            <a:rPr lang="en-US" b="1"/>
            <a:t>Technological vulnerabilities arising from infrastructure complexity and the rapidly evolving digital asset landscape create additional challenges.</a:t>
          </a:r>
          <a:endParaRPr lang="ru-RU" b="1"/>
        </a:p>
      </dgm:t>
    </dgm:pt>
    <dgm:pt modelId="{9769BBA6-7788-4306-8D6C-D345E7A433DB}" type="parTrans" cxnId="{AF1C7F6A-823F-4591-B001-A81255B7B322}">
      <dgm:prSet/>
      <dgm:spPr/>
      <dgm:t>
        <a:bodyPr/>
        <a:lstStyle/>
        <a:p>
          <a:endParaRPr lang="ru-RU" b="1"/>
        </a:p>
      </dgm:t>
    </dgm:pt>
    <dgm:pt modelId="{6007BF20-AC4A-492D-84E8-1CA965A4019B}" type="sibTrans" cxnId="{AF1C7F6A-823F-4591-B001-A81255B7B322}">
      <dgm:prSet/>
      <dgm:spPr/>
      <dgm:t>
        <a:bodyPr/>
        <a:lstStyle/>
        <a:p>
          <a:endParaRPr lang="ru-RU" b="1"/>
        </a:p>
      </dgm:t>
    </dgm:pt>
    <dgm:pt modelId="{CEAD42BE-A19F-4797-900D-E5FEE27D8574}">
      <dgm:prSet/>
      <dgm:spPr/>
      <dgm:t>
        <a:bodyPr/>
        <a:lstStyle/>
        <a:p>
          <a:r>
            <a:rPr lang="en-US" b="1"/>
            <a:t>The cybersecurity situation for cryptocurrency exchanges is likely to become even more complex in the future due to the growing value of digital assets, sophistication of cybercriminals, and the emergence of quantum computing.</a:t>
          </a:r>
          <a:endParaRPr lang="ru-RU" b="1"/>
        </a:p>
      </dgm:t>
    </dgm:pt>
    <dgm:pt modelId="{3F72EFFC-361E-4306-A125-34F757DC168C}" type="parTrans" cxnId="{9B38D4EE-9991-48ED-B074-ECFEDD01202F}">
      <dgm:prSet/>
      <dgm:spPr/>
      <dgm:t>
        <a:bodyPr/>
        <a:lstStyle/>
        <a:p>
          <a:endParaRPr lang="ru-RU" b="1"/>
        </a:p>
      </dgm:t>
    </dgm:pt>
    <dgm:pt modelId="{BBF2AE1A-755D-4AC5-9707-AA44E0852F81}" type="sibTrans" cxnId="{9B38D4EE-9991-48ED-B074-ECFEDD01202F}">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465FF324-5EE4-4AB5-8CC6-6CECF36B2B9E}" type="pres">
      <dgm:prSet presAssocID="{654B575B-137F-4576-ABF3-F4A9AC11D9A5}" presName="composite" presStyleCnt="0"/>
      <dgm:spPr/>
    </dgm:pt>
    <dgm:pt modelId="{5A29E7E4-2919-45F2-8CAC-39F832F04B5A}" type="pres">
      <dgm:prSet presAssocID="{654B575B-137F-4576-ABF3-F4A9AC11D9A5}"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dgm:spPr>
    </dgm:pt>
    <dgm:pt modelId="{63CFF854-A8FC-4AFC-A66C-27508B656472}" type="pres">
      <dgm:prSet presAssocID="{654B575B-137F-4576-ABF3-F4A9AC11D9A5}" presName="txShp" presStyleLbl="node1" presStyleIdx="1" presStyleCnt="3">
        <dgm:presLayoutVars>
          <dgm:bulletEnabled val="1"/>
        </dgm:presLayoutVars>
      </dgm:prSet>
      <dgm:spPr/>
    </dgm:pt>
    <dgm:pt modelId="{FD0701B6-7111-4ECB-B212-613083D28FD9}" type="pres">
      <dgm:prSet presAssocID="{6007BF20-AC4A-492D-84E8-1CA965A4019B}" presName="spacing" presStyleCnt="0"/>
      <dgm:spPr/>
    </dgm:pt>
    <dgm:pt modelId="{18C1DBE6-E789-4205-8892-4424B3C27C64}" type="pres">
      <dgm:prSet presAssocID="{CEAD42BE-A19F-4797-900D-E5FEE27D8574}" presName="composite" presStyleCnt="0"/>
      <dgm:spPr/>
    </dgm:pt>
    <dgm:pt modelId="{1DCECEBD-43D0-47E2-BEC9-14AEFBE52F4E}" type="pres">
      <dgm:prSet presAssocID="{CEAD42BE-A19F-4797-900D-E5FEE27D8574}" presName="imgShp" presStyleLbl="fgImgPlace1" presStyleIdx="2" presStyleCnt="3"/>
      <dgm:spPr>
        <a:blipFill rotWithShape="1">
          <a:blip xmlns:r="http://schemas.openxmlformats.org/officeDocument/2006/relationships" r:embed="rId3"/>
          <a:srcRect/>
          <a:stretch>
            <a:fillRect l="-25000" r="-25000"/>
          </a:stretch>
        </a:blipFill>
      </dgm:spPr>
    </dgm:pt>
    <dgm:pt modelId="{622BEFF4-2E44-41E9-ABF0-571E372B1F82}" type="pres">
      <dgm:prSet presAssocID="{CEAD42BE-A19F-4797-900D-E5FEE27D8574}"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AF1C7F6A-823F-4591-B001-A81255B7B322}" srcId="{DB2AD992-6CE1-479E-BD1E-F1620EC104DF}" destId="{654B575B-137F-4576-ABF3-F4A9AC11D9A5}" srcOrd="1" destOrd="0" parTransId="{9769BBA6-7788-4306-8D6C-D345E7A433DB}" sibTransId="{6007BF20-AC4A-492D-84E8-1CA965A4019B}"/>
    <dgm:cxn modelId="{723BAC76-FBCB-4CC7-B514-869B274BA058}" type="presOf" srcId="{DB2AD992-6CE1-479E-BD1E-F1620EC104DF}" destId="{AA8A6D83-BE2E-4792-8701-4E947569F40B}" srcOrd="0" destOrd="0" presId="urn:microsoft.com/office/officeart/2005/8/layout/vList3"/>
    <dgm:cxn modelId="{FAA52FD8-2716-4DBB-A4FA-28DD4068DA1E}" type="presOf" srcId="{CEAD42BE-A19F-4797-900D-E5FEE27D8574}" destId="{622BEFF4-2E44-41E9-ABF0-571E372B1F82}" srcOrd="0" destOrd="0" presId="urn:microsoft.com/office/officeart/2005/8/layout/vList3"/>
    <dgm:cxn modelId="{42E369E6-D8BF-4A7C-8E64-19678B8D7B66}" type="presOf" srcId="{654B575B-137F-4576-ABF3-F4A9AC11D9A5}" destId="{63CFF854-A8FC-4AFC-A66C-27508B656472}" srcOrd="0" destOrd="0" presId="urn:microsoft.com/office/officeart/2005/8/layout/vList3"/>
    <dgm:cxn modelId="{9B38D4EE-9991-48ED-B074-ECFEDD01202F}" srcId="{DB2AD992-6CE1-479E-BD1E-F1620EC104DF}" destId="{CEAD42BE-A19F-4797-900D-E5FEE27D8574}" srcOrd="2" destOrd="0" parTransId="{3F72EFFC-361E-4306-A125-34F757DC168C}" sibTransId="{BBF2AE1A-755D-4AC5-9707-AA44E0852F81}"/>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F6E15EA0-448B-4E4C-A04C-F673593FDA31}" type="presParOf" srcId="{AA8A6D83-BE2E-4792-8701-4E947569F40B}" destId="{465FF324-5EE4-4AB5-8CC6-6CECF36B2B9E}" srcOrd="2" destOrd="0" presId="urn:microsoft.com/office/officeart/2005/8/layout/vList3"/>
    <dgm:cxn modelId="{53E6223C-77A9-440E-A030-54ECFCB27622}" type="presParOf" srcId="{465FF324-5EE4-4AB5-8CC6-6CECF36B2B9E}" destId="{5A29E7E4-2919-45F2-8CAC-39F832F04B5A}" srcOrd="0" destOrd="0" presId="urn:microsoft.com/office/officeart/2005/8/layout/vList3"/>
    <dgm:cxn modelId="{D8D3CDC5-7FB3-4367-AB18-AE68FF975A9B}" type="presParOf" srcId="{465FF324-5EE4-4AB5-8CC6-6CECF36B2B9E}" destId="{63CFF854-A8FC-4AFC-A66C-27508B656472}" srcOrd="1" destOrd="0" presId="urn:microsoft.com/office/officeart/2005/8/layout/vList3"/>
    <dgm:cxn modelId="{9381BE42-DC13-4C74-BF97-A9EF1D0F1960}" type="presParOf" srcId="{AA8A6D83-BE2E-4792-8701-4E947569F40B}" destId="{FD0701B6-7111-4ECB-B212-613083D28FD9}" srcOrd="3" destOrd="0" presId="urn:microsoft.com/office/officeart/2005/8/layout/vList3"/>
    <dgm:cxn modelId="{6995DB88-F0E5-4BCA-8CC4-58E1887E7011}" type="presParOf" srcId="{AA8A6D83-BE2E-4792-8701-4E947569F40B}" destId="{18C1DBE6-E789-4205-8892-4424B3C27C64}" srcOrd="4" destOrd="0" presId="urn:microsoft.com/office/officeart/2005/8/layout/vList3"/>
    <dgm:cxn modelId="{7D69B51E-E780-4DAB-9C76-DE49BBE52C98}" type="presParOf" srcId="{18C1DBE6-E789-4205-8892-4424B3C27C64}" destId="{1DCECEBD-43D0-47E2-BEC9-14AEFBE52F4E}" srcOrd="0" destOrd="0" presId="urn:microsoft.com/office/officeart/2005/8/layout/vList3"/>
    <dgm:cxn modelId="{4A1F9255-7091-4BF7-8419-BD18004F9894}" type="presParOf" srcId="{18C1DBE6-E789-4205-8892-4424B3C27C64}" destId="{622BEFF4-2E44-41E9-ABF0-571E372B1F8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000" b="1"/>
            <a:t>Current and Expected Cybersecurity Threats Faced by Crypto Exchanges</a:t>
          </a:r>
          <a:endParaRPr lang="ru-RU" sz="2000" b="1"/>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0005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Implementing multi-factor authentication (MFA) significantly reduces the risk of unauthorized access to user accounts.</a:t>
          </a:r>
          <a:endParaRPr lang="en-US" sz="1600" b="1" i="0"/>
        </a:p>
      </dgm:t>
    </dgm:pt>
    <dgm:pt modelId="{B093A627-8076-45B5-9928-59A33024CB92}" type="parTrans" cxnId="{F6A2BC00-16B6-40AC-97E3-35B7F265608B}">
      <dgm:prSet/>
      <dgm:spPr/>
      <dgm:t>
        <a:bodyPr/>
        <a:lstStyle/>
        <a:p>
          <a:pPr algn="ctr"/>
          <a:endParaRPr lang="ru-RU" sz="2000" b="1"/>
        </a:p>
      </dgm:t>
    </dgm:pt>
    <dgm:pt modelId="{4C019845-696D-4F61-9FCD-93B53FBC185E}" type="sibTrans" cxnId="{F6A2BC00-16B6-40AC-97E3-35B7F265608B}">
      <dgm:prSet/>
      <dgm:spPr/>
      <dgm:t>
        <a:bodyPr/>
        <a:lstStyle/>
        <a:p>
          <a:pPr algn="ctr"/>
          <a:endParaRPr lang="ru-RU" sz="2000" b="1"/>
        </a:p>
      </dgm:t>
    </dgm:pt>
    <dgm:pt modelId="{42E67F5B-F27F-476C-AF7E-427823E71E33}">
      <dgm:prSet/>
      <dgm:spPr/>
      <dgm:t>
        <a:bodyPr/>
        <a:lstStyle/>
        <a:p>
          <a:r>
            <a:rPr lang="en-US" b="1"/>
            <a:t>Using hardware security modules (HSMs) for storing and managing private keys minimizes the risk of key theft and unauthorized transactions.</a:t>
          </a:r>
          <a:endParaRPr lang="ru-RU" b="1"/>
        </a:p>
      </dgm:t>
    </dgm:pt>
    <dgm:pt modelId="{D44EF2C7-F5E8-48A9-A69B-7449A4D019D1}" type="parTrans" cxnId="{9B816FA9-3C37-4C9B-8353-66841D5070CF}">
      <dgm:prSet/>
      <dgm:spPr/>
      <dgm:t>
        <a:bodyPr/>
        <a:lstStyle/>
        <a:p>
          <a:endParaRPr lang="ru-RU" b="1"/>
        </a:p>
      </dgm:t>
    </dgm:pt>
    <dgm:pt modelId="{4FA8B377-6A8E-4A7B-9E22-056F761C1449}" type="sibTrans" cxnId="{9B816FA9-3C37-4C9B-8353-66841D5070CF}">
      <dgm:prSet/>
      <dgm:spPr/>
      <dgm:t>
        <a:bodyPr/>
        <a:lstStyle/>
        <a:p>
          <a:endParaRPr lang="ru-RU" b="1"/>
        </a:p>
      </dgm:t>
    </dgm:pt>
    <dgm:pt modelId="{95E0ED2E-0BA1-4C3D-9676-90F42E2D05EA}">
      <dgm:prSet/>
      <dgm:spPr/>
      <dgm:t>
        <a:bodyPr/>
        <a:lstStyle/>
        <a:p>
          <a:r>
            <a:rPr lang="en-US" b="1"/>
            <a:t>Real-time monitoring systems, regular security audits, and training for employees and users also play a crucial role in mitigating cyber threats.</a:t>
          </a:r>
          <a:endParaRPr lang="ru-RU" b="1"/>
        </a:p>
      </dgm:t>
    </dgm:pt>
    <dgm:pt modelId="{E71EC27E-6949-402D-A7AF-0D53DB03D3D3}" type="parTrans" cxnId="{E56F2BAE-6A77-4B93-9270-5FC96D510A8C}">
      <dgm:prSet/>
      <dgm:spPr/>
      <dgm:t>
        <a:bodyPr/>
        <a:lstStyle/>
        <a:p>
          <a:endParaRPr lang="ru-RU" b="1"/>
        </a:p>
      </dgm:t>
    </dgm:pt>
    <dgm:pt modelId="{1D1D89FB-131F-4A94-A853-58BBFC99AFEA}" type="sibTrans" cxnId="{E56F2BAE-6A77-4B93-9270-5FC96D510A8C}">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2229BA9F-66D1-4410-93FF-9B20F97BAAC2}" type="pres">
      <dgm:prSet presAssocID="{42E67F5B-F27F-476C-AF7E-427823E71E33}" presName="composite" presStyleCnt="0"/>
      <dgm:spPr/>
    </dgm:pt>
    <dgm:pt modelId="{581BE4E7-0AA4-4EE2-8891-BA7821A74887}" type="pres">
      <dgm:prSet presAssocID="{42E67F5B-F27F-476C-AF7E-427823E71E33}"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dgm:spPr>
    </dgm:pt>
    <dgm:pt modelId="{37B84DA4-B8AC-49EC-AE58-323D85D3E5ED}" type="pres">
      <dgm:prSet presAssocID="{42E67F5B-F27F-476C-AF7E-427823E71E33}" presName="txShp" presStyleLbl="node1" presStyleIdx="1" presStyleCnt="3">
        <dgm:presLayoutVars>
          <dgm:bulletEnabled val="1"/>
        </dgm:presLayoutVars>
      </dgm:prSet>
      <dgm:spPr/>
    </dgm:pt>
    <dgm:pt modelId="{22D4F3DE-F4C1-4E42-88D8-FF06F38E9A34}" type="pres">
      <dgm:prSet presAssocID="{4FA8B377-6A8E-4A7B-9E22-056F761C1449}" presName="spacing" presStyleCnt="0"/>
      <dgm:spPr/>
    </dgm:pt>
    <dgm:pt modelId="{51527083-9A75-48A8-81D5-9C6DDB0E1BB2}" type="pres">
      <dgm:prSet presAssocID="{95E0ED2E-0BA1-4C3D-9676-90F42E2D05EA}" presName="composite" presStyleCnt="0"/>
      <dgm:spPr/>
    </dgm:pt>
    <dgm:pt modelId="{7056565C-CF40-47AC-A995-B042AA46D37E}" type="pres">
      <dgm:prSet presAssocID="{95E0ED2E-0BA1-4C3D-9676-90F42E2D05EA}" presName="imgShp" presStyleLbl="fgImgPlace1" presStyleIdx="2" presStyleCnt="3"/>
      <dgm:spPr>
        <a:blipFill rotWithShape="1">
          <a:blip xmlns:r="http://schemas.openxmlformats.org/officeDocument/2006/relationships" r:embed="rId3"/>
          <a:srcRect/>
          <a:stretch>
            <a:fillRect l="-25000" r="-25000"/>
          </a:stretch>
        </a:blipFill>
      </dgm:spPr>
    </dgm:pt>
    <dgm:pt modelId="{DE4D0EE7-7AB2-4FFD-A0BA-B3EB13406111}" type="pres">
      <dgm:prSet presAssocID="{95E0ED2E-0BA1-4C3D-9676-90F42E2D05EA}"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9B816FA9-3C37-4C9B-8353-66841D5070CF}" srcId="{DB2AD992-6CE1-479E-BD1E-F1620EC104DF}" destId="{42E67F5B-F27F-476C-AF7E-427823E71E33}" srcOrd="1" destOrd="0" parTransId="{D44EF2C7-F5E8-48A9-A69B-7449A4D019D1}" sibTransId="{4FA8B377-6A8E-4A7B-9E22-056F761C1449}"/>
    <dgm:cxn modelId="{3681C5AC-2CFD-4734-8707-50C1605B4A1A}" type="presOf" srcId="{95E0ED2E-0BA1-4C3D-9676-90F42E2D05EA}" destId="{DE4D0EE7-7AB2-4FFD-A0BA-B3EB13406111}" srcOrd="0" destOrd="0" presId="urn:microsoft.com/office/officeart/2005/8/layout/vList3"/>
    <dgm:cxn modelId="{E56F2BAE-6A77-4B93-9270-5FC96D510A8C}" srcId="{DB2AD992-6CE1-479E-BD1E-F1620EC104DF}" destId="{95E0ED2E-0BA1-4C3D-9676-90F42E2D05EA}" srcOrd="2" destOrd="0" parTransId="{E71EC27E-6949-402D-A7AF-0D53DB03D3D3}" sibTransId="{1D1D89FB-131F-4A94-A853-58BBFC99AFEA}"/>
    <dgm:cxn modelId="{DCCEA9E4-BE89-4BE9-B4C3-31E78C09171D}" type="presOf" srcId="{42E67F5B-F27F-476C-AF7E-427823E71E33}" destId="{37B84DA4-B8AC-49EC-AE58-323D85D3E5ED}"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775AB327-E2BC-4184-9B3C-97A9C24B8AD3}" type="presParOf" srcId="{AA8A6D83-BE2E-4792-8701-4E947569F40B}" destId="{2229BA9F-66D1-4410-93FF-9B20F97BAAC2}" srcOrd="2" destOrd="0" presId="urn:microsoft.com/office/officeart/2005/8/layout/vList3"/>
    <dgm:cxn modelId="{CC369A33-3040-4343-8AEB-1FD06AE5A30A}" type="presParOf" srcId="{2229BA9F-66D1-4410-93FF-9B20F97BAAC2}" destId="{581BE4E7-0AA4-4EE2-8891-BA7821A74887}" srcOrd="0" destOrd="0" presId="urn:microsoft.com/office/officeart/2005/8/layout/vList3"/>
    <dgm:cxn modelId="{5B6703D0-DBAC-44CE-A097-FE1AF47C7E7C}" type="presParOf" srcId="{2229BA9F-66D1-4410-93FF-9B20F97BAAC2}" destId="{37B84DA4-B8AC-49EC-AE58-323D85D3E5ED}" srcOrd="1" destOrd="0" presId="urn:microsoft.com/office/officeart/2005/8/layout/vList3"/>
    <dgm:cxn modelId="{110E972E-EC0F-485F-B488-85FF4684DD18}" type="presParOf" srcId="{AA8A6D83-BE2E-4792-8701-4E947569F40B}" destId="{22D4F3DE-F4C1-4E42-88D8-FF06F38E9A34}" srcOrd="3" destOrd="0" presId="urn:microsoft.com/office/officeart/2005/8/layout/vList3"/>
    <dgm:cxn modelId="{1FD3A843-0E73-4F49-BFD2-DF3C7119CCD2}" type="presParOf" srcId="{AA8A6D83-BE2E-4792-8701-4E947569F40B}" destId="{51527083-9A75-48A8-81D5-9C6DDB0E1BB2}" srcOrd="4" destOrd="0" presId="urn:microsoft.com/office/officeart/2005/8/layout/vList3"/>
    <dgm:cxn modelId="{B704D171-B668-4E82-9465-CB7508EC5556}" type="presParOf" srcId="{51527083-9A75-48A8-81D5-9C6DDB0E1BB2}" destId="{7056565C-CF40-47AC-A995-B042AA46D37E}" srcOrd="0" destOrd="0" presId="urn:microsoft.com/office/officeart/2005/8/layout/vList3"/>
    <dgm:cxn modelId="{5DBB194E-F4BF-4B10-AD0F-C389D1B85EC9}" type="presParOf" srcId="{51527083-9A75-48A8-81D5-9C6DDB0E1BB2}" destId="{DE4D0EE7-7AB2-4FFD-A0BA-B3EB1340611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a:t>Effectiveness of Various Mitigation Measures</a:t>
          </a:r>
          <a:endParaRPr lang="ru-RU" sz="2800" b="1"/>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0005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Comprehensive cybersecurity policies ensure a consistent and effective approach to managing cybersecurity risks.</a:t>
          </a:r>
          <a:endParaRPr lang="en-US" sz="1600" b="1" i="0"/>
        </a:p>
      </dgm:t>
    </dgm:pt>
    <dgm:pt modelId="{B093A627-8076-45B5-9928-59A33024CB92}" type="parTrans" cxnId="{F6A2BC00-16B6-40AC-97E3-35B7F265608B}">
      <dgm:prSet/>
      <dgm:spPr/>
      <dgm:t>
        <a:bodyPr/>
        <a:lstStyle/>
        <a:p>
          <a:pPr algn="ctr"/>
          <a:endParaRPr lang="ru-RU" sz="2000" b="1"/>
        </a:p>
      </dgm:t>
    </dgm:pt>
    <dgm:pt modelId="{4C019845-696D-4F61-9FCD-93B53FBC185E}" type="sibTrans" cxnId="{F6A2BC00-16B6-40AC-97E3-35B7F265608B}">
      <dgm:prSet/>
      <dgm:spPr/>
      <dgm:t>
        <a:bodyPr/>
        <a:lstStyle/>
        <a:p>
          <a:pPr algn="ctr"/>
          <a:endParaRPr lang="ru-RU" sz="2000" b="1"/>
        </a:p>
      </dgm:t>
    </dgm:pt>
    <dgm:pt modelId="{5C647344-8B3C-438F-BB0D-0F0057FD9987}">
      <dgm:prSet/>
      <dgm:spPr/>
      <dgm:t>
        <a:bodyPr/>
        <a:lstStyle/>
        <a:p>
          <a:r>
            <a:rPr lang="en-US" b="1"/>
            <a:t>Key components include a risk management framework, incident response, business continuity planning, and regulatory compliance.</a:t>
          </a:r>
          <a:endParaRPr lang="ru-RU" b="1"/>
        </a:p>
      </dgm:t>
    </dgm:pt>
    <dgm:pt modelId="{2517A763-5602-4089-8F31-D50DA1F1B22D}" type="parTrans" cxnId="{40A4368F-5EEE-44EC-82E1-DB1464EF8496}">
      <dgm:prSet/>
      <dgm:spPr/>
      <dgm:t>
        <a:bodyPr/>
        <a:lstStyle/>
        <a:p>
          <a:endParaRPr lang="ru-RU" b="1"/>
        </a:p>
      </dgm:t>
    </dgm:pt>
    <dgm:pt modelId="{C58A6C49-3378-42F7-8CC9-75088F95B767}" type="sibTrans" cxnId="{40A4368F-5EEE-44EC-82E1-DB1464EF8496}">
      <dgm:prSet/>
      <dgm:spPr/>
      <dgm:t>
        <a:bodyPr/>
        <a:lstStyle/>
        <a:p>
          <a:endParaRPr lang="ru-RU" b="1"/>
        </a:p>
      </dgm:t>
    </dgm:pt>
    <dgm:pt modelId="{72906D70-47B2-40E4-9444-0A9CC54669FB}">
      <dgm:prSet/>
      <dgm:spPr/>
      <dgm:t>
        <a:bodyPr/>
        <a:lstStyle/>
        <a:p>
          <a:r>
            <a:rPr lang="en-US" b="1"/>
            <a:t>Regular review and updating of policies are necessary to ensure their effectiveness and relevance in the face of evolving threats and changing business requirements.</a:t>
          </a:r>
          <a:endParaRPr lang="ru-RU" b="1"/>
        </a:p>
      </dgm:t>
    </dgm:pt>
    <dgm:pt modelId="{BB777347-CDC3-4C40-8BBC-9629EA29F6AB}" type="parTrans" cxnId="{12F648AD-F831-42C5-8C57-2A13F73919AF}">
      <dgm:prSet/>
      <dgm:spPr/>
      <dgm:t>
        <a:bodyPr/>
        <a:lstStyle/>
        <a:p>
          <a:endParaRPr lang="ru-RU" b="1"/>
        </a:p>
      </dgm:t>
    </dgm:pt>
    <dgm:pt modelId="{121EEF74-7550-46D7-A986-5C9609C861FC}" type="sibTrans" cxnId="{12F648AD-F831-42C5-8C57-2A13F73919AF}">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9D5E2476-21A8-4947-B5F9-F554E3B18507}" type="pres">
      <dgm:prSet presAssocID="{5C647344-8B3C-438F-BB0D-0F0057FD9987}" presName="composite" presStyleCnt="0"/>
      <dgm:spPr/>
    </dgm:pt>
    <dgm:pt modelId="{91F94C39-3F13-4509-87B3-DBF3990D88DF}" type="pres">
      <dgm:prSet presAssocID="{5C647344-8B3C-438F-BB0D-0F0057FD9987}"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dgm:spPr>
    </dgm:pt>
    <dgm:pt modelId="{A06C9976-06C0-4D1C-8DF9-7E54E72DC6D6}" type="pres">
      <dgm:prSet presAssocID="{5C647344-8B3C-438F-BB0D-0F0057FD9987}" presName="txShp" presStyleLbl="node1" presStyleIdx="1" presStyleCnt="3">
        <dgm:presLayoutVars>
          <dgm:bulletEnabled val="1"/>
        </dgm:presLayoutVars>
      </dgm:prSet>
      <dgm:spPr/>
    </dgm:pt>
    <dgm:pt modelId="{D93B3807-969F-406B-9D06-04FC5F780D30}" type="pres">
      <dgm:prSet presAssocID="{C58A6C49-3378-42F7-8CC9-75088F95B767}" presName="spacing" presStyleCnt="0"/>
      <dgm:spPr/>
    </dgm:pt>
    <dgm:pt modelId="{34C363B4-9506-49CD-B1D0-FA6AC035C600}" type="pres">
      <dgm:prSet presAssocID="{72906D70-47B2-40E4-9444-0A9CC54669FB}" presName="composite" presStyleCnt="0"/>
      <dgm:spPr/>
    </dgm:pt>
    <dgm:pt modelId="{1746A592-FF22-4A5A-A552-16890C84674B}" type="pres">
      <dgm:prSet presAssocID="{72906D70-47B2-40E4-9444-0A9CC54669FB}" presName="imgShp" presStyleLbl="fgImgPlace1" presStyleIdx="2" presStyleCnt="3"/>
      <dgm:spPr>
        <a:blipFill rotWithShape="1">
          <a:blip xmlns:r="http://schemas.openxmlformats.org/officeDocument/2006/relationships" r:embed="rId3"/>
          <a:srcRect/>
          <a:stretch>
            <a:fillRect l="-25000" r="-25000"/>
          </a:stretch>
        </a:blipFill>
      </dgm:spPr>
    </dgm:pt>
    <dgm:pt modelId="{45F19242-C72B-41DB-8BDB-112E0DE0EC47}" type="pres">
      <dgm:prSet presAssocID="{72906D70-47B2-40E4-9444-0A9CC54669FB}"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F7A5410A-DECB-44C2-820E-8D6D72FCCD42}" type="presOf" srcId="{72906D70-47B2-40E4-9444-0A9CC54669FB}" destId="{45F19242-C72B-41DB-8BDB-112E0DE0EC47}" srcOrd="0" destOrd="0" presId="urn:microsoft.com/office/officeart/2005/8/layout/vList3"/>
    <dgm:cxn modelId="{238BAC25-79FD-4F44-ADB6-F91179F4C7EF}" type="presOf" srcId="{5B2ABFA6-C83D-451F-86B1-E0EBA1850029}" destId="{A16D117B-D0FB-4C8B-9ECD-E39E90722E32}" srcOrd="0" destOrd="0" presId="urn:microsoft.com/office/officeart/2005/8/layout/vList3"/>
    <dgm:cxn modelId="{03F81F3B-FB66-4244-AC2A-021B1ADD2A75}" type="presOf" srcId="{5C647344-8B3C-438F-BB0D-0F0057FD9987}" destId="{A06C9976-06C0-4D1C-8DF9-7E54E72DC6D6}"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40A4368F-5EEE-44EC-82E1-DB1464EF8496}" srcId="{DB2AD992-6CE1-479E-BD1E-F1620EC104DF}" destId="{5C647344-8B3C-438F-BB0D-0F0057FD9987}" srcOrd="1" destOrd="0" parTransId="{2517A763-5602-4089-8F31-D50DA1F1B22D}" sibTransId="{C58A6C49-3378-42F7-8CC9-75088F95B767}"/>
    <dgm:cxn modelId="{12F648AD-F831-42C5-8C57-2A13F73919AF}" srcId="{DB2AD992-6CE1-479E-BD1E-F1620EC104DF}" destId="{72906D70-47B2-40E4-9444-0A9CC54669FB}" srcOrd="2" destOrd="0" parTransId="{BB777347-CDC3-4C40-8BBC-9629EA29F6AB}" sibTransId="{121EEF74-7550-46D7-A986-5C9609C861FC}"/>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2D7C5822-B241-46A5-AC70-6A599B5704AF}" type="presParOf" srcId="{AA8A6D83-BE2E-4792-8701-4E947569F40B}" destId="{9D5E2476-21A8-4947-B5F9-F554E3B18507}" srcOrd="2" destOrd="0" presId="urn:microsoft.com/office/officeart/2005/8/layout/vList3"/>
    <dgm:cxn modelId="{EF109677-550D-4C74-8660-4628577251DD}" type="presParOf" srcId="{9D5E2476-21A8-4947-B5F9-F554E3B18507}" destId="{91F94C39-3F13-4509-87B3-DBF3990D88DF}" srcOrd="0" destOrd="0" presId="urn:microsoft.com/office/officeart/2005/8/layout/vList3"/>
    <dgm:cxn modelId="{C475209F-F4E5-4AFB-9C60-3FFBB3698D0C}" type="presParOf" srcId="{9D5E2476-21A8-4947-B5F9-F554E3B18507}" destId="{A06C9976-06C0-4D1C-8DF9-7E54E72DC6D6}" srcOrd="1" destOrd="0" presId="urn:microsoft.com/office/officeart/2005/8/layout/vList3"/>
    <dgm:cxn modelId="{650B1000-7291-4641-BD86-6AF5571F508D}" type="presParOf" srcId="{AA8A6D83-BE2E-4792-8701-4E947569F40B}" destId="{D93B3807-969F-406B-9D06-04FC5F780D30}" srcOrd="3" destOrd="0" presId="urn:microsoft.com/office/officeart/2005/8/layout/vList3"/>
    <dgm:cxn modelId="{E5A9A918-0C9D-4F69-8732-917C9E6121B2}" type="presParOf" srcId="{AA8A6D83-BE2E-4792-8701-4E947569F40B}" destId="{34C363B4-9506-49CD-B1D0-FA6AC035C600}" srcOrd="4" destOrd="0" presId="urn:microsoft.com/office/officeart/2005/8/layout/vList3"/>
    <dgm:cxn modelId="{85A66EFB-2C40-4C89-8658-D3ADFE5D2354}" type="presParOf" srcId="{34C363B4-9506-49CD-B1D0-FA6AC035C600}" destId="{1746A592-FF22-4A5A-A552-16890C84674B}" srcOrd="0" destOrd="0" presId="urn:microsoft.com/office/officeart/2005/8/layout/vList3"/>
    <dgm:cxn modelId="{7B5E52E1-1773-496A-BF5B-368ACC792302}" type="presParOf" srcId="{34C363B4-9506-49CD-B1D0-FA6AC035C600}" destId="{45F19242-C72B-41DB-8BDB-112E0DE0EC4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400" b="1"/>
            <a:t>Importance of Developing and Implementing a Comprehensive Cybersecurity Policy</a:t>
          </a:r>
          <a:endParaRPr lang="ru-RU" sz="2400" b="1"/>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0005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Blockchain-based identity verification and zero-knowledge proofs (ZKP) can help enhance user privacy and security.</a:t>
          </a:r>
          <a:endParaRPr lang="en-US" sz="1600" b="1" i="0"/>
        </a:p>
      </dgm:t>
    </dgm:pt>
    <dgm:pt modelId="{B093A627-8076-45B5-9928-59A33024CB92}" type="parTrans" cxnId="{F6A2BC00-16B6-40AC-97E3-35B7F265608B}">
      <dgm:prSet/>
      <dgm:spPr/>
      <dgm:t>
        <a:bodyPr/>
        <a:lstStyle/>
        <a:p>
          <a:pPr algn="ctr"/>
          <a:endParaRPr lang="ru-RU" sz="2000" b="1"/>
        </a:p>
      </dgm:t>
    </dgm:pt>
    <dgm:pt modelId="{4C019845-696D-4F61-9FCD-93B53FBC185E}" type="sibTrans" cxnId="{F6A2BC00-16B6-40AC-97E3-35B7F265608B}">
      <dgm:prSet/>
      <dgm:spPr/>
      <dgm:t>
        <a:bodyPr/>
        <a:lstStyle/>
        <a:p>
          <a:pPr algn="ctr"/>
          <a:endParaRPr lang="ru-RU" sz="2000" b="1"/>
        </a:p>
      </dgm:t>
    </dgm:pt>
    <dgm:pt modelId="{DB9E63B2-00BC-4325-A08C-5E4BCF30C965}">
      <dgm:prSet/>
      <dgm:spPr/>
      <dgm:t>
        <a:bodyPr/>
        <a:lstStyle/>
        <a:p>
          <a:r>
            <a:rPr lang="en-US" b="1"/>
            <a:t>Secure multi-party computation (MPC) allows processing transactions and performing key management operations without disclosing sensitive data.</a:t>
          </a:r>
          <a:endParaRPr lang="ru-RU" b="1"/>
        </a:p>
      </dgm:t>
    </dgm:pt>
    <dgm:pt modelId="{EFC2CE45-E345-41BF-938B-32B5DD800FD5}" type="parTrans" cxnId="{A362C9E2-0533-4099-82CB-22203ED54E8B}">
      <dgm:prSet/>
      <dgm:spPr/>
      <dgm:t>
        <a:bodyPr/>
        <a:lstStyle/>
        <a:p>
          <a:endParaRPr lang="ru-RU" b="1"/>
        </a:p>
      </dgm:t>
    </dgm:pt>
    <dgm:pt modelId="{FBB50401-AFA9-41D6-9B06-8B0CF605CDDF}" type="sibTrans" cxnId="{A362C9E2-0533-4099-82CB-22203ED54E8B}">
      <dgm:prSet/>
      <dgm:spPr/>
      <dgm:t>
        <a:bodyPr/>
        <a:lstStyle/>
        <a:p>
          <a:endParaRPr lang="ru-RU" b="1"/>
        </a:p>
      </dgm:t>
    </dgm:pt>
    <dgm:pt modelId="{E30E52A4-1F0D-47FF-93B5-17787D656349}">
      <dgm:prSet/>
      <dgm:spPr/>
      <dgm:t>
        <a:bodyPr/>
        <a:lstStyle/>
        <a:p>
          <a:r>
            <a:rPr lang="en-US" b="1"/>
            <a:t>Contractual agreements, terms of service, and cybersecurity insurance can mitigate legal and financial risks associated with cybersecurity incidents.</a:t>
          </a:r>
          <a:endParaRPr lang="ru-RU" b="1"/>
        </a:p>
      </dgm:t>
    </dgm:pt>
    <dgm:pt modelId="{DFCB0EF6-963B-447D-B32B-539612F83329}" type="parTrans" cxnId="{1203CDA1-AA31-402D-BDCC-A719931C88AF}">
      <dgm:prSet/>
      <dgm:spPr/>
      <dgm:t>
        <a:bodyPr/>
        <a:lstStyle/>
        <a:p>
          <a:endParaRPr lang="ru-RU" b="1"/>
        </a:p>
      </dgm:t>
    </dgm:pt>
    <dgm:pt modelId="{F6AB7CB8-060E-42AF-9BED-D310246126AA}" type="sibTrans" cxnId="{1203CDA1-AA31-402D-BDCC-A719931C88AF}">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6DA95143-4E75-43E8-81AE-CF06221A3C47}" type="pres">
      <dgm:prSet presAssocID="{DB9E63B2-00BC-4325-A08C-5E4BCF30C965}" presName="composite" presStyleCnt="0"/>
      <dgm:spPr/>
    </dgm:pt>
    <dgm:pt modelId="{1A767A93-9679-4917-B195-05A199AEE11D}" type="pres">
      <dgm:prSet presAssocID="{DB9E63B2-00BC-4325-A08C-5E4BCF30C965}"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dgm:spPr>
    </dgm:pt>
    <dgm:pt modelId="{A83689C9-8B41-46DB-941C-2C47404CF2AE}" type="pres">
      <dgm:prSet presAssocID="{DB9E63B2-00BC-4325-A08C-5E4BCF30C965}" presName="txShp" presStyleLbl="node1" presStyleIdx="1" presStyleCnt="3">
        <dgm:presLayoutVars>
          <dgm:bulletEnabled val="1"/>
        </dgm:presLayoutVars>
      </dgm:prSet>
      <dgm:spPr/>
    </dgm:pt>
    <dgm:pt modelId="{A93FA1B4-BE04-4107-A70A-6616147C03A3}" type="pres">
      <dgm:prSet presAssocID="{FBB50401-AFA9-41D6-9B06-8B0CF605CDDF}" presName="spacing" presStyleCnt="0"/>
      <dgm:spPr/>
    </dgm:pt>
    <dgm:pt modelId="{0F2877CA-387E-4056-8C90-053264D013AB}" type="pres">
      <dgm:prSet presAssocID="{E30E52A4-1F0D-47FF-93B5-17787D656349}" presName="composite" presStyleCnt="0"/>
      <dgm:spPr/>
    </dgm:pt>
    <dgm:pt modelId="{AEAF717B-17A4-410C-B497-A1ADD1444011}" type="pres">
      <dgm:prSet presAssocID="{E30E52A4-1F0D-47FF-93B5-17787D656349}" presName="imgShp" presStyleLbl="fgImgPlace1" presStyleIdx="2" presStyleCnt="3"/>
      <dgm:spPr>
        <a:blipFill rotWithShape="1">
          <a:blip xmlns:r="http://schemas.openxmlformats.org/officeDocument/2006/relationships" r:embed="rId3"/>
          <a:srcRect/>
          <a:stretch>
            <a:fillRect l="-25000" r="-25000"/>
          </a:stretch>
        </a:blipFill>
      </dgm:spPr>
    </dgm:pt>
    <dgm:pt modelId="{05ECD66A-E376-4F39-95C5-C0A52BE489A8}" type="pres">
      <dgm:prSet presAssocID="{E30E52A4-1F0D-47FF-93B5-17787D656349}"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CB3E4B2F-6609-4CD4-9FA8-57C155E2B1AC}" type="presOf" srcId="{E30E52A4-1F0D-47FF-93B5-17787D656349}" destId="{05ECD66A-E376-4F39-95C5-C0A52BE489A8}"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1203CDA1-AA31-402D-BDCC-A719931C88AF}" srcId="{DB2AD992-6CE1-479E-BD1E-F1620EC104DF}" destId="{E30E52A4-1F0D-47FF-93B5-17787D656349}" srcOrd="2" destOrd="0" parTransId="{DFCB0EF6-963B-447D-B32B-539612F83329}" sibTransId="{F6AB7CB8-060E-42AF-9BED-D310246126AA}"/>
    <dgm:cxn modelId="{A362C9E2-0533-4099-82CB-22203ED54E8B}" srcId="{DB2AD992-6CE1-479E-BD1E-F1620EC104DF}" destId="{DB9E63B2-00BC-4325-A08C-5E4BCF30C965}" srcOrd="1" destOrd="0" parTransId="{EFC2CE45-E345-41BF-938B-32B5DD800FD5}" sibTransId="{FBB50401-AFA9-41D6-9B06-8B0CF605CDDF}"/>
    <dgm:cxn modelId="{46B507E3-747A-4D89-BD72-58783B10EA0E}" type="presOf" srcId="{DB9E63B2-00BC-4325-A08C-5E4BCF30C965}" destId="{A83689C9-8B41-46DB-941C-2C47404CF2AE}"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EDC406A0-C8E8-4D3A-AE43-02913BFB9F8F}" type="presParOf" srcId="{AA8A6D83-BE2E-4792-8701-4E947569F40B}" destId="{6DA95143-4E75-43E8-81AE-CF06221A3C47}" srcOrd="2" destOrd="0" presId="urn:microsoft.com/office/officeart/2005/8/layout/vList3"/>
    <dgm:cxn modelId="{715059A3-EC34-4E39-AE95-97AD8587D489}" type="presParOf" srcId="{6DA95143-4E75-43E8-81AE-CF06221A3C47}" destId="{1A767A93-9679-4917-B195-05A199AEE11D}" srcOrd="0" destOrd="0" presId="urn:microsoft.com/office/officeart/2005/8/layout/vList3"/>
    <dgm:cxn modelId="{03292FF4-0892-41E8-9891-96BB37CC2A3A}" type="presParOf" srcId="{6DA95143-4E75-43E8-81AE-CF06221A3C47}" destId="{A83689C9-8B41-46DB-941C-2C47404CF2AE}" srcOrd="1" destOrd="0" presId="urn:microsoft.com/office/officeart/2005/8/layout/vList3"/>
    <dgm:cxn modelId="{C78A5181-D2B3-4405-8AAE-8AFC2C95D5C3}" type="presParOf" srcId="{AA8A6D83-BE2E-4792-8701-4E947569F40B}" destId="{A93FA1B4-BE04-4107-A70A-6616147C03A3}" srcOrd="3" destOrd="0" presId="urn:microsoft.com/office/officeart/2005/8/layout/vList3"/>
    <dgm:cxn modelId="{0B3FF2F0-15D9-40BF-AA48-9F5B4BAAD129}" type="presParOf" srcId="{AA8A6D83-BE2E-4792-8701-4E947569F40B}" destId="{0F2877CA-387E-4056-8C90-053264D013AB}" srcOrd="4" destOrd="0" presId="urn:microsoft.com/office/officeart/2005/8/layout/vList3"/>
    <dgm:cxn modelId="{5B806169-EDA4-4A53-8280-BD86BB8B229F}" type="presParOf" srcId="{0F2877CA-387E-4056-8C90-053264D013AB}" destId="{AEAF717B-17A4-410C-B497-A1ADD1444011}" srcOrd="0" destOrd="0" presId="urn:microsoft.com/office/officeart/2005/8/layout/vList3"/>
    <dgm:cxn modelId="{26E5FB11-9E74-47D3-8A61-602C4969F136}" type="presParOf" srcId="{0F2877CA-387E-4056-8C90-053264D013AB}" destId="{05ECD66A-E376-4F39-95C5-C0A52BE489A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400" b="1"/>
            <a:t>Legal and Technological Tools Available to Crypto Exchanges for Enhancing Cybersecurity</a:t>
          </a:r>
          <a:endParaRPr lang="ru-RU" sz="2400" b="1"/>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237534">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Uzbekistan has taken steps to establish a regulatory framework for the digital asset industry.</a:t>
          </a:r>
          <a:endParaRPr lang="en-US" sz="1600" b="1" i="0"/>
        </a:p>
      </dgm:t>
    </dgm:pt>
    <dgm:pt modelId="{B093A627-8076-45B5-9928-59A33024CB92}" type="parTrans" cxnId="{F6A2BC00-16B6-40AC-97E3-35B7F265608B}">
      <dgm:prSet/>
      <dgm:spPr/>
      <dgm:t>
        <a:bodyPr/>
        <a:lstStyle/>
        <a:p>
          <a:pPr algn="ctr"/>
          <a:endParaRPr lang="ru-RU" sz="2000" b="1"/>
        </a:p>
      </dgm:t>
    </dgm:pt>
    <dgm:pt modelId="{4C019845-696D-4F61-9FCD-93B53FBC185E}" type="sibTrans" cxnId="{F6A2BC00-16B6-40AC-97E3-35B7F265608B}">
      <dgm:prSet/>
      <dgm:spPr/>
      <dgm:t>
        <a:bodyPr/>
        <a:lstStyle/>
        <a:p>
          <a:pPr algn="ctr"/>
          <a:endParaRPr lang="ru-RU" sz="2000" b="1"/>
        </a:p>
      </dgm:t>
    </dgm:pt>
    <dgm:pt modelId="{DF4A2B32-8392-47A7-ABEF-49E56A35FC6C}">
      <dgm:prSet/>
      <dgm:spPr/>
      <dgm:t>
        <a:bodyPr/>
        <a:lstStyle/>
        <a:p>
          <a:r>
            <a:rPr lang="en-US" b="1"/>
            <a:t>However, the regulatory landscape is still evolving, and there are vectors for development in this direction.</a:t>
          </a:r>
          <a:endParaRPr lang="ru-RU" b="1"/>
        </a:p>
      </dgm:t>
    </dgm:pt>
    <dgm:pt modelId="{B682D99E-9701-421F-8501-FBA038047305}" type="parTrans" cxnId="{F9E98847-19A6-45F6-9102-3A9C6FD57823}">
      <dgm:prSet/>
      <dgm:spPr/>
      <dgm:t>
        <a:bodyPr/>
        <a:lstStyle/>
        <a:p>
          <a:endParaRPr lang="ru-RU" b="1"/>
        </a:p>
      </dgm:t>
    </dgm:pt>
    <dgm:pt modelId="{E0D7EABD-B332-47C7-9324-EDE326023BAE}" type="sibTrans" cxnId="{F9E98847-19A6-45F6-9102-3A9C6FD57823}">
      <dgm:prSet/>
      <dgm:spPr/>
      <dgm:t>
        <a:bodyPr/>
        <a:lstStyle/>
        <a:p>
          <a:endParaRPr lang="ru-RU" b="1"/>
        </a:p>
      </dgm:t>
    </dgm:pt>
    <dgm:pt modelId="{6D47B534-A0B8-46BA-A2AE-132F6BB17C9D}">
      <dgm:prSet/>
      <dgm:spPr/>
      <dgm:t>
        <a:bodyPr/>
        <a:lstStyle/>
        <a:p>
          <a:r>
            <a:rPr lang="en-US" b="1"/>
            <a:t>Potential future changes may include establishment, fostering cooperation (including in the field of cybersecurity), and developing more specialized rules.</a:t>
          </a:r>
          <a:endParaRPr lang="ru-RU" b="1"/>
        </a:p>
      </dgm:t>
    </dgm:pt>
    <dgm:pt modelId="{07E55C89-DCFE-4F42-8D26-FAE058401059}" type="parTrans" cxnId="{CDCE6840-2539-4C0E-ACF1-DB13BCDBC8AC}">
      <dgm:prSet/>
      <dgm:spPr/>
      <dgm:t>
        <a:bodyPr/>
        <a:lstStyle/>
        <a:p>
          <a:endParaRPr lang="ru-RU" b="1"/>
        </a:p>
      </dgm:t>
    </dgm:pt>
    <dgm:pt modelId="{8B483A33-7958-4392-B29C-73D00CE10BB3}" type="sibTrans" cxnId="{CDCE6840-2539-4C0E-ACF1-DB13BCDBC8AC}">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47FCA9EC-CA11-4B4E-B8B6-19C7496A59C7}" type="pres">
      <dgm:prSet presAssocID="{DF4A2B32-8392-47A7-ABEF-49E56A35FC6C}" presName="composite" presStyleCnt="0"/>
      <dgm:spPr/>
    </dgm:pt>
    <dgm:pt modelId="{4E921F71-3304-422B-88DD-A6E4A5D05481}" type="pres">
      <dgm:prSet presAssocID="{DF4A2B32-8392-47A7-ABEF-49E56A35FC6C}"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dgm:spPr>
    </dgm:pt>
    <dgm:pt modelId="{CAB4E5D4-82A5-4330-A6FC-531FB3941D9B}" type="pres">
      <dgm:prSet presAssocID="{DF4A2B32-8392-47A7-ABEF-49E56A35FC6C}" presName="txShp" presStyleLbl="node1" presStyleIdx="1" presStyleCnt="3">
        <dgm:presLayoutVars>
          <dgm:bulletEnabled val="1"/>
        </dgm:presLayoutVars>
      </dgm:prSet>
      <dgm:spPr/>
    </dgm:pt>
    <dgm:pt modelId="{2652870D-A7EB-48AA-A0C5-6F7FB4A1E79D}" type="pres">
      <dgm:prSet presAssocID="{E0D7EABD-B332-47C7-9324-EDE326023BAE}" presName="spacing" presStyleCnt="0"/>
      <dgm:spPr/>
    </dgm:pt>
    <dgm:pt modelId="{5D658C75-4DB1-44F5-96CA-F24025BD000D}" type="pres">
      <dgm:prSet presAssocID="{6D47B534-A0B8-46BA-A2AE-132F6BB17C9D}" presName="composite" presStyleCnt="0"/>
      <dgm:spPr/>
    </dgm:pt>
    <dgm:pt modelId="{9425FA27-089D-424B-B604-F3DD97494444}" type="pres">
      <dgm:prSet presAssocID="{6D47B534-A0B8-46BA-A2AE-132F6BB17C9D}" presName="imgShp" presStyleLbl="fgImgPlace1" presStyleIdx="2" presStyleCnt="3"/>
      <dgm:spPr>
        <a:blipFill rotWithShape="1">
          <a:blip xmlns:r="http://schemas.openxmlformats.org/officeDocument/2006/relationships" r:embed="rId3"/>
          <a:srcRect/>
          <a:stretch>
            <a:fillRect l="-25000" r="-25000"/>
          </a:stretch>
        </a:blipFill>
      </dgm:spPr>
    </dgm:pt>
    <dgm:pt modelId="{A05CCB53-5730-4205-A7B8-EABD1D62B28E}" type="pres">
      <dgm:prSet presAssocID="{6D47B534-A0B8-46BA-A2AE-132F6BB17C9D}"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1BAE513-4BD3-46F8-A349-C9BD9E5CA0C8}" type="presOf" srcId="{6D47B534-A0B8-46BA-A2AE-132F6BB17C9D}" destId="{A05CCB53-5730-4205-A7B8-EABD1D62B28E}" srcOrd="0" destOrd="0" presId="urn:microsoft.com/office/officeart/2005/8/layout/vList3"/>
    <dgm:cxn modelId="{238BAC25-79FD-4F44-ADB6-F91179F4C7EF}" type="presOf" srcId="{5B2ABFA6-C83D-451F-86B1-E0EBA1850029}" destId="{A16D117B-D0FB-4C8B-9ECD-E39E90722E32}" srcOrd="0" destOrd="0" presId="urn:microsoft.com/office/officeart/2005/8/layout/vList3"/>
    <dgm:cxn modelId="{CDCE6840-2539-4C0E-ACF1-DB13BCDBC8AC}" srcId="{DB2AD992-6CE1-479E-BD1E-F1620EC104DF}" destId="{6D47B534-A0B8-46BA-A2AE-132F6BB17C9D}" srcOrd="2" destOrd="0" parTransId="{07E55C89-DCFE-4F42-8D26-FAE058401059}" sibTransId="{8B483A33-7958-4392-B29C-73D00CE10BB3}"/>
    <dgm:cxn modelId="{F9E98847-19A6-45F6-9102-3A9C6FD57823}" srcId="{DB2AD992-6CE1-479E-BD1E-F1620EC104DF}" destId="{DF4A2B32-8392-47A7-ABEF-49E56A35FC6C}" srcOrd="1" destOrd="0" parTransId="{B682D99E-9701-421F-8501-FBA038047305}" sibTransId="{E0D7EABD-B332-47C7-9324-EDE326023BAE}"/>
    <dgm:cxn modelId="{723BAC76-FBCB-4CC7-B514-869B274BA058}" type="presOf" srcId="{DB2AD992-6CE1-479E-BD1E-F1620EC104DF}" destId="{AA8A6D83-BE2E-4792-8701-4E947569F40B}" srcOrd="0" destOrd="0" presId="urn:microsoft.com/office/officeart/2005/8/layout/vList3"/>
    <dgm:cxn modelId="{E09CB1D8-94F0-4950-A042-009F4A9D5FA4}" type="presOf" srcId="{DF4A2B32-8392-47A7-ABEF-49E56A35FC6C}" destId="{CAB4E5D4-82A5-4330-A6FC-531FB3941D9B}"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ED45C4F3-41D4-4727-8F07-3E2C71233AFB}" type="presParOf" srcId="{AA8A6D83-BE2E-4792-8701-4E947569F40B}" destId="{47FCA9EC-CA11-4B4E-B8B6-19C7496A59C7}" srcOrd="2" destOrd="0" presId="urn:microsoft.com/office/officeart/2005/8/layout/vList3"/>
    <dgm:cxn modelId="{95407706-BE52-4444-B443-D7C90EC9AA30}" type="presParOf" srcId="{47FCA9EC-CA11-4B4E-B8B6-19C7496A59C7}" destId="{4E921F71-3304-422B-88DD-A6E4A5D05481}" srcOrd="0" destOrd="0" presId="urn:microsoft.com/office/officeart/2005/8/layout/vList3"/>
    <dgm:cxn modelId="{78CA4851-4C0B-48F4-A988-6EDFBB5DD14D}" type="presParOf" srcId="{47FCA9EC-CA11-4B4E-B8B6-19C7496A59C7}" destId="{CAB4E5D4-82A5-4330-A6FC-531FB3941D9B}" srcOrd="1" destOrd="0" presId="urn:microsoft.com/office/officeart/2005/8/layout/vList3"/>
    <dgm:cxn modelId="{56DA9EBA-5C9B-433B-B5AF-310566CACDCB}" type="presParOf" srcId="{AA8A6D83-BE2E-4792-8701-4E947569F40B}" destId="{2652870D-A7EB-48AA-A0C5-6F7FB4A1E79D}" srcOrd="3" destOrd="0" presId="urn:microsoft.com/office/officeart/2005/8/layout/vList3"/>
    <dgm:cxn modelId="{D81BDBE2-A70F-4943-AEA2-C5FCD67FFC43}" type="presParOf" srcId="{AA8A6D83-BE2E-4792-8701-4E947569F40B}" destId="{5D658C75-4DB1-44F5-96CA-F24025BD000D}" srcOrd="4" destOrd="0" presId="urn:microsoft.com/office/officeart/2005/8/layout/vList3"/>
    <dgm:cxn modelId="{5CF10233-2688-4FAE-83CD-BCA1FAFA4404}" type="presParOf" srcId="{5D658C75-4DB1-44F5-96CA-F24025BD000D}" destId="{9425FA27-089D-424B-B604-F3DD97494444}" srcOrd="0" destOrd="0" presId="urn:microsoft.com/office/officeart/2005/8/layout/vList3"/>
    <dgm:cxn modelId="{8406AEEC-4041-4AF7-9400-E0A66997D0BA}" type="presParOf" srcId="{5D658C75-4DB1-44F5-96CA-F24025BD000D}" destId="{A05CCB53-5730-4205-A7B8-EABD1D62B28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400" b="1"/>
            <a:t>Current State of Cybersecurity Regulations for Crypto Exchanges in the Republic of Uzbekistan and Potential Future Changes</a:t>
          </a:r>
          <a:endParaRPr lang="ru-RU" sz="2400" b="1"/>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237534">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a:t>Uzbekistan has recognized the need for a regulatory framework to address cybersecurity concerns.</a:t>
          </a:r>
          <a:endParaRPr lang="en-US" sz="1800" b="1" i="0"/>
        </a:p>
      </dgm:t>
    </dgm:pt>
    <dgm:pt modelId="{B093A627-8076-45B5-9928-59A33024CB92}" type="parTrans" cxnId="{F6A2BC00-16B6-40AC-97E3-35B7F265608B}">
      <dgm:prSet/>
      <dgm:spPr/>
      <dgm:t>
        <a:bodyPr/>
        <a:lstStyle/>
        <a:p>
          <a:pPr algn="ctr"/>
          <a:endParaRPr lang="ru-RU" sz="2000" b="1"/>
        </a:p>
      </dgm:t>
    </dgm:pt>
    <dgm:pt modelId="{4C019845-696D-4F61-9FCD-93B53FBC185E}" type="sibTrans" cxnId="{F6A2BC00-16B6-40AC-97E3-35B7F265608B}">
      <dgm:prSet/>
      <dgm:spPr/>
      <dgm:t>
        <a:bodyPr/>
        <a:lstStyle/>
        <a:p>
          <a:pPr algn="ctr"/>
          <a:endParaRPr lang="ru-RU" sz="2000" b="1"/>
        </a:p>
      </dgm:t>
    </dgm:pt>
    <dgm:pt modelId="{04D03551-D3B9-4B8A-A7A9-127F634293A9}">
      <dgm:prSet/>
      <dgm:spPr/>
      <dgm:t>
        <a:bodyPr/>
        <a:lstStyle/>
        <a:p>
          <a:r>
            <a:rPr lang="en-US" b="1"/>
            <a:t>Despite differences in regulatory landscapes, the cybersecurity challenges faced by crypto exchanges are largely similar across countries.</a:t>
          </a:r>
          <a:endParaRPr lang="ru-RU" b="1"/>
        </a:p>
      </dgm:t>
    </dgm:pt>
    <dgm:pt modelId="{71CA1D5D-06C2-4961-BC5A-3F2091373708}" type="parTrans" cxnId="{6FD63A40-A1DB-4900-98EC-6E3663786662}">
      <dgm:prSet/>
      <dgm:spPr/>
      <dgm:t>
        <a:bodyPr/>
        <a:lstStyle/>
        <a:p>
          <a:endParaRPr lang="ru-RU" b="1"/>
        </a:p>
      </dgm:t>
    </dgm:pt>
    <dgm:pt modelId="{B82C0878-2E1E-49BF-9C1C-64253E3D5CDC}" type="sibTrans" cxnId="{6FD63A40-A1DB-4900-98EC-6E3663786662}">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2">
        <dgm:presLayoutVars>
          <dgm:bulletEnabled val="1"/>
        </dgm:presLayoutVars>
      </dgm:prSet>
      <dgm:spPr/>
    </dgm:pt>
    <dgm:pt modelId="{6D67B471-3B16-438E-A0CF-AEAD27A2EEC7}" type="pres">
      <dgm:prSet presAssocID="{4C019845-696D-4F61-9FCD-93B53FBC185E}" presName="spacing" presStyleCnt="0"/>
      <dgm:spPr/>
    </dgm:pt>
    <dgm:pt modelId="{23083239-0F41-4D21-9B8E-9A67D1D7E663}" type="pres">
      <dgm:prSet presAssocID="{04D03551-D3B9-4B8A-A7A9-127F634293A9}" presName="composite" presStyleCnt="0"/>
      <dgm:spPr/>
    </dgm:pt>
    <dgm:pt modelId="{5B321D42-16B8-438D-91B7-8A48C9B0EF27}" type="pres">
      <dgm:prSet presAssocID="{04D03551-D3B9-4B8A-A7A9-127F634293A9}" presName="imgShp" presStyleLbl="fgImgPlace1" presStyleIdx="1" presStyleCnt="2"/>
      <dgm:spPr>
        <a:blipFill rotWithShape="1">
          <a:blip xmlns:r="http://schemas.openxmlformats.org/officeDocument/2006/relationships" r:embed="rId2"/>
          <a:srcRect/>
          <a:stretch>
            <a:fillRect l="-25000" r="-25000"/>
          </a:stretch>
        </a:blipFill>
      </dgm:spPr>
    </dgm:pt>
    <dgm:pt modelId="{AAD9CB3D-D45D-4D12-BD75-8631AAB2CDEF}" type="pres">
      <dgm:prSet presAssocID="{04D03551-D3B9-4B8A-A7A9-127F634293A9}" presName="txShp" presStyleLbl="node1" presStyleIdx="1" presStyleCnt="2">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6FD63A40-A1DB-4900-98EC-6E3663786662}" srcId="{DB2AD992-6CE1-479E-BD1E-F1620EC104DF}" destId="{04D03551-D3B9-4B8A-A7A9-127F634293A9}" srcOrd="1" destOrd="0" parTransId="{71CA1D5D-06C2-4961-BC5A-3F2091373708}" sibTransId="{B82C0878-2E1E-49BF-9C1C-64253E3D5CDC}"/>
    <dgm:cxn modelId="{723BAC76-FBCB-4CC7-B514-869B274BA058}" type="presOf" srcId="{DB2AD992-6CE1-479E-BD1E-F1620EC104DF}" destId="{AA8A6D83-BE2E-4792-8701-4E947569F40B}" srcOrd="0" destOrd="0" presId="urn:microsoft.com/office/officeart/2005/8/layout/vList3"/>
    <dgm:cxn modelId="{40DCE3AB-F808-4F93-B82F-A3FBCD8BCE6A}" type="presOf" srcId="{04D03551-D3B9-4B8A-A7A9-127F634293A9}" destId="{AAD9CB3D-D45D-4D12-BD75-8631AAB2CDEF}"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C14DF917-D4D9-4899-81A1-12ACC06EE3D6}" type="presParOf" srcId="{AA8A6D83-BE2E-4792-8701-4E947569F40B}" destId="{23083239-0F41-4D21-9B8E-9A67D1D7E663}" srcOrd="2" destOrd="0" presId="urn:microsoft.com/office/officeart/2005/8/layout/vList3"/>
    <dgm:cxn modelId="{C77B9187-0F39-4CF0-AC2A-4847A2D0686D}" type="presParOf" srcId="{23083239-0F41-4D21-9B8E-9A67D1D7E663}" destId="{5B321D42-16B8-438D-91B7-8A48C9B0EF27}" srcOrd="0" destOrd="0" presId="urn:microsoft.com/office/officeart/2005/8/layout/vList3"/>
    <dgm:cxn modelId="{E55D209F-9817-46C6-8EFC-CBBCAA6CA362}" type="presParOf" srcId="{23083239-0F41-4D21-9B8E-9A67D1D7E663}" destId="{AAD9CB3D-D45D-4D12-BD75-8631AAB2CDE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400" b="1"/>
            <a:t>Comparison of the Cybersecurity Situation of Crypto Exchanges in the Republic of Uzbekistan with the Situation in Other Countries</a:t>
          </a:r>
          <a:endParaRPr lang="ru-RU" sz="2400" b="1"/>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237534">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Robust cybersecurity measures and policies are crucial for protecting crypto exchange infrastructure and user assets from the growing range of cyber threats.</a:t>
          </a:r>
          <a:endParaRPr lang="en-US" sz="1600" b="1" i="0"/>
        </a:p>
      </dgm:t>
    </dgm:pt>
    <dgm:pt modelId="{B093A627-8076-45B5-9928-59A33024CB92}" type="parTrans" cxnId="{F6A2BC00-16B6-40AC-97E3-35B7F265608B}">
      <dgm:prSet/>
      <dgm:spPr/>
      <dgm:t>
        <a:bodyPr/>
        <a:lstStyle/>
        <a:p>
          <a:pPr algn="ctr"/>
          <a:endParaRPr lang="ru-RU" sz="2000" b="1"/>
        </a:p>
      </dgm:t>
    </dgm:pt>
    <dgm:pt modelId="{4C019845-696D-4F61-9FCD-93B53FBC185E}" type="sibTrans" cxnId="{F6A2BC00-16B6-40AC-97E3-35B7F265608B}">
      <dgm:prSet/>
      <dgm:spPr/>
      <dgm:t>
        <a:bodyPr/>
        <a:lstStyle/>
        <a:p>
          <a:pPr algn="ctr"/>
          <a:endParaRPr lang="ru-RU" sz="2000" b="1"/>
        </a:p>
      </dgm:t>
    </dgm:pt>
    <dgm:pt modelId="{B3EF3BD1-BF8C-4C04-886C-E642A1F9B1BB}">
      <dgm:prSet/>
      <dgm:spPr/>
      <dgm:t>
        <a:bodyPr/>
        <a:lstStyle/>
        <a:p>
          <a:r>
            <a:rPr lang="en-US" b="1"/>
            <a:t>Collaborative efforts among stakeholders to address cybersecurity challenges will contribute to the development of a more secure and reliable digital asset ecosystem in Uzbekistan and worldwide.</a:t>
          </a:r>
          <a:endParaRPr lang="ru-RU" b="1"/>
        </a:p>
      </dgm:t>
    </dgm:pt>
    <dgm:pt modelId="{32092BB1-F9A6-4976-8FE0-4D76DECA9AF4}" type="parTrans" cxnId="{E7FFEC43-7881-40DC-BDD4-6DA02ECE8424}">
      <dgm:prSet/>
      <dgm:spPr/>
      <dgm:t>
        <a:bodyPr/>
        <a:lstStyle/>
        <a:p>
          <a:endParaRPr lang="ru-RU" b="1"/>
        </a:p>
      </dgm:t>
    </dgm:pt>
    <dgm:pt modelId="{E65D1222-CB2A-4BDB-87BF-B606FCE900C1}" type="sibTrans" cxnId="{E7FFEC43-7881-40DC-BDD4-6DA02ECE8424}">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2">
        <dgm:presLayoutVars>
          <dgm:bulletEnabled val="1"/>
        </dgm:presLayoutVars>
      </dgm:prSet>
      <dgm:spPr/>
    </dgm:pt>
    <dgm:pt modelId="{6D67B471-3B16-438E-A0CF-AEAD27A2EEC7}" type="pres">
      <dgm:prSet presAssocID="{4C019845-696D-4F61-9FCD-93B53FBC185E}" presName="spacing" presStyleCnt="0"/>
      <dgm:spPr/>
    </dgm:pt>
    <dgm:pt modelId="{D490D473-FBEE-414E-8B2A-E376DCC31AC1}" type="pres">
      <dgm:prSet presAssocID="{B3EF3BD1-BF8C-4C04-886C-E642A1F9B1BB}" presName="composite" presStyleCnt="0"/>
      <dgm:spPr/>
    </dgm:pt>
    <dgm:pt modelId="{DC88FB14-EDA7-458E-BDED-4C4040BF3139}" type="pres">
      <dgm:prSet presAssocID="{B3EF3BD1-BF8C-4C04-886C-E642A1F9B1BB}" presName="imgShp" presStyleLbl="fgImgPlace1" presStyleIdx="1" presStyleCnt="2"/>
      <dgm:spPr>
        <a:blipFill rotWithShape="1">
          <a:blip xmlns:r="http://schemas.openxmlformats.org/officeDocument/2006/relationships" r:embed="rId2"/>
          <a:srcRect/>
          <a:stretch>
            <a:fillRect l="-25000" r="-25000"/>
          </a:stretch>
        </a:blipFill>
      </dgm:spPr>
    </dgm:pt>
    <dgm:pt modelId="{CC34CA7B-6917-4B6F-9F0A-E4C137733DE7}" type="pres">
      <dgm:prSet presAssocID="{B3EF3BD1-BF8C-4C04-886C-E642A1F9B1BB}" presName="txShp" presStyleLbl="node1" presStyleIdx="1" presStyleCnt="2">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E7FFEC43-7881-40DC-BDD4-6DA02ECE8424}" srcId="{DB2AD992-6CE1-479E-BD1E-F1620EC104DF}" destId="{B3EF3BD1-BF8C-4C04-886C-E642A1F9B1BB}" srcOrd="1" destOrd="0" parTransId="{32092BB1-F9A6-4976-8FE0-4D76DECA9AF4}" sibTransId="{E65D1222-CB2A-4BDB-87BF-B606FCE900C1}"/>
    <dgm:cxn modelId="{723BAC76-FBCB-4CC7-B514-869B274BA058}" type="presOf" srcId="{DB2AD992-6CE1-479E-BD1E-F1620EC104DF}" destId="{AA8A6D83-BE2E-4792-8701-4E947569F40B}" srcOrd="0" destOrd="0" presId="urn:microsoft.com/office/officeart/2005/8/layout/vList3"/>
    <dgm:cxn modelId="{A4F0EDC9-C9E1-42A6-9B4A-DA3B418C7FF6}" type="presOf" srcId="{B3EF3BD1-BF8C-4C04-886C-E642A1F9B1BB}" destId="{CC34CA7B-6917-4B6F-9F0A-E4C137733DE7}"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0EED9683-7D77-4E62-B834-FE98CA31B4C9}" type="presParOf" srcId="{AA8A6D83-BE2E-4792-8701-4E947569F40B}" destId="{D490D473-FBEE-414E-8B2A-E376DCC31AC1}" srcOrd="2" destOrd="0" presId="urn:microsoft.com/office/officeart/2005/8/layout/vList3"/>
    <dgm:cxn modelId="{EF12834E-09E3-4AB8-AAC7-DD7DD3C2BA7E}" type="presParOf" srcId="{D490D473-FBEE-414E-8B2A-E376DCC31AC1}" destId="{DC88FB14-EDA7-458E-BDED-4C4040BF3139}" srcOrd="0" destOrd="0" presId="urn:microsoft.com/office/officeart/2005/8/layout/vList3"/>
    <dgm:cxn modelId="{6DE45F65-DCF4-4A12-B886-6D049D470FF8}" type="presParOf" srcId="{D490D473-FBEE-414E-8B2A-E376DCC31AC1}" destId="{CC34CA7B-6917-4B6F-9F0A-E4C137733DE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400" b="1"/>
            <a:t>Conclusion</a:t>
          </a:r>
          <a:endParaRPr lang="ru-RU" sz="2400" b="1"/>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237534">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000" b="1"/>
            <a:t>Proposals based on the outcomes of the "Financial Institutions" Section </a:t>
          </a:r>
          <a:endParaRPr lang="ru-RU" sz="2000" b="1"/>
        </a:p>
      </dgm:t>
    </dgm:pt>
    <dgm:pt modelId="{6624DCA6-327B-4DE9-93DE-7BF2670B79A5}" type="parTrans" cxnId="{61A7ED87-7918-452A-973C-93E95EA69619}">
      <dgm:prSet/>
      <dgm:spPr/>
      <dgm:t>
        <a:bodyPr/>
        <a:lstStyle/>
        <a:p>
          <a:endParaRPr lang="ru-RU" sz="1600" b="1"/>
        </a:p>
      </dgm:t>
    </dgm:pt>
    <dgm:pt modelId="{C87F86E7-8A18-4F0F-BCA2-72E0C272AB69}" type="sibTrans" cxnId="{61A7ED87-7918-452A-973C-93E95EA69619}">
      <dgm:prSet/>
      <dgm:spPr/>
      <dgm:t>
        <a:bodyPr/>
        <a:lstStyle/>
        <a:p>
          <a:endParaRPr lang="ru-RU" sz="1600"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60484" custLinFactNeighborY="5048">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57C1E60-AF54-4C89-9AF8-494D025AC834}"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F50955B1-F1FC-4B2C-896B-FC25392A892D}">
      <dgm:prSet/>
      <dgm:spPr/>
      <dgm:t>
        <a:bodyPr/>
        <a:lstStyle/>
        <a:p>
          <a:pPr algn="ctr"/>
          <a:r>
            <a:rPr lang="en-US" b="1"/>
            <a:t>THANK YOU FOR THE ATTENTION</a:t>
          </a:r>
          <a:r>
            <a:rPr lang="ru-RU" b="1"/>
            <a:t> </a:t>
          </a:r>
          <a:r>
            <a:rPr lang="en-US" b="1"/>
            <a:t>!</a:t>
          </a:r>
          <a:endParaRPr lang="ru-RU" b="1"/>
        </a:p>
      </dgm:t>
    </dgm:pt>
    <dgm:pt modelId="{35D90321-16E9-4A20-AFB9-662F296F0DCB}" type="parTrans" cxnId="{36301CAC-3BAA-4C20-87BE-AF1EE948DC4E}">
      <dgm:prSet/>
      <dgm:spPr/>
      <dgm:t>
        <a:bodyPr/>
        <a:lstStyle/>
        <a:p>
          <a:endParaRPr lang="ru-RU" b="1"/>
        </a:p>
      </dgm:t>
    </dgm:pt>
    <dgm:pt modelId="{DC055FC5-CF5F-4E8D-BC93-4482768845EE}" type="sibTrans" cxnId="{36301CAC-3BAA-4C20-87BE-AF1EE948DC4E}">
      <dgm:prSet/>
      <dgm:spPr/>
      <dgm:t>
        <a:bodyPr/>
        <a:lstStyle/>
        <a:p>
          <a:endParaRPr lang="ru-RU" b="1"/>
        </a:p>
      </dgm:t>
    </dgm:pt>
    <dgm:pt modelId="{0D7D96C8-4CA2-4989-80A2-9106DE6DB30A}" type="pres">
      <dgm:prSet presAssocID="{A57C1E60-AF54-4C89-9AF8-494D025AC834}" presName="linear" presStyleCnt="0">
        <dgm:presLayoutVars>
          <dgm:animLvl val="lvl"/>
          <dgm:resizeHandles val="exact"/>
        </dgm:presLayoutVars>
      </dgm:prSet>
      <dgm:spPr/>
    </dgm:pt>
    <dgm:pt modelId="{3959F2A9-61F3-410C-BFA0-7F57F0CD5AD9}" type="pres">
      <dgm:prSet presAssocID="{F50955B1-F1FC-4B2C-896B-FC25392A892D}" presName="parentText" presStyleLbl="node1" presStyleIdx="0" presStyleCnt="1" custLinFactNeighborX="-1164" custLinFactNeighborY="544">
        <dgm:presLayoutVars>
          <dgm:chMax val="0"/>
          <dgm:bulletEnabled val="1"/>
        </dgm:presLayoutVars>
      </dgm:prSet>
      <dgm:spPr/>
    </dgm:pt>
  </dgm:ptLst>
  <dgm:cxnLst>
    <dgm:cxn modelId="{56084323-A3B7-44ED-ACC2-F94F73AC98E4}" type="presOf" srcId="{A57C1E60-AF54-4C89-9AF8-494D025AC834}" destId="{0D7D96C8-4CA2-4989-80A2-9106DE6DB30A}" srcOrd="0" destOrd="0" presId="urn:microsoft.com/office/officeart/2005/8/layout/vList2"/>
    <dgm:cxn modelId="{36301CAC-3BAA-4C20-87BE-AF1EE948DC4E}" srcId="{A57C1E60-AF54-4C89-9AF8-494D025AC834}" destId="{F50955B1-F1FC-4B2C-896B-FC25392A892D}" srcOrd="0" destOrd="0" parTransId="{35D90321-16E9-4A20-AFB9-662F296F0DCB}" sibTransId="{DC055FC5-CF5F-4E8D-BC93-4482768845EE}"/>
    <dgm:cxn modelId="{67E047EA-438D-4DA5-9A52-4B110F33F0C4}" type="presOf" srcId="{F50955B1-F1FC-4B2C-896B-FC25392A892D}" destId="{3959F2A9-61F3-410C-BFA0-7F57F0CD5AD9}" srcOrd="0" destOrd="0" presId="urn:microsoft.com/office/officeart/2005/8/layout/vList2"/>
    <dgm:cxn modelId="{EB8EAA4F-2EA8-41FC-9688-105B68A21D76}" type="presParOf" srcId="{0D7D96C8-4CA2-4989-80A2-9106DE6DB30A}" destId="{3959F2A9-61F3-410C-BFA0-7F57F0CD5AD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8667F-4E82-43BC-811A-5654F3F8DBEA}">
      <dsp:nvSpPr>
        <dsp:cNvPr id="0" name=""/>
        <dsp:cNvSpPr/>
      </dsp:nvSpPr>
      <dsp:spPr>
        <a:xfrm>
          <a:off x="0" y="680376"/>
          <a:ext cx="6467861" cy="4158978"/>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br>
            <a:rPr lang="ru-RU" sz="3200" b="1" kern="1200"/>
          </a:br>
          <a:endParaRPr lang="ru-RU" sz="3200" b="1" kern="1200"/>
        </a:p>
        <a:p>
          <a:pPr marL="0" lvl="0" indent="0" algn="ctr" defTabSz="1422400">
            <a:lnSpc>
              <a:spcPct val="100000"/>
            </a:lnSpc>
            <a:spcBef>
              <a:spcPct val="0"/>
            </a:spcBef>
            <a:spcAft>
              <a:spcPts val="600"/>
            </a:spcAft>
            <a:buNone/>
          </a:pPr>
          <a:br>
            <a:rPr lang="ru-RU" sz="2800" b="1" kern="1200"/>
          </a:br>
          <a:endParaRPr lang="ru-RU" sz="2100" b="1" kern="1200"/>
        </a:p>
      </dsp:txBody>
      <dsp:txXfrm>
        <a:off x="203025" y="883401"/>
        <a:ext cx="6061811" cy="37529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F7511-270A-4580-984A-696290F41289}">
      <dsp:nvSpPr>
        <dsp:cNvPr id="0" name=""/>
        <dsp:cNvSpPr/>
      </dsp:nvSpPr>
      <dsp:spPr>
        <a:xfrm>
          <a:off x="0" y="305"/>
          <a:ext cx="7061243" cy="0"/>
        </a:xfrm>
        <a:prstGeom prst="line">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w="9525" cap="rnd"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3">
          <a:scrgbClr r="0" g="0" b="0"/>
        </a:fillRef>
        <a:effectRef idx="2">
          <a:scrgbClr r="0" g="0" b="0"/>
        </a:effectRef>
        <a:fontRef idx="minor">
          <a:schemeClr val="lt1"/>
        </a:fontRef>
      </dsp:style>
    </dsp:sp>
    <dsp:sp modelId="{2FA85EEC-4979-40F0-A902-7AB1282C32E9}">
      <dsp:nvSpPr>
        <dsp:cNvPr id="0" name=""/>
        <dsp:cNvSpPr/>
      </dsp:nvSpPr>
      <dsp:spPr>
        <a:xfrm>
          <a:off x="0" y="610"/>
          <a:ext cx="7061243" cy="624412"/>
        </a:xfrm>
        <a:prstGeom prst="rect">
          <a:avLst/>
        </a:prstGeom>
        <a:no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ctr" defTabSz="1377950">
            <a:lnSpc>
              <a:spcPct val="90000"/>
            </a:lnSpc>
            <a:spcBef>
              <a:spcPct val="0"/>
            </a:spcBef>
            <a:spcAft>
              <a:spcPct val="35000"/>
            </a:spcAft>
            <a:buNone/>
          </a:pPr>
          <a:r>
            <a:rPr lang="en-US" sz="3100" b="1" kern="1200"/>
            <a:t>GULYAMOV SAID SAIDAKHRAROVICH </a:t>
          </a:r>
          <a:endParaRPr lang="ru-RU" sz="3100" kern="1200"/>
        </a:p>
      </dsp:txBody>
      <dsp:txXfrm>
        <a:off x="0" y="610"/>
        <a:ext cx="7061243" cy="6244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56066-B089-4B12-A7DE-9C514CC7CED9}">
      <dsp:nvSpPr>
        <dsp:cNvPr id="0" name=""/>
        <dsp:cNvSpPr/>
      </dsp:nvSpPr>
      <dsp:spPr>
        <a:xfrm>
          <a:off x="0" y="0"/>
          <a:ext cx="6467860" cy="0"/>
        </a:xfrm>
        <a:prstGeom prst="line">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w="9525" cap="rnd"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1">
          <a:scrgbClr r="0" g="0" b="0"/>
        </a:lnRef>
        <a:fillRef idx="3">
          <a:scrgbClr r="0" g="0" b="0"/>
        </a:fillRef>
        <a:effectRef idx="2">
          <a:scrgbClr r="0" g="0" b="0"/>
        </a:effectRef>
        <a:fontRef idx="minor">
          <a:schemeClr val="lt1"/>
        </a:fontRef>
      </dsp:style>
    </dsp:sp>
    <dsp:sp modelId="{2A0C3AB3-AD8F-4FE8-8C7E-67952FD78D9F}">
      <dsp:nvSpPr>
        <dsp:cNvPr id="0" name=""/>
        <dsp:cNvSpPr/>
      </dsp:nvSpPr>
      <dsp:spPr>
        <a:xfrm>
          <a:off x="0" y="0"/>
          <a:ext cx="6467860" cy="2400657"/>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ctr" defTabSz="1111250">
            <a:lnSpc>
              <a:spcPct val="100000"/>
            </a:lnSpc>
            <a:spcBef>
              <a:spcPct val="0"/>
            </a:spcBef>
            <a:spcAft>
              <a:spcPts val="0"/>
            </a:spcAft>
            <a:buNone/>
          </a:pPr>
          <a:r>
            <a:rPr lang="en-US" sz="2500" b="1" kern="1200"/>
            <a:t>Professor, DSc (Law)</a:t>
          </a:r>
          <a:endParaRPr lang="ru-RU" sz="2500" kern="1200"/>
        </a:p>
        <a:p>
          <a:pPr marL="0" lvl="0" indent="0" algn="ctr" defTabSz="1111250">
            <a:lnSpc>
              <a:spcPct val="100000"/>
            </a:lnSpc>
            <a:spcBef>
              <a:spcPct val="0"/>
            </a:spcBef>
            <a:spcAft>
              <a:spcPts val="0"/>
            </a:spcAft>
            <a:buNone/>
          </a:pPr>
          <a:r>
            <a:rPr lang="en-US" sz="2500" b="1" kern="1200"/>
            <a:t>Head of the Department of Cyber Law</a:t>
          </a:r>
          <a:endParaRPr lang="ru-RU" sz="2500" kern="1200"/>
        </a:p>
        <a:p>
          <a:pPr marL="0" lvl="0" indent="0" algn="ctr" defTabSz="1111250">
            <a:lnSpc>
              <a:spcPct val="100000"/>
            </a:lnSpc>
            <a:spcBef>
              <a:spcPct val="0"/>
            </a:spcBef>
            <a:spcAft>
              <a:spcPts val="0"/>
            </a:spcAft>
            <a:buNone/>
          </a:pPr>
          <a:r>
            <a:rPr lang="en-US" sz="2500" b="1" kern="1200"/>
            <a:t>Tashkent State University of Law (Uzbekistan)</a:t>
          </a:r>
          <a:endParaRPr lang="ru-RU" sz="2500" b="1" kern="1200"/>
        </a:p>
      </dsp:txBody>
      <dsp:txXfrm>
        <a:off x="0" y="0"/>
        <a:ext cx="6467860" cy="24006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20262" y="2003"/>
          <a:ext cx="4691099" cy="135467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737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The rapid growth of the digital asset market has brought cybersecurity to the forefront of industry challenges.</a:t>
          </a:r>
          <a:endParaRPr lang="en-US" sz="1600" b="1" i="0" kern="1200"/>
        </a:p>
      </dsp:txBody>
      <dsp:txXfrm rot="10800000">
        <a:off x="1858931" y="2003"/>
        <a:ext cx="4352430" cy="1354677"/>
      </dsp:txXfrm>
    </dsp:sp>
    <dsp:sp modelId="{B94CBD13-7ED7-49E9-9507-605641DF0DEA}">
      <dsp:nvSpPr>
        <dsp:cNvPr id="0" name=""/>
        <dsp:cNvSpPr/>
      </dsp:nvSpPr>
      <dsp:spPr>
        <a:xfrm>
          <a:off x="842923" y="2003"/>
          <a:ext cx="1354677" cy="135467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DCE686D-B8E8-4FD1-BB48-35D68933F3CD}">
      <dsp:nvSpPr>
        <dsp:cNvPr id="0" name=""/>
        <dsp:cNvSpPr/>
      </dsp:nvSpPr>
      <dsp:spPr>
        <a:xfrm rot="10800000">
          <a:off x="1520262" y="1761062"/>
          <a:ext cx="4691099" cy="135467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737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Crypto exchanges store vast amounts of digital assets and sensitive user information, making them the primary target for cyberattacks.</a:t>
          </a:r>
          <a:endParaRPr lang="ru-RU" sz="1600" b="1" kern="1200"/>
        </a:p>
      </dsp:txBody>
      <dsp:txXfrm rot="10800000">
        <a:off x="1858931" y="1761062"/>
        <a:ext cx="4352430" cy="1354677"/>
      </dsp:txXfrm>
    </dsp:sp>
    <dsp:sp modelId="{259879E9-DA3C-458E-AE92-5D44C4DFA335}">
      <dsp:nvSpPr>
        <dsp:cNvPr id="0" name=""/>
        <dsp:cNvSpPr/>
      </dsp:nvSpPr>
      <dsp:spPr>
        <a:xfrm>
          <a:off x="842923" y="1761062"/>
          <a:ext cx="1354677" cy="135467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3E7CC6F-D15A-4F9B-B578-2BDAF7DE9750}">
      <dsp:nvSpPr>
        <dsp:cNvPr id="0" name=""/>
        <dsp:cNvSpPr/>
      </dsp:nvSpPr>
      <dsp:spPr>
        <a:xfrm rot="10800000">
          <a:off x="1520262" y="3520121"/>
          <a:ext cx="4691099" cy="135467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737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The consequences of cybersecurity breaches can be severe, leading to the loss of digital assets worth millions of dollars, compromising users' personal information, and undermining trust in the market.</a:t>
          </a:r>
          <a:endParaRPr lang="ru-RU" sz="1600" b="1" kern="1200"/>
        </a:p>
      </dsp:txBody>
      <dsp:txXfrm rot="10800000">
        <a:off x="1858931" y="3520121"/>
        <a:ext cx="4352430" cy="1354677"/>
      </dsp:txXfrm>
    </dsp:sp>
    <dsp:sp modelId="{89B7B06B-6A20-4655-8C2C-2CCA4FC4D55E}">
      <dsp:nvSpPr>
        <dsp:cNvPr id="0" name=""/>
        <dsp:cNvSpPr/>
      </dsp:nvSpPr>
      <dsp:spPr>
        <a:xfrm>
          <a:off x="842923" y="3520121"/>
          <a:ext cx="1354677" cy="1354677"/>
        </a:xfrm>
        <a:prstGeom prst="ellipse">
          <a:avLst/>
        </a:prstGeom>
        <a:blipFill rotWithShape="1">
          <a:blip xmlns:r="http://schemas.openxmlformats.org/officeDocument/2006/relationships" r:embed="rId3"/>
          <a:srcRect/>
          <a:stretch>
            <a:fillRect l="-25000" r="-25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75285"/>
          <a:ext cx="11096624" cy="315771"/>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Introduction</a:t>
          </a:r>
          <a:endParaRPr lang="ru-RU" sz="2800" b="1" kern="1200"/>
        </a:p>
      </dsp:txBody>
      <dsp:txXfrm>
        <a:off x="15415" y="190700"/>
        <a:ext cx="11065794" cy="2849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9877" y="512"/>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Hacking attempts, phishing attacks, and insider threats pose significant risks for digital asset exchanges.</a:t>
          </a:r>
          <a:endParaRPr lang="en-US" sz="1800" b="1" i="0" kern="1200"/>
        </a:p>
      </dsp:txBody>
      <dsp:txXfrm rot="10800000">
        <a:off x="1838161" y="512"/>
        <a:ext cx="4362815" cy="1313137"/>
      </dsp:txXfrm>
    </dsp:sp>
    <dsp:sp modelId="{B94CBD13-7ED7-49E9-9507-605641DF0DEA}">
      <dsp:nvSpPr>
        <dsp:cNvPr id="0" name=""/>
        <dsp:cNvSpPr/>
      </dsp:nvSpPr>
      <dsp:spPr>
        <a:xfrm>
          <a:off x="853308" y="512"/>
          <a:ext cx="1313137" cy="131313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3CFF854-A8FC-4AFC-A66C-27508B656472}">
      <dsp:nvSpPr>
        <dsp:cNvPr id="0" name=""/>
        <dsp:cNvSpPr/>
      </dsp:nvSpPr>
      <dsp:spPr>
        <a:xfrm rot="10800000">
          <a:off x="1509877" y="1705631"/>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kern="1200"/>
            <a:t>Technological vulnerabilities arising from infrastructure complexity and the rapidly evolving digital asset landscape create additional challenges.</a:t>
          </a:r>
          <a:endParaRPr lang="ru-RU" sz="1400" b="1" kern="1200"/>
        </a:p>
      </dsp:txBody>
      <dsp:txXfrm rot="10800000">
        <a:off x="1838161" y="1705631"/>
        <a:ext cx="4362815" cy="1313137"/>
      </dsp:txXfrm>
    </dsp:sp>
    <dsp:sp modelId="{5A29E7E4-2919-45F2-8CAC-39F832F04B5A}">
      <dsp:nvSpPr>
        <dsp:cNvPr id="0" name=""/>
        <dsp:cNvSpPr/>
      </dsp:nvSpPr>
      <dsp:spPr>
        <a:xfrm>
          <a:off x="853308" y="1705631"/>
          <a:ext cx="1313137" cy="131313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22BEFF4-2E44-41E9-ABF0-571E372B1F82}">
      <dsp:nvSpPr>
        <dsp:cNvPr id="0" name=""/>
        <dsp:cNvSpPr/>
      </dsp:nvSpPr>
      <dsp:spPr>
        <a:xfrm rot="10800000">
          <a:off x="1509877" y="3410749"/>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kern="1200"/>
            <a:t>The cybersecurity situation for cryptocurrency exchanges is likely to become even more complex in the future due to the growing value of digital assets, sophistication of cybercriminals, and the emergence of quantum computing.</a:t>
          </a:r>
          <a:endParaRPr lang="ru-RU" sz="1400" b="1" kern="1200"/>
        </a:p>
      </dsp:txBody>
      <dsp:txXfrm rot="10800000">
        <a:off x="1838161" y="3410749"/>
        <a:ext cx="4362815" cy="1313137"/>
      </dsp:txXfrm>
    </dsp:sp>
    <dsp:sp modelId="{1DCECEBD-43D0-47E2-BEC9-14AEFBE52F4E}">
      <dsp:nvSpPr>
        <dsp:cNvPr id="0" name=""/>
        <dsp:cNvSpPr/>
      </dsp:nvSpPr>
      <dsp:spPr>
        <a:xfrm>
          <a:off x="853308" y="3410749"/>
          <a:ext cx="1313137" cy="1313137"/>
        </a:xfrm>
        <a:prstGeom prst="ellipse">
          <a:avLst/>
        </a:prstGeom>
        <a:blipFill rotWithShape="1">
          <a:blip xmlns:r="http://schemas.openxmlformats.org/officeDocument/2006/relationships" r:embed="rId3"/>
          <a:srcRect/>
          <a:stretch>
            <a:fillRect l="-25000" r="-25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423"/>
          <a:ext cx="11096624" cy="665496"/>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Current and Expected Cybersecurity Threats Faced by Crypto Exchanges</a:t>
          </a:r>
          <a:endParaRPr lang="ru-RU" sz="2000" b="1" kern="1200"/>
        </a:p>
      </dsp:txBody>
      <dsp:txXfrm>
        <a:off x="32487" y="32910"/>
        <a:ext cx="11031650" cy="60052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9877" y="512"/>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Implementing multi-factor authentication (MFA) significantly reduces the risk of unauthorized access to user accounts.</a:t>
          </a:r>
          <a:endParaRPr lang="en-US" sz="1600" b="1" i="0" kern="1200"/>
        </a:p>
      </dsp:txBody>
      <dsp:txXfrm rot="10800000">
        <a:off x="1838161" y="512"/>
        <a:ext cx="4362815" cy="1313137"/>
      </dsp:txXfrm>
    </dsp:sp>
    <dsp:sp modelId="{B94CBD13-7ED7-49E9-9507-605641DF0DEA}">
      <dsp:nvSpPr>
        <dsp:cNvPr id="0" name=""/>
        <dsp:cNvSpPr/>
      </dsp:nvSpPr>
      <dsp:spPr>
        <a:xfrm>
          <a:off x="853308" y="512"/>
          <a:ext cx="1313137" cy="131313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7B84DA4-B8AC-49EC-AE58-323D85D3E5ED}">
      <dsp:nvSpPr>
        <dsp:cNvPr id="0" name=""/>
        <dsp:cNvSpPr/>
      </dsp:nvSpPr>
      <dsp:spPr>
        <a:xfrm rot="10800000">
          <a:off x="1509877" y="1705631"/>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Using hardware security modules (HSMs) for storing and managing private keys minimizes the risk of key theft and unauthorized transactions.</a:t>
          </a:r>
          <a:endParaRPr lang="ru-RU" sz="1800" b="1" kern="1200"/>
        </a:p>
      </dsp:txBody>
      <dsp:txXfrm rot="10800000">
        <a:off x="1838161" y="1705631"/>
        <a:ext cx="4362815" cy="1313137"/>
      </dsp:txXfrm>
    </dsp:sp>
    <dsp:sp modelId="{581BE4E7-0AA4-4EE2-8891-BA7821A74887}">
      <dsp:nvSpPr>
        <dsp:cNvPr id="0" name=""/>
        <dsp:cNvSpPr/>
      </dsp:nvSpPr>
      <dsp:spPr>
        <a:xfrm>
          <a:off x="853308" y="1705631"/>
          <a:ext cx="1313137" cy="131313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E4D0EE7-7AB2-4FFD-A0BA-B3EB13406111}">
      <dsp:nvSpPr>
        <dsp:cNvPr id="0" name=""/>
        <dsp:cNvSpPr/>
      </dsp:nvSpPr>
      <dsp:spPr>
        <a:xfrm rot="10800000">
          <a:off x="1509877" y="3410749"/>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Real-time monitoring systems, regular security audits, and training for employees and users also play a crucial role in mitigating cyber threats.</a:t>
          </a:r>
          <a:endParaRPr lang="ru-RU" sz="1800" b="1" kern="1200"/>
        </a:p>
      </dsp:txBody>
      <dsp:txXfrm rot="10800000">
        <a:off x="1838161" y="3410749"/>
        <a:ext cx="4362815" cy="1313137"/>
      </dsp:txXfrm>
    </dsp:sp>
    <dsp:sp modelId="{7056565C-CF40-47AC-A995-B042AA46D37E}">
      <dsp:nvSpPr>
        <dsp:cNvPr id="0" name=""/>
        <dsp:cNvSpPr/>
      </dsp:nvSpPr>
      <dsp:spPr>
        <a:xfrm>
          <a:off x="853308" y="3410749"/>
          <a:ext cx="1313137" cy="1313137"/>
        </a:xfrm>
        <a:prstGeom prst="ellipse">
          <a:avLst/>
        </a:prstGeom>
        <a:blipFill rotWithShape="1">
          <a:blip xmlns:r="http://schemas.openxmlformats.org/officeDocument/2006/relationships" r:embed="rId3"/>
          <a:srcRect/>
          <a:stretch>
            <a:fillRect l="-25000" r="-25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75285"/>
          <a:ext cx="11096624" cy="315771"/>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Effectiveness of Various Mitigation Measures</a:t>
          </a:r>
          <a:endParaRPr lang="ru-RU" sz="2800" b="1" kern="1200"/>
        </a:p>
      </dsp:txBody>
      <dsp:txXfrm>
        <a:off x="15415" y="190700"/>
        <a:ext cx="11065794" cy="28494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54386" y="1682"/>
          <a:ext cx="4868455" cy="1312486"/>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8770"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Comprehensive cybersecurity policies ensure a consistent and effective approach to managing cybersecurity risks.</a:t>
          </a:r>
          <a:endParaRPr lang="en-US" sz="1600" b="1" i="0" kern="1200"/>
        </a:p>
      </dsp:txBody>
      <dsp:txXfrm rot="10800000">
        <a:off x="1882507" y="1682"/>
        <a:ext cx="4540334" cy="1312486"/>
      </dsp:txXfrm>
    </dsp:sp>
    <dsp:sp modelId="{B94CBD13-7ED7-49E9-9507-605641DF0DEA}">
      <dsp:nvSpPr>
        <dsp:cNvPr id="0" name=""/>
        <dsp:cNvSpPr/>
      </dsp:nvSpPr>
      <dsp:spPr>
        <a:xfrm>
          <a:off x="898143" y="1682"/>
          <a:ext cx="1312486" cy="131248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06C9976-06C0-4D1C-8DF9-7E54E72DC6D6}">
      <dsp:nvSpPr>
        <dsp:cNvPr id="0" name=""/>
        <dsp:cNvSpPr/>
      </dsp:nvSpPr>
      <dsp:spPr>
        <a:xfrm rot="10800000">
          <a:off x="1554386" y="1705956"/>
          <a:ext cx="4868455" cy="1312486"/>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8770"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Key components include a risk management framework, incident response, business continuity planning, and regulatory compliance.</a:t>
          </a:r>
          <a:endParaRPr lang="ru-RU" sz="1600" b="1" kern="1200"/>
        </a:p>
      </dsp:txBody>
      <dsp:txXfrm rot="10800000">
        <a:off x="1882507" y="1705956"/>
        <a:ext cx="4540334" cy="1312486"/>
      </dsp:txXfrm>
    </dsp:sp>
    <dsp:sp modelId="{91F94C39-3F13-4509-87B3-DBF3990D88DF}">
      <dsp:nvSpPr>
        <dsp:cNvPr id="0" name=""/>
        <dsp:cNvSpPr/>
      </dsp:nvSpPr>
      <dsp:spPr>
        <a:xfrm>
          <a:off x="898143" y="1705956"/>
          <a:ext cx="1312486" cy="1312486"/>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5F19242-C72B-41DB-8BDB-112E0DE0EC47}">
      <dsp:nvSpPr>
        <dsp:cNvPr id="0" name=""/>
        <dsp:cNvSpPr/>
      </dsp:nvSpPr>
      <dsp:spPr>
        <a:xfrm rot="10800000">
          <a:off x="1554386" y="3410230"/>
          <a:ext cx="4868455" cy="1312486"/>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8770"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Regular review and updating of policies are necessary to ensure their effectiveness and relevance in the face of evolving threats and changing business requirements.</a:t>
          </a:r>
          <a:endParaRPr lang="ru-RU" sz="1600" b="1" kern="1200"/>
        </a:p>
      </dsp:txBody>
      <dsp:txXfrm rot="10800000">
        <a:off x="1882507" y="3410230"/>
        <a:ext cx="4540334" cy="1312486"/>
      </dsp:txXfrm>
    </dsp:sp>
    <dsp:sp modelId="{1746A592-FF22-4A5A-A552-16890C84674B}">
      <dsp:nvSpPr>
        <dsp:cNvPr id="0" name=""/>
        <dsp:cNvSpPr/>
      </dsp:nvSpPr>
      <dsp:spPr>
        <a:xfrm>
          <a:off x="898143" y="3410230"/>
          <a:ext cx="1312486" cy="1312486"/>
        </a:xfrm>
        <a:prstGeom prst="ellipse">
          <a:avLst/>
        </a:prstGeom>
        <a:blipFill rotWithShape="1">
          <a:blip xmlns:r="http://schemas.openxmlformats.org/officeDocument/2006/relationships" r:embed="rId3"/>
          <a:srcRect/>
          <a:stretch>
            <a:fillRect l="-25000" r="-25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93"/>
          <a:ext cx="11096624" cy="666156"/>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Importance of Developing and Implementing a Comprehensive Cybersecurity Policy</a:t>
          </a:r>
          <a:endParaRPr lang="ru-RU" sz="2400" b="1" kern="1200"/>
        </a:p>
      </dsp:txBody>
      <dsp:txXfrm>
        <a:off x="32519" y="32612"/>
        <a:ext cx="11031586" cy="60111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9877" y="512"/>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Blockchain-based identity verification and zero-knowledge proofs (ZKP) can help enhance user privacy and security.</a:t>
          </a:r>
          <a:endParaRPr lang="en-US" sz="1600" b="1" i="0" kern="1200"/>
        </a:p>
      </dsp:txBody>
      <dsp:txXfrm rot="10800000">
        <a:off x="1838161" y="512"/>
        <a:ext cx="4362815" cy="1313137"/>
      </dsp:txXfrm>
    </dsp:sp>
    <dsp:sp modelId="{B94CBD13-7ED7-49E9-9507-605641DF0DEA}">
      <dsp:nvSpPr>
        <dsp:cNvPr id="0" name=""/>
        <dsp:cNvSpPr/>
      </dsp:nvSpPr>
      <dsp:spPr>
        <a:xfrm>
          <a:off x="853308" y="512"/>
          <a:ext cx="1313137" cy="131313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83689C9-8B41-46DB-941C-2C47404CF2AE}">
      <dsp:nvSpPr>
        <dsp:cNvPr id="0" name=""/>
        <dsp:cNvSpPr/>
      </dsp:nvSpPr>
      <dsp:spPr>
        <a:xfrm rot="10800000">
          <a:off x="1509877" y="1705631"/>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Secure multi-party computation (MPC) allows processing transactions and performing key management operations without disclosing sensitive data.</a:t>
          </a:r>
          <a:endParaRPr lang="ru-RU" sz="1700" b="1" kern="1200"/>
        </a:p>
      </dsp:txBody>
      <dsp:txXfrm rot="10800000">
        <a:off x="1838161" y="1705631"/>
        <a:ext cx="4362815" cy="1313137"/>
      </dsp:txXfrm>
    </dsp:sp>
    <dsp:sp modelId="{1A767A93-9679-4917-B195-05A199AEE11D}">
      <dsp:nvSpPr>
        <dsp:cNvPr id="0" name=""/>
        <dsp:cNvSpPr/>
      </dsp:nvSpPr>
      <dsp:spPr>
        <a:xfrm>
          <a:off x="853308" y="1705631"/>
          <a:ext cx="1313137" cy="131313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ECD66A-E376-4F39-95C5-C0A52BE489A8}">
      <dsp:nvSpPr>
        <dsp:cNvPr id="0" name=""/>
        <dsp:cNvSpPr/>
      </dsp:nvSpPr>
      <dsp:spPr>
        <a:xfrm rot="10800000">
          <a:off x="1509877" y="3410749"/>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Contractual agreements, terms of service, and cybersecurity insurance can mitigate legal and financial risks associated with cybersecurity incidents.</a:t>
          </a:r>
          <a:endParaRPr lang="ru-RU" sz="1700" b="1" kern="1200"/>
        </a:p>
      </dsp:txBody>
      <dsp:txXfrm rot="10800000">
        <a:off x="1838161" y="3410749"/>
        <a:ext cx="4362815" cy="1313137"/>
      </dsp:txXfrm>
    </dsp:sp>
    <dsp:sp modelId="{AEAF717B-17A4-410C-B497-A1ADD1444011}">
      <dsp:nvSpPr>
        <dsp:cNvPr id="0" name=""/>
        <dsp:cNvSpPr/>
      </dsp:nvSpPr>
      <dsp:spPr>
        <a:xfrm>
          <a:off x="853308" y="3410749"/>
          <a:ext cx="1313137" cy="1313137"/>
        </a:xfrm>
        <a:prstGeom prst="ellipse">
          <a:avLst/>
        </a:prstGeom>
        <a:blipFill rotWithShape="1">
          <a:blip xmlns:r="http://schemas.openxmlformats.org/officeDocument/2006/relationships" r:embed="rId3"/>
          <a:srcRect/>
          <a:stretch>
            <a:fillRect l="-25000" r="-25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325"/>
          <a:ext cx="11096624" cy="66569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Legal and Technological Tools Available to Crypto Exchanges for Enhancing Cybersecurity</a:t>
          </a:r>
          <a:endParaRPr lang="ru-RU" sz="2400" b="1" kern="1200"/>
        </a:p>
      </dsp:txBody>
      <dsp:txXfrm>
        <a:off x="32496" y="32821"/>
        <a:ext cx="11031632" cy="6007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9877" y="512"/>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Uzbekistan has taken steps to establish a regulatory framework for the digital asset industry.</a:t>
          </a:r>
          <a:endParaRPr lang="en-US" sz="1600" b="1" i="0" kern="1200"/>
        </a:p>
      </dsp:txBody>
      <dsp:txXfrm rot="10800000">
        <a:off x="1838161" y="512"/>
        <a:ext cx="4362815" cy="1313137"/>
      </dsp:txXfrm>
    </dsp:sp>
    <dsp:sp modelId="{B94CBD13-7ED7-49E9-9507-605641DF0DEA}">
      <dsp:nvSpPr>
        <dsp:cNvPr id="0" name=""/>
        <dsp:cNvSpPr/>
      </dsp:nvSpPr>
      <dsp:spPr>
        <a:xfrm>
          <a:off x="853308" y="512"/>
          <a:ext cx="1313137" cy="131313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B4E5D4-82A5-4330-A6FC-531FB3941D9B}">
      <dsp:nvSpPr>
        <dsp:cNvPr id="0" name=""/>
        <dsp:cNvSpPr/>
      </dsp:nvSpPr>
      <dsp:spPr>
        <a:xfrm rot="10800000">
          <a:off x="1509877" y="1705631"/>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However, the regulatory landscape is still evolving, and there are vectors for development in this direction.</a:t>
          </a:r>
          <a:endParaRPr lang="ru-RU" sz="1700" b="1" kern="1200"/>
        </a:p>
      </dsp:txBody>
      <dsp:txXfrm rot="10800000">
        <a:off x="1838161" y="1705631"/>
        <a:ext cx="4362815" cy="1313137"/>
      </dsp:txXfrm>
    </dsp:sp>
    <dsp:sp modelId="{4E921F71-3304-422B-88DD-A6E4A5D05481}">
      <dsp:nvSpPr>
        <dsp:cNvPr id="0" name=""/>
        <dsp:cNvSpPr/>
      </dsp:nvSpPr>
      <dsp:spPr>
        <a:xfrm>
          <a:off x="853308" y="1705631"/>
          <a:ext cx="1313137" cy="131313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05CCB53-5730-4205-A7B8-EABD1D62B28E}">
      <dsp:nvSpPr>
        <dsp:cNvPr id="0" name=""/>
        <dsp:cNvSpPr/>
      </dsp:nvSpPr>
      <dsp:spPr>
        <a:xfrm rot="10800000">
          <a:off x="1509877" y="3410749"/>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Potential future changes may include establishment, fostering cooperation (including in the field of cybersecurity), and developing more specialized rules.</a:t>
          </a:r>
          <a:endParaRPr lang="ru-RU" sz="1700" b="1" kern="1200"/>
        </a:p>
      </dsp:txBody>
      <dsp:txXfrm rot="10800000">
        <a:off x="1838161" y="3410749"/>
        <a:ext cx="4362815" cy="1313137"/>
      </dsp:txXfrm>
    </dsp:sp>
    <dsp:sp modelId="{9425FA27-089D-424B-B604-F3DD97494444}">
      <dsp:nvSpPr>
        <dsp:cNvPr id="0" name=""/>
        <dsp:cNvSpPr/>
      </dsp:nvSpPr>
      <dsp:spPr>
        <a:xfrm>
          <a:off x="853308" y="3410749"/>
          <a:ext cx="1313137" cy="1313137"/>
        </a:xfrm>
        <a:prstGeom prst="ellipse">
          <a:avLst/>
        </a:prstGeom>
        <a:blipFill rotWithShape="1">
          <a:blip xmlns:r="http://schemas.openxmlformats.org/officeDocument/2006/relationships" r:embed="rId3"/>
          <a:srcRect/>
          <a:stretch>
            <a:fillRect l="-25000" r="-25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325"/>
          <a:ext cx="11096624" cy="66569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Current State of Cybersecurity Regulations for Crypto Exchanges in the Republic of Uzbekistan and Potential Future Changes</a:t>
          </a:r>
          <a:endParaRPr lang="ru-RU" sz="2400" b="1" kern="1200"/>
        </a:p>
      </dsp:txBody>
      <dsp:txXfrm>
        <a:off x="32496" y="32821"/>
        <a:ext cx="11031632" cy="60070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695077" y="1701"/>
          <a:ext cx="4691099" cy="205394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05731"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Uzbekistan has recognized the need for a regulatory framework to address cybersecurity concerns.</a:t>
          </a:r>
          <a:endParaRPr lang="en-US" sz="1800" b="1" i="0" kern="1200"/>
        </a:p>
      </dsp:txBody>
      <dsp:txXfrm rot="10800000">
        <a:off x="2208562" y="1701"/>
        <a:ext cx="4177614" cy="2053940"/>
      </dsp:txXfrm>
    </dsp:sp>
    <dsp:sp modelId="{B94CBD13-7ED7-49E9-9507-605641DF0DEA}">
      <dsp:nvSpPr>
        <dsp:cNvPr id="0" name=""/>
        <dsp:cNvSpPr/>
      </dsp:nvSpPr>
      <dsp:spPr>
        <a:xfrm>
          <a:off x="668107" y="1701"/>
          <a:ext cx="2053940" cy="205394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AD9CB3D-D45D-4D12-BD75-8631AAB2CDEF}">
      <dsp:nvSpPr>
        <dsp:cNvPr id="0" name=""/>
        <dsp:cNvSpPr/>
      </dsp:nvSpPr>
      <dsp:spPr>
        <a:xfrm rot="10800000">
          <a:off x="1695077" y="2668758"/>
          <a:ext cx="4691099" cy="205394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05731" tIns="83820" rIns="156464" bIns="83820" numCol="1" spcCol="1270" anchor="ctr" anchorCtr="0">
          <a:noAutofit/>
        </a:bodyPr>
        <a:lstStyle/>
        <a:p>
          <a:pPr marL="0" lvl="0" indent="0" algn="ctr" defTabSz="977900">
            <a:lnSpc>
              <a:spcPct val="90000"/>
            </a:lnSpc>
            <a:spcBef>
              <a:spcPct val="0"/>
            </a:spcBef>
            <a:spcAft>
              <a:spcPct val="35000"/>
            </a:spcAft>
            <a:buNone/>
          </a:pPr>
          <a:r>
            <a:rPr lang="en-US" sz="2200" b="1" kern="1200"/>
            <a:t>Despite differences in regulatory landscapes, the cybersecurity challenges faced by crypto exchanges are largely similar across countries.</a:t>
          </a:r>
          <a:endParaRPr lang="ru-RU" sz="2200" b="1" kern="1200"/>
        </a:p>
      </dsp:txBody>
      <dsp:txXfrm rot="10800000">
        <a:off x="2208562" y="2668758"/>
        <a:ext cx="4177614" cy="2053940"/>
      </dsp:txXfrm>
    </dsp:sp>
    <dsp:sp modelId="{5B321D42-16B8-438D-91B7-8A48C9B0EF27}">
      <dsp:nvSpPr>
        <dsp:cNvPr id="0" name=""/>
        <dsp:cNvSpPr/>
      </dsp:nvSpPr>
      <dsp:spPr>
        <a:xfrm>
          <a:off x="668107" y="2668758"/>
          <a:ext cx="2053940" cy="2053940"/>
        </a:xfrm>
        <a:prstGeom prst="ellipse">
          <a:avLst/>
        </a:prstGeom>
        <a:blipFill rotWithShape="1">
          <a:blip xmlns:r="http://schemas.openxmlformats.org/officeDocument/2006/relationships" r:embed="rId2"/>
          <a:srcRect/>
          <a:stretch>
            <a:fillRect l="-25000" r="-25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325"/>
          <a:ext cx="11096624" cy="66569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Comparison of the Cybersecurity Situation of Crypto Exchanges in the Republic of Uzbekistan with the Situation in Other Countries</a:t>
          </a:r>
          <a:endParaRPr lang="ru-RU" sz="2400" b="1" kern="1200"/>
        </a:p>
      </dsp:txBody>
      <dsp:txXfrm>
        <a:off x="32496" y="32821"/>
        <a:ext cx="11031632" cy="60070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695077" y="1701"/>
          <a:ext cx="4691099" cy="205394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05731"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Robust cybersecurity measures and policies are crucial for protecting crypto exchange infrastructure and user assets from the growing range of cyber threats.</a:t>
          </a:r>
          <a:endParaRPr lang="en-US" sz="1600" b="1" i="0" kern="1200"/>
        </a:p>
      </dsp:txBody>
      <dsp:txXfrm rot="10800000">
        <a:off x="2208562" y="1701"/>
        <a:ext cx="4177614" cy="2053940"/>
      </dsp:txXfrm>
    </dsp:sp>
    <dsp:sp modelId="{B94CBD13-7ED7-49E9-9507-605641DF0DEA}">
      <dsp:nvSpPr>
        <dsp:cNvPr id="0" name=""/>
        <dsp:cNvSpPr/>
      </dsp:nvSpPr>
      <dsp:spPr>
        <a:xfrm>
          <a:off x="668107" y="1701"/>
          <a:ext cx="2053940" cy="205394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C34CA7B-6917-4B6F-9F0A-E4C137733DE7}">
      <dsp:nvSpPr>
        <dsp:cNvPr id="0" name=""/>
        <dsp:cNvSpPr/>
      </dsp:nvSpPr>
      <dsp:spPr>
        <a:xfrm rot="10800000">
          <a:off x="1695077" y="2668758"/>
          <a:ext cx="4691099" cy="205394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05731" tIns="72390" rIns="135128" bIns="72390" numCol="1" spcCol="1270" anchor="ctr" anchorCtr="0">
          <a:noAutofit/>
        </a:bodyPr>
        <a:lstStyle/>
        <a:p>
          <a:pPr marL="0" lvl="0" indent="0" algn="ctr" defTabSz="844550">
            <a:lnSpc>
              <a:spcPct val="90000"/>
            </a:lnSpc>
            <a:spcBef>
              <a:spcPct val="0"/>
            </a:spcBef>
            <a:spcAft>
              <a:spcPct val="35000"/>
            </a:spcAft>
            <a:buNone/>
          </a:pPr>
          <a:r>
            <a:rPr lang="en-US" sz="1900" b="1" kern="1200"/>
            <a:t>Collaborative efforts among stakeholders to address cybersecurity challenges will contribute to the development of a more secure and reliable digital asset ecosystem in Uzbekistan and worldwide.</a:t>
          </a:r>
          <a:endParaRPr lang="ru-RU" sz="1900" b="1" kern="1200"/>
        </a:p>
      </dsp:txBody>
      <dsp:txXfrm rot="10800000">
        <a:off x="2208562" y="2668758"/>
        <a:ext cx="4177614" cy="2053940"/>
      </dsp:txXfrm>
    </dsp:sp>
    <dsp:sp modelId="{DC88FB14-EDA7-458E-BDED-4C4040BF3139}">
      <dsp:nvSpPr>
        <dsp:cNvPr id="0" name=""/>
        <dsp:cNvSpPr/>
      </dsp:nvSpPr>
      <dsp:spPr>
        <a:xfrm>
          <a:off x="668107" y="2668758"/>
          <a:ext cx="2053940" cy="2053940"/>
        </a:xfrm>
        <a:prstGeom prst="ellipse">
          <a:avLst/>
        </a:prstGeom>
        <a:blipFill rotWithShape="1">
          <a:blip xmlns:r="http://schemas.openxmlformats.org/officeDocument/2006/relationships" r:embed="rId2"/>
          <a:srcRect/>
          <a:stretch>
            <a:fillRect l="-25000" r="-25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325"/>
          <a:ext cx="11096624" cy="66569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Conclusion</a:t>
          </a:r>
          <a:endParaRPr lang="ru-RU" sz="2400" b="1" kern="1200"/>
        </a:p>
      </dsp:txBody>
      <dsp:txXfrm>
        <a:off x="32496" y="32821"/>
        <a:ext cx="11031632" cy="60070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67082"/>
          <a:ext cx="11096624" cy="295803"/>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Proposals based on the outcomes of the "Financial Institutions" Section </a:t>
          </a:r>
          <a:endParaRPr lang="ru-RU" sz="2000" b="1" kern="1200"/>
        </a:p>
      </dsp:txBody>
      <dsp:txXfrm>
        <a:off x="14440" y="81522"/>
        <a:ext cx="11067744" cy="26692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9F2A9-61F3-410C-BFA0-7F57F0CD5AD9}">
      <dsp:nvSpPr>
        <dsp:cNvPr id="0" name=""/>
        <dsp:cNvSpPr/>
      </dsp:nvSpPr>
      <dsp:spPr>
        <a:xfrm>
          <a:off x="0" y="13088"/>
          <a:ext cx="10131425" cy="863460"/>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t>THANK YOU FOR THE ATTENTION</a:t>
          </a:r>
          <a:r>
            <a:rPr lang="ru-RU" sz="3600" b="1" kern="1200"/>
            <a:t> </a:t>
          </a:r>
          <a:r>
            <a:rPr lang="en-US" sz="3600" b="1" kern="1200"/>
            <a:t>!</a:t>
          </a:r>
          <a:endParaRPr lang="ru-RU" sz="3600" b="1" kern="1200"/>
        </a:p>
      </dsp:txBody>
      <dsp:txXfrm>
        <a:off x="42151" y="55239"/>
        <a:ext cx="10047123" cy="7791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0F378096-B71D-41AB-855A-44E70520198C}" type="datetimeFigureOut">
              <a:rPr lang="ru-RU" smtClean="0"/>
              <a:t>03.06.2024</a:t>
            </a:fld>
            <a:endParaRPr lang="ru-RU"/>
          </a:p>
        </p:txBody>
      </p:sp>
      <p:sp>
        <p:nvSpPr>
          <p:cNvPr id="5" name="Footer Placeholder 4"/>
          <p:cNvSpPr>
            <a:spLocks noGrp="1"/>
          </p:cNvSpPr>
          <p:nvPr>
            <p:ph type="ftr" sz="quarter" idx="11"/>
          </p:nvPr>
        </p:nvSpPr>
        <p:spPr>
          <a:xfrm>
            <a:off x="3962399" y="5870575"/>
            <a:ext cx="4893958" cy="377825"/>
          </a:xfrm>
        </p:spPr>
        <p:txBody>
          <a:bodyPr/>
          <a:lstStyle/>
          <a:p>
            <a:endParaRPr lang="ru-RU"/>
          </a:p>
        </p:txBody>
      </p:sp>
      <p:sp>
        <p:nvSpPr>
          <p:cNvPr id="6" name="Slide Number Placeholder 5"/>
          <p:cNvSpPr>
            <a:spLocks noGrp="1"/>
          </p:cNvSpPr>
          <p:nvPr>
            <p:ph type="sldNum" sz="quarter" idx="12"/>
          </p:nvPr>
        </p:nvSpPr>
        <p:spPr>
          <a:xfrm>
            <a:off x="10608958" y="5870575"/>
            <a:ext cx="551167" cy="377825"/>
          </a:xfrm>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24171877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378096-B71D-41AB-855A-44E70520198C}" type="datetimeFigureOut">
              <a:rPr lang="ru-RU" smtClean="0"/>
              <a:t>03.06.2024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338167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03.06.2024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1497007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F378096-B71D-41AB-855A-44E70520198C}" type="datetimeFigureOut">
              <a:rPr lang="ru-RU" smtClean="0"/>
              <a:t>03.06.2024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1162174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F378096-B71D-41AB-855A-44E70520198C}" type="datetimeFigureOut">
              <a:rPr lang="ru-RU" smtClean="0"/>
              <a:t>03.06.2024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258476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F378096-B71D-41AB-855A-44E70520198C}" type="datetimeFigureOut">
              <a:rPr lang="ru-RU" smtClean="0"/>
              <a:t>03.06.2024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42672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0F378096-B71D-41AB-855A-44E70520198C}" type="datetimeFigureOut">
              <a:rPr lang="ru-RU" smtClean="0"/>
              <a:t>03.06.2024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2618502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378096-B71D-41AB-855A-44E70520198C}" type="datetimeFigureOut">
              <a:rPr lang="ru-RU" smtClean="0"/>
              <a:t>03.06.2024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041576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378096-B71D-41AB-855A-44E70520198C}" type="datetimeFigureOut">
              <a:rPr lang="ru-RU" smtClean="0"/>
              <a:t>03.06.2024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162288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378096-B71D-41AB-855A-44E70520198C}" type="datetimeFigureOut">
              <a:rPr lang="ru-RU" smtClean="0"/>
              <a:t>03.06.2024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44408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03.06.2024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1435324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03.06.2024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748024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03.06.2024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388829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03.06.2024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806412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03.06.2024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615288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378096-B71D-41AB-855A-44E70520198C}" type="datetimeFigureOut">
              <a:rPr lang="ru-RU" smtClean="0"/>
              <a:t>03.06.2024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42602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378096-B71D-41AB-855A-44E70520198C}" type="datetimeFigureOut">
              <a:rPr lang="ru-RU" smtClean="0"/>
              <a:t>03.06.2024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538479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F378096-B71D-41AB-855A-44E70520198C}" type="datetimeFigureOut">
              <a:rPr lang="ru-RU" smtClean="0"/>
              <a:t>03.06.2024</a:t>
            </a:fld>
            <a:endParaRPr lang="ru-RU"/>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C08EB4B-4772-4054-B2C2-E522A400EB40}" type="slidenum">
              <a:rPr lang="ru-RU" smtClean="0"/>
              <a:t>‹#›</a:t>
            </a:fld>
            <a:endParaRPr lang="ru-RU"/>
          </a:p>
        </p:txBody>
      </p:sp>
    </p:spTree>
    <p:extLst>
      <p:ext uri="{BB962C8B-B14F-4D97-AF65-F5344CB8AC3E}">
        <p14:creationId xmlns:p14="http://schemas.microsoft.com/office/powerpoint/2010/main" val="390906891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Layout" Target="../diagrams/layout1.xml"/><Relationship Id="rId7" Type="http://schemas.openxmlformats.org/officeDocument/2006/relationships/image" Target="../media/image4.jpg"/><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diagramData" Target="../diagrams/data1.xml"/><Relationship Id="rId16" Type="http://schemas.openxmlformats.org/officeDocument/2006/relationships/diagramColors" Target="../diagrams/colors3.xml"/><Relationship Id="rId1" Type="http://schemas.openxmlformats.org/officeDocument/2006/relationships/slideLayout" Target="../slideLayouts/slideLayout1.xml"/><Relationship Id="rId6" Type="http://schemas.microsoft.com/office/2007/relationships/diagramDrawing" Target="../diagrams/drawing1.xml"/><Relationship Id="rId11" Type="http://schemas.openxmlformats.org/officeDocument/2006/relationships/diagramColors" Target="../diagrams/colors2.xml"/><Relationship Id="rId5" Type="http://schemas.openxmlformats.org/officeDocument/2006/relationships/diagramColors" Target="../diagrams/colors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QuickStyle" Target="../diagrams/quickStyle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image" Target="../media/image9.png"/><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8.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image" Target="../media/image10.jpg"/></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image" Target="../media/image9.png"/><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image" Target="../media/image8.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image" Target="../media/image11.jpg"/></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image" Target="../media/image9.png"/><Relationship Id="rId3" Type="http://schemas.openxmlformats.org/officeDocument/2006/relationships/diagramLayout" Target="../diagrams/layout8.xml"/><Relationship Id="rId7" Type="http://schemas.openxmlformats.org/officeDocument/2006/relationships/diagramData" Target="../diagrams/data9.xml"/><Relationship Id="rId12" Type="http://schemas.openxmlformats.org/officeDocument/2006/relationships/image" Target="../media/image8.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 Id="rId14" Type="http://schemas.openxmlformats.org/officeDocument/2006/relationships/image" Target="../media/image12.jp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11.xml"/><Relationship Id="rId13" Type="http://schemas.openxmlformats.org/officeDocument/2006/relationships/image" Target="../media/image9.png"/><Relationship Id="rId3" Type="http://schemas.openxmlformats.org/officeDocument/2006/relationships/diagramLayout" Target="../diagrams/layout10.xml"/><Relationship Id="rId7" Type="http://schemas.openxmlformats.org/officeDocument/2006/relationships/diagramData" Target="../diagrams/data11.xml"/><Relationship Id="rId12" Type="http://schemas.openxmlformats.org/officeDocument/2006/relationships/image" Target="../media/image8.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 Id="rId14" Type="http://schemas.openxmlformats.org/officeDocument/2006/relationships/image" Target="../media/image13.jpg"/></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13.xml"/><Relationship Id="rId13" Type="http://schemas.openxmlformats.org/officeDocument/2006/relationships/image" Target="../media/image9.png"/><Relationship Id="rId3" Type="http://schemas.openxmlformats.org/officeDocument/2006/relationships/diagramLayout" Target="../diagrams/layout12.xml"/><Relationship Id="rId7" Type="http://schemas.openxmlformats.org/officeDocument/2006/relationships/diagramData" Target="../diagrams/data13.xml"/><Relationship Id="rId12" Type="http://schemas.openxmlformats.org/officeDocument/2006/relationships/image" Target="../media/image8.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 Id="rId14" Type="http://schemas.openxmlformats.org/officeDocument/2006/relationships/image" Target="../media/image6.jpg"/></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15.xml"/><Relationship Id="rId13" Type="http://schemas.openxmlformats.org/officeDocument/2006/relationships/image" Target="../media/image9.png"/><Relationship Id="rId3" Type="http://schemas.openxmlformats.org/officeDocument/2006/relationships/diagramLayout" Target="../diagrams/layout14.xml"/><Relationship Id="rId7" Type="http://schemas.openxmlformats.org/officeDocument/2006/relationships/diagramData" Target="../diagrams/data15.xml"/><Relationship Id="rId12" Type="http://schemas.openxmlformats.org/officeDocument/2006/relationships/image" Target="../media/image8.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 Id="rId14" Type="http://schemas.openxmlformats.org/officeDocument/2006/relationships/image" Target="../media/image7.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17.xml"/><Relationship Id="rId13" Type="http://schemas.openxmlformats.org/officeDocument/2006/relationships/image" Target="../media/image9.png"/><Relationship Id="rId3" Type="http://schemas.openxmlformats.org/officeDocument/2006/relationships/diagramLayout" Target="../diagrams/layout16.xml"/><Relationship Id="rId7" Type="http://schemas.openxmlformats.org/officeDocument/2006/relationships/diagramData" Target="../diagrams/data17.xml"/><Relationship Id="rId12" Type="http://schemas.openxmlformats.org/officeDocument/2006/relationships/image" Target="../media/image8.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 Id="rId14" Type="http://schemas.openxmlformats.org/officeDocument/2006/relationships/image" Target="../media/image14.jpg"/></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19.xml"/><Relationship Id="rId13" Type="http://schemas.openxmlformats.org/officeDocument/2006/relationships/image" Target="../media/image9.png"/><Relationship Id="rId3" Type="http://schemas.openxmlformats.org/officeDocument/2006/relationships/diagramLayout" Target="../diagrams/layout18.xml"/><Relationship Id="rId7" Type="http://schemas.openxmlformats.org/officeDocument/2006/relationships/diagramData" Target="../diagrams/data19.xml"/><Relationship Id="rId12" Type="http://schemas.openxmlformats.org/officeDocument/2006/relationships/image" Target="../media/image8.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 Id="rId1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21.xml"/><Relationship Id="rId7" Type="http://schemas.openxmlformats.org/officeDocument/2006/relationships/image" Target="../media/image8.png"/><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 Id="rId9"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a:extLst>
              <a:ext uri="{FF2B5EF4-FFF2-40B4-BE49-F238E27FC236}">
                <a16:creationId xmlns:a16="http://schemas.microsoft.com/office/drawing/2014/main" id="{856F9CF7-E56E-4934-966A-4696B0F69667}"/>
              </a:ext>
            </a:extLst>
          </p:cNvPr>
          <p:cNvGraphicFramePr/>
          <p:nvPr>
            <p:extLst>
              <p:ext uri="{D42A27DB-BD31-4B8C-83A1-F6EECF244321}">
                <p14:modId xmlns:p14="http://schemas.microsoft.com/office/powerpoint/2010/main" val="1889635491"/>
              </p:ext>
            </p:extLst>
          </p:nvPr>
        </p:nvGraphicFramePr>
        <p:xfrm>
          <a:off x="673100" y="466725"/>
          <a:ext cx="6467861"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a:extLst>
              <a:ext uri="{FF2B5EF4-FFF2-40B4-BE49-F238E27FC236}">
                <a16:creationId xmlns:a16="http://schemas.microsoft.com/office/drawing/2014/main" id="{F80B5F20-2AF5-40F5-87F1-0BEDA94A99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34343" y="994820"/>
            <a:ext cx="3409907" cy="4382988"/>
          </a:xfrm>
          <a:prstGeom prst="roundRect">
            <a:avLst>
              <a:gd name="adj" fmla="val 8594"/>
            </a:avLst>
          </a:prstGeom>
          <a:solidFill>
            <a:srgbClr val="FFFFFF">
              <a:shade val="85000"/>
            </a:srgbClr>
          </a:solidFill>
          <a:ln>
            <a:noFill/>
          </a:ln>
          <a:effectLst/>
        </p:spPr>
      </p:pic>
      <p:sp>
        <p:nvSpPr>
          <p:cNvPr id="11" name="Прямоугольник 10">
            <a:extLst>
              <a:ext uri="{FF2B5EF4-FFF2-40B4-BE49-F238E27FC236}">
                <a16:creationId xmlns:a16="http://schemas.microsoft.com/office/drawing/2014/main" id="{27B82A52-05DD-4259-9135-1730BE1BA63B}"/>
              </a:ext>
            </a:extLst>
          </p:cNvPr>
          <p:cNvSpPr/>
          <p:nvPr/>
        </p:nvSpPr>
        <p:spPr>
          <a:xfrm>
            <a:off x="833870" y="1242469"/>
            <a:ext cx="6307092" cy="1384995"/>
          </a:xfrm>
          <a:prstGeom prst="rect">
            <a:avLst/>
          </a:prstGeom>
        </p:spPr>
        <p:txBody>
          <a:bodyPr wrap="square">
            <a:spAutoFit/>
          </a:bodyPr>
          <a:lstStyle/>
          <a:p>
            <a:pPr algn="ctr"/>
            <a:r>
              <a:rPr lang="en-US" sz="2800" b="1"/>
              <a:t>Safeguarding Digital Assets: Cybersecurity Imperatives for Uzbekistan's Crypto Exchange Ecosystem</a:t>
            </a:r>
            <a:endParaRPr lang="ru-RU" sz="2800"/>
          </a:p>
        </p:txBody>
      </p:sp>
      <p:graphicFrame>
        <p:nvGraphicFramePr>
          <p:cNvPr id="10" name="Схема 9">
            <a:extLst>
              <a:ext uri="{FF2B5EF4-FFF2-40B4-BE49-F238E27FC236}">
                <a16:creationId xmlns:a16="http://schemas.microsoft.com/office/drawing/2014/main" id="{6C5E77EC-CE20-4EFE-97C3-CBD4B2943EA4}"/>
              </a:ext>
            </a:extLst>
          </p:cNvPr>
          <p:cNvGraphicFramePr/>
          <p:nvPr>
            <p:extLst>
              <p:ext uri="{D42A27DB-BD31-4B8C-83A1-F6EECF244321}">
                <p14:modId xmlns:p14="http://schemas.microsoft.com/office/powerpoint/2010/main" val="1549108343"/>
              </p:ext>
            </p:extLst>
          </p:nvPr>
        </p:nvGraphicFramePr>
        <p:xfrm>
          <a:off x="376408" y="2887489"/>
          <a:ext cx="7061243" cy="6250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Схема 11">
            <a:extLst>
              <a:ext uri="{FF2B5EF4-FFF2-40B4-BE49-F238E27FC236}">
                <a16:creationId xmlns:a16="http://schemas.microsoft.com/office/drawing/2014/main" id="{326D3DC1-A342-4557-9A52-E4B336B8E8A1}"/>
              </a:ext>
            </a:extLst>
          </p:cNvPr>
          <p:cNvGraphicFramePr/>
          <p:nvPr>
            <p:extLst>
              <p:ext uri="{D42A27DB-BD31-4B8C-83A1-F6EECF244321}">
                <p14:modId xmlns:p14="http://schemas.microsoft.com/office/powerpoint/2010/main" val="2503965058"/>
              </p:ext>
            </p:extLst>
          </p:nvPr>
        </p:nvGraphicFramePr>
        <p:xfrm>
          <a:off x="673101" y="3587873"/>
          <a:ext cx="6467860" cy="240065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102393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629741735"/>
              </p:ext>
            </p:extLst>
          </p:nvPr>
        </p:nvGraphicFramePr>
        <p:xfrm>
          <a:off x="-510610" y="771524"/>
          <a:ext cx="7054285" cy="48768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667256359"/>
              </p:ext>
            </p:extLst>
          </p:nvPr>
        </p:nvGraphicFramePr>
        <p:xfrm>
          <a:off x="533401" y="105181"/>
          <a:ext cx="11096624" cy="666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Рисунок 6">
            <a:extLst>
              <a:ext uri="{FF2B5EF4-FFF2-40B4-BE49-F238E27FC236}">
                <a16:creationId xmlns:a16="http://schemas.microsoft.com/office/drawing/2014/main" id="{F65DC571-A3F8-429A-9E06-E3C7B2B8B2A0}"/>
              </a:ext>
            </a:extLst>
          </p:cNvPr>
          <p:cNvPicPr>
            <a:picLocks noChangeAspect="1"/>
          </p:cNvPicPr>
          <p:nvPr/>
        </p:nvPicPr>
        <p:blipFill>
          <a:blip r:embed="rId12"/>
          <a:stretch>
            <a:fillRect/>
          </a:stretch>
        </p:blipFill>
        <p:spPr>
          <a:xfrm>
            <a:off x="248615" y="5916491"/>
            <a:ext cx="846400" cy="846400"/>
          </a:xfrm>
          <a:prstGeom prst="rect">
            <a:avLst/>
          </a:prstGeom>
        </p:spPr>
      </p:pic>
      <p:sp>
        <p:nvSpPr>
          <p:cNvPr id="8" name="Прямоугольник: скругленные углы 4">
            <a:extLst>
              <a:ext uri="{FF2B5EF4-FFF2-40B4-BE49-F238E27FC236}">
                <a16:creationId xmlns:a16="http://schemas.microsoft.com/office/drawing/2014/main" id="{858A4D2A-BF04-415E-9272-A1DC6592FD90}"/>
              </a:ext>
            </a:extLst>
          </p:cNvPr>
          <p:cNvSpPr txBox="1"/>
          <p:nvPr/>
        </p:nvSpPr>
        <p:spPr>
          <a:xfrm>
            <a:off x="1215080" y="6090503"/>
            <a:ext cx="3518845"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0" name="Рисунок 9">
            <a:extLst>
              <a:ext uri="{FF2B5EF4-FFF2-40B4-BE49-F238E27FC236}">
                <a16:creationId xmlns:a16="http://schemas.microsoft.com/office/drawing/2014/main" id="{413DD31E-B1E9-4D51-BCE7-5A09D1350B5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0976" y="5781676"/>
            <a:ext cx="979749" cy="979749"/>
          </a:xfrm>
          <a:prstGeom prst="rect">
            <a:avLst/>
          </a:prstGeom>
        </p:spPr>
      </p:pic>
      <p:pic>
        <p:nvPicPr>
          <p:cNvPr id="3" name="Рисунок 2">
            <a:extLst>
              <a:ext uri="{FF2B5EF4-FFF2-40B4-BE49-F238E27FC236}">
                <a16:creationId xmlns:a16="http://schemas.microsoft.com/office/drawing/2014/main" id="{7B2F7CB3-FCDD-40D0-B1AC-4F31827DEC2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96000" y="1490662"/>
            <a:ext cx="5542408" cy="38766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97801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767275790"/>
              </p:ext>
            </p:extLst>
          </p:nvPr>
        </p:nvGraphicFramePr>
        <p:xfrm>
          <a:off x="-510610" y="914400"/>
          <a:ext cx="7054285"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007425925"/>
              </p:ext>
            </p:extLst>
          </p:nvPr>
        </p:nvGraphicFramePr>
        <p:xfrm>
          <a:off x="533401" y="105181"/>
          <a:ext cx="11096624" cy="666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F7F661A4-3497-42E4-9412-EA9D18672D5A}"/>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C2E0C31E-B3DC-4265-B3E7-2E32755A5696}"/>
              </a:ext>
            </a:extLst>
          </p:cNvPr>
          <p:cNvSpPr txBox="1"/>
          <p:nvPr/>
        </p:nvSpPr>
        <p:spPr>
          <a:xfrm>
            <a:off x="1215080" y="6090503"/>
            <a:ext cx="3518845"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CE30C28B-774A-411E-AE15-9A6AAC12A88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0976" y="5781676"/>
            <a:ext cx="979749" cy="979749"/>
          </a:xfrm>
          <a:prstGeom prst="rect">
            <a:avLst/>
          </a:prstGeom>
        </p:spPr>
      </p:pic>
      <p:pic>
        <p:nvPicPr>
          <p:cNvPr id="3" name="Рисунок 2">
            <a:extLst>
              <a:ext uri="{FF2B5EF4-FFF2-40B4-BE49-F238E27FC236}">
                <a16:creationId xmlns:a16="http://schemas.microsoft.com/office/drawing/2014/main" id="{1DAA9EB4-7084-4F06-B21A-CB3BB151486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143625" y="1733550"/>
            <a:ext cx="5486400" cy="30861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07301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2022022227"/>
              </p:ext>
            </p:extLst>
          </p:nvPr>
        </p:nvGraphicFramePr>
        <p:xfrm>
          <a:off x="-510610" y="914400"/>
          <a:ext cx="7054285"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1382000990"/>
              </p:ext>
            </p:extLst>
          </p:nvPr>
        </p:nvGraphicFramePr>
        <p:xfrm>
          <a:off x="533401" y="105181"/>
          <a:ext cx="11096624" cy="666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99F7D2CF-D098-4DE5-BA03-69747A48A12C}"/>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137B2FF1-0910-4DAD-A8D6-7CCD8F82DA2F}"/>
              </a:ext>
            </a:extLst>
          </p:cNvPr>
          <p:cNvSpPr txBox="1"/>
          <p:nvPr/>
        </p:nvSpPr>
        <p:spPr>
          <a:xfrm>
            <a:off x="1215080" y="6090503"/>
            <a:ext cx="3518845"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63DC6757-22B9-49F6-9D33-9736027F006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0976" y="5781676"/>
            <a:ext cx="979749" cy="979749"/>
          </a:xfrm>
          <a:prstGeom prst="rect">
            <a:avLst/>
          </a:prstGeom>
        </p:spPr>
      </p:pic>
      <p:pic>
        <p:nvPicPr>
          <p:cNvPr id="3" name="Рисунок 2">
            <a:extLst>
              <a:ext uri="{FF2B5EF4-FFF2-40B4-BE49-F238E27FC236}">
                <a16:creationId xmlns:a16="http://schemas.microsoft.com/office/drawing/2014/main" id="{FD5C5C7D-D59F-49F4-A624-C9C664C78E3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10275" y="1818186"/>
            <a:ext cx="6096001" cy="33919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77622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040528912"/>
              </p:ext>
            </p:extLst>
          </p:nvPr>
        </p:nvGraphicFramePr>
        <p:xfrm>
          <a:off x="-510610" y="914400"/>
          <a:ext cx="7320985"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881365349"/>
              </p:ext>
            </p:extLst>
          </p:nvPr>
        </p:nvGraphicFramePr>
        <p:xfrm>
          <a:off x="533401" y="105181"/>
          <a:ext cx="11096624" cy="666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862C6583-4957-4368-B6B6-B4C8D5034E44}"/>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1EAC7A6-04DB-47BD-A0C4-8C7AEFA8EB10}"/>
              </a:ext>
            </a:extLst>
          </p:cNvPr>
          <p:cNvSpPr txBox="1"/>
          <p:nvPr/>
        </p:nvSpPr>
        <p:spPr>
          <a:xfrm>
            <a:off x="1215080" y="6090503"/>
            <a:ext cx="3518845"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0AC4F1CA-B0A0-49F6-9EC6-01EFC19C7C4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0976" y="5781676"/>
            <a:ext cx="979749" cy="979749"/>
          </a:xfrm>
          <a:prstGeom prst="rect">
            <a:avLst/>
          </a:prstGeom>
        </p:spPr>
      </p:pic>
      <p:pic>
        <p:nvPicPr>
          <p:cNvPr id="3" name="Рисунок 2">
            <a:extLst>
              <a:ext uri="{FF2B5EF4-FFF2-40B4-BE49-F238E27FC236}">
                <a16:creationId xmlns:a16="http://schemas.microsoft.com/office/drawing/2014/main" id="{2E5BD93F-DC99-45A3-A555-E35B4DB06E0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206665" y="1631156"/>
            <a:ext cx="5423360" cy="3595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97231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505901611"/>
              </p:ext>
            </p:extLst>
          </p:nvPr>
        </p:nvGraphicFramePr>
        <p:xfrm>
          <a:off x="-510610" y="914400"/>
          <a:ext cx="7054285"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184971587"/>
              </p:ext>
            </p:extLst>
          </p:nvPr>
        </p:nvGraphicFramePr>
        <p:xfrm>
          <a:off x="533401" y="105181"/>
          <a:ext cx="11096624" cy="666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A834B1A7-7284-4DC7-B6EF-AA0BD129A064}"/>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343E0FE1-21C6-4CC9-BBF7-A7FB1657D8FD}"/>
              </a:ext>
            </a:extLst>
          </p:cNvPr>
          <p:cNvSpPr txBox="1"/>
          <p:nvPr/>
        </p:nvSpPr>
        <p:spPr>
          <a:xfrm>
            <a:off x="1215080" y="6090503"/>
            <a:ext cx="3518845"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51659BFE-A6D8-44BE-9D6F-123BF401041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0976" y="5781676"/>
            <a:ext cx="979749" cy="979749"/>
          </a:xfrm>
          <a:prstGeom prst="rect">
            <a:avLst/>
          </a:prstGeom>
        </p:spPr>
      </p:pic>
      <p:pic>
        <p:nvPicPr>
          <p:cNvPr id="3" name="Рисунок 2">
            <a:extLst>
              <a:ext uri="{FF2B5EF4-FFF2-40B4-BE49-F238E27FC236}">
                <a16:creationId xmlns:a16="http://schemas.microsoft.com/office/drawing/2014/main" id="{576E4ACD-09DF-4B88-9514-9C72FA65874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96000" y="1809750"/>
            <a:ext cx="5428872" cy="35928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18386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777380209"/>
              </p:ext>
            </p:extLst>
          </p:nvPr>
        </p:nvGraphicFramePr>
        <p:xfrm>
          <a:off x="-510610" y="914400"/>
          <a:ext cx="7054285"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988707136"/>
              </p:ext>
            </p:extLst>
          </p:nvPr>
        </p:nvGraphicFramePr>
        <p:xfrm>
          <a:off x="533401" y="105181"/>
          <a:ext cx="11096624" cy="666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A834B1A7-7284-4DC7-B6EF-AA0BD129A064}"/>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343E0FE1-21C6-4CC9-BBF7-A7FB1657D8FD}"/>
              </a:ext>
            </a:extLst>
          </p:cNvPr>
          <p:cNvSpPr txBox="1"/>
          <p:nvPr/>
        </p:nvSpPr>
        <p:spPr>
          <a:xfrm>
            <a:off x="1215080" y="6090503"/>
            <a:ext cx="3518845"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51659BFE-A6D8-44BE-9D6F-123BF401041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0976" y="5781676"/>
            <a:ext cx="979749" cy="979749"/>
          </a:xfrm>
          <a:prstGeom prst="rect">
            <a:avLst/>
          </a:prstGeom>
        </p:spPr>
      </p:pic>
      <p:pic>
        <p:nvPicPr>
          <p:cNvPr id="8" name="Рисунок 7">
            <a:extLst>
              <a:ext uri="{FF2B5EF4-FFF2-40B4-BE49-F238E27FC236}">
                <a16:creationId xmlns:a16="http://schemas.microsoft.com/office/drawing/2014/main" id="{99C32A82-66F2-4E63-8ADC-406FD6CA92E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81713" y="1657350"/>
            <a:ext cx="5857875" cy="3905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64555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2169632191"/>
              </p:ext>
            </p:extLst>
          </p:nvPr>
        </p:nvGraphicFramePr>
        <p:xfrm>
          <a:off x="-510610" y="914400"/>
          <a:ext cx="7054285"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1023119445"/>
              </p:ext>
            </p:extLst>
          </p:nvPr>
        </p:nvGraphicFramePr>
        <p:xfrm>
          <a:off x="533401" y="105181"/>
          <a:ext cx="11096624" cy="666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A834B1A7-7284-4DC7-B6EF-AA0BD129A064}"/>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343E0FE1-21C6-4CC9-BBF7-A7FB1657D8FD}"/>
              </a:ext>
            </a:extLst>
          </p:cNvPr>
          <p:cNvSpPr txBox="1"/>
          <p:nvPr/>
        </p:nvSpPr>
        <p:spPr>
          <a:xfrm>
            <a:off x="1215080" y="6090503"/>
            <a:ext cx="3518845"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51659BFE-A6D8-44BE-9D6F-123BF401041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0976" y="5781676"/>
            <a:ext cx="979749" cy="979749"/>
          </a:xfrm>
          <a:prstGeom prst="rect">
            <a:avLst/>
          </a:prstGeom>
        </p:spPr>
      </p:pic>
      <p:pic>
        <p:nvPicPr>
          <p:cNvPr id="5" name="Рисунок 4">
            <a:extLst>
              <a:ext uri="{FF2B5EF4-FFF2-40B4-BE49-F238E27FC236}">
                <a16:creationId xmlns:a16="http://schemas.microsoft.com/office/drawing/2014/main" id="{9C741DC0-5778-42AF-BBC1-16321E3221B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954129" y="1647825"/>
            <a:ext cx="5985293" cy="3990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29253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511639589"/>
              </p:ext>
            </p:extLst>
          </p:nvPr>
        </p:nvGraphicFramePr>
        <p:xfrm>
          <a:off x="-510610" y="914400"/>
          <a:ext cx="7054285"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119817450"/>
              </p:ext>
            </p:extLst>
          </p:nvPr>
        </p:nvGraphicFramePr>
        <p:xfrm>
          <a:off x="533401" y="105181"/>
          <a:ext cx="11096624" cy="666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A834B1A7-7284-4DC7-B6EF-AA0BD129A064}"/>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343E0FE1-21C6-4CC9-BBF7-A7FB1657D8FD}"/>
              </a:ext>
            </a:extLst>
          </p:cNvPr>
          <p:cNvSpPr txBox="1"/>
          <p:nvPr/>
        </p:nvSpPr>
        <p:spPr>
          <a:xfrm>
            <a:off x="1215080" y="6090503"/>
            <a:ext cx="3518845"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51659BFE-A6D8-44BE-9D6F-123BF401041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0976" y="5781676"/>
            <a:ext cx="979749" cy="979749"/>
          </a:xfrm>
          <a:prstGeom prst="rect">
            <a:avLst/>
          </a:prstGeom>
        </p:spPr>
      </p:pic>
      <p:pic>
        <p:nvPicPr>
          <p:cNvPr id="5" name="Рисунок 4">
            <a:extLst>
              <a:ext uri="{FF2B5EF4-FFF2-40B4-BE49-F238E27FC236}">
                <a16:creationId xmlns:a16="http://schemas.microsoft.com/office/drawing/2014/main" id="{FBA6864A-6ED8-4DBC-9A90-46535D25020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81713" y="1614488"/>
            <a:ext cx="5855615" cy="4095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58597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502518754"/>
              </p:ext>
            </p:extLst>
          </p:nvPr>
        </p:nvGraphicFramePr>
        <p:xfrm>
          <a:off x="547688" y="0"/>
          <a:ext cx="11096624" cy="3805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Объект 5">
            <a:extLst>
              <a:ext uri="{FF2B5EF4-FFF2-40B4-BE49-F238E27FC236}">
                <a16:creationId xmlns:a16="http://schemas.microsoft.com/office/drawing/2014/main" id="{3AC6BF63-95B6-4742-BD8C-CAAB34222513}"/>
              </a:ext>
            </a:extLst>
          </p:cNvPr>
          <p:cNvGraphicFramePr>
            <a:graphicFrameLocks noGrp="1"/>
          </p:cNvGraphicFramePr>
          <p:nvPr>
            <p:ph idx="1"/>
            <p:extLst>
              <p:ext uri="{D42A27DB-BD31-4B8C-83A1-F6EECF244321}">
                <p14:modId xmlns:p14="http://schemas.microsoft.com/office/powerpoint/2010/main" val="2542942522"/>
              </p:ext>
            </p:extLst>
          </p:nvPr>
        </p:nvGraphicFramePr>
        <p:xfrm>
          <a:off x="290512" y="447676"/>
          <a:ext cx="11610975" cy="6328461"/>
        </p:xfrm>
        <a:graphic>
          <a:graphicData uri="http://schemas.openxmlformats.org/drawingml/2006/table">
            <a:tbl>
              <a:tblPr firstRow="1" firstCol="1" bandRow="1">
                <a:tableStyleId>{7DF18680-E054-41AD-8BC1-D1AEF772440D}</a:tableStyleId>
              </a:tblPr>
              <a:tblGrid>
                <a:gridCol w="317341">
                  <a:extLst>
                    <a:ext uri="{9D8B030D-6E8A-4147-A177-3AD203B41FA5}">
                      <a16:colId xmlns:a16="http://schemas.microsoft.com/office/drawing/2014/main" val="2484733024"/>
                    </a:ext>
                  </a:extLst>
                </a:gridCol>
                <a:gridCol w="3309419">
                  <a:extLst>
                    <a:ext uri="{9D8B030D-6E8A-4147-A177-3AD203B41FA5}">
                      <a16:colId xmlns:a16="http://schemas.microsoft.com/office/drawing/2014/main" val="2844639182"/>
                    </a:ext>
                  </a:extLst>
                </a:gridCol>
                <a:gridCol w="3313761">
                  <a:extLst>
                    <a:ext uri="{9D8B030D-6E8A-4147-A177-3AD203B41FA5}">
                      <a16:colId xmlns:a16="http://schemas.microsoft.com/office/drawing/2014/main" val="919311584"/>
                    </a:ext>
                  </a:extLst>
                </a:gridCol>
                <a:gridCol w="1834540">
                  <a:extLst>
                    <a:ext uri="{9D8B030D-6E8A-4147-A177-3AD203B41FA5}">
                      <a16:colId xmlns:a16="http://schemas.microsoft.com/office/drawing/2014/main" val="2441743245"/>
                    </a:ext>
                  </a:extLst>
                </a:gridCol>
                <a:gridCol w="2835914">
                  <a:extLst>
                    <a:ext uri="{9D8B030D-6E8A-4147-A177-3AD203B41FA5}">
                      <a16:colId xmlns:a16="http://schemas.microsoft.com/office/drawing/2014/main" val="2702072215"/>
                    </a:ext>
                  </a:extLst>
                </a:gridCol>
              </a:tblGrid>
              <a:tr h="277460">
                <a:tc>
                  <a:txBody>
                    <a:bodyPr/>
                    <a:lstStyle/>
                    <a:p>
                      <a:pPr algn="ctr">
                        <a:lnSpc>
                          <a:spcPct val="150000"/>
                        </a:lnSpc>
                      </a:pPr>
                      <a:r>
                        <a:rPr lang="ru-RU" sz="1400" b="1">
                          <a:effectLst/>
                          <a:latin typeface="Times New Roman" panose="02020603050405020304" pitchFamily="18" charset="0"/>
                          <a:ea typeface="Calibri" panose="020F0502020204030204" pitchFamily="34" charset="0"/>
                        </a:rPr>
                        <a:t>№</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ru-RU" sz="1400" b="1">
                          <a:effectLst/>
                          <a:latin typeface="Times New Roman" panose="02020603050405020304" pitchFamily="18" charset="0"/>
                          <a:ea typeface="Calibri" panose="020F0502020204030204" pitchFamily="34" charset="0"/>
                        </a:rPr>
                        <a:t>Problem Statement</a:t>
                      </a:r>
                      <a:endParaRPr lang="ru-RU" sz="1000" b="1">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ru-RU" sz="1400" b="1">
                          <a:effectLst/>
                          <a:latin typeface="Times New Roman" panose="02020603050405020304" pitchFamily="18" charset="0"/>
                          <a:ea typeface="Calibri" panose="020F0502020204030204" pitchFamily="34" charset="0"/>
                        </a:rPr>
                        <a:t>Recommendations and Proposals</a:t>
                      </a:r>
                      <a:endParaRPr lang="ru-RU" sz="1000" b="1">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ru-RU" sz="1400" b="1">
                          <a:effectLst/>
                          <a:latin typeface="Times New Roman" panose="02020603050405020304" pitchFamily="18" charset="0"/>
                          <a:ea typeface="Calibri" panose="020F0502020204030204" pitchFamily="34" charset="0"/>
                        </a:rPr>
                        <a:t>Target Audience</a:t>
                      </a:r>
                      <a:endParaRPr lang="ru-RU" sz="1000" b="1">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ru-RU" sz="1400" b="1">
                          <a:effectLst/>
                          <a:latin typeface="Times New Roman" panose="02020603050405020304" pitchFamily="18" charset="0"/>
                          <a:ea typeface="Calibri" panose="020F0502020204030204" pitchFamily="34" charset="0"/>
                        </a:rPr>
                        <a:t>Expected Results</a:t>
                      </a:r>
                      <a:endParaRPr lang="ru-RU" sz="1000" b="1">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48432121"/>
                  </a:ext>
                </a:extLst>
              </a:tr>
              <a:tr h="1222963">
                <a:tc>
                  <a:txBody>
                    <a:bodyPr/>
                    <a:lstStyle/>
                    <a:p>
                      <a:pPr algn="ctr">
                        <a:lnSpc>
                          <a:spcPct val="150000"/>
                        </a:lnSpc>
                      </a:pPr>
                      <a:r>
                        <a:rPr lang="ru-RU" sz="1400">
                          <a:effectLst/>
                          <a:latin typeface="Times New Roman" panose="02020603050405020304" pitchFamily="18" charset="0"/>
                          <a:ea typeface="Calibri" panose="020F0502020204030204" pitchFamily="34" charset="0"/>
                        </a:rPr>
                        <a:t>1</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Growing cyber threats to cryptocurrency exchanges, including hacking attempts, phishing attacks, and insider threats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Implement multi-factor authentication, real-time monitoring systems, and regular security audits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ru-RU" sz="1400">
                          <a:effectLst/>
                          <a:latin typeface="Times New Roman" panose="02020603050405020304" pitchFamily="18" charset="0"/>
                          <a:ea typeface="Calibri" panose="020F0502020204030204" pitchFamily="34" charset="0"/>
                        </a:rPr>
                        <a:t>Cryptocurrency exchanges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Enhanced protection against unauthorized access, timely detection of incidents, and proactive identification of vulnerabilities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969885335"/>
                  </a:ext>
                </a:extLst>
              </a:tr>
              <a:tr h="925465">
                <a:tc>
                  <a:txBody>
                    <a:bodyPr/>
                    <a:lstStyle/>
                    <a:p>
                      <a:pPr algn="ctr">
                        <a:lnSpc>
                          <a:spcPct val="150000"/>
                        </a:lnSpc>
                      </a:pPr>
                      <a:r>
                        <a:rPr lang="ru-RU" sz="1400">
                          <a:effectLst/>
                          <a:latin typeface="Times New Roman" panose="02020603050405020304" pitchFamily="18" charset="0"/>
                          <a:ea typeface="Calibri" panose="020F0502020204030204" pitchFamily="34" charset="0"/>
                        </a:rPr>
                        <a:t>2</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Need for a comprehensive cybersecurity policy to manage risks and respond to incidents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Develop policies with clear objectives, roles, incident response procedures, and business continuity planning</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ru-RU" sz="1400">
                          <a:effectLst/>
                          <a:latin typeface="Times New Roman" panose="02020603050405020304" pitchFamily="18" charset="0"/>
                          <a:ea typeface="Calibri" panose="020F0502020204030204" pitchFamily="34" charset="0"/>
                        </a:rPr>
                        <a:t>Cryptocurrency exchanges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Consistent and effective approach to managing cybersecurity risks across the organization</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29791794"/>
                  </a:ext>
                </a:extLst>
              </a:tr>
              <a:tr h="1395636">
                <a:tc>
                  <a:txBody>
                    <a:bodyPr/>
                    <a:lstStyle/>
                    <a:p>
                      <a:pPr algn="ctr">
                        <a:lnSpc>
                          <a:spcPct val="150000"/>
                        </a:lnSpc>
                      </a:pPr>
                      <a:r>
                        <a:rPr lang="ru-RU" sz="1400">
                          <a:effectLst/>
                          <a:latin typeface="Times New Roman" panose="02020603050405020304" pitchFamily="18" charset="0"/>
                          <a:ea typeface="Calibri" panose="020F0502020204030204" pitchFamily="34" charset="0"/>
                        </a:rPr>
                        <a:t>3</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Demand for innovative technological solutions to enhance privacy and security</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Explore the potential of blockchain-based identity verification, zero-knowledge proofs, and secure multi-party computation</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ru-RU" sz="1400">
                          <a:effectLst/>
                          <a:latin typeface="Times New Roman" panose="02020603050405020304" pitchFamily="18" charset="0"/>
                          <a:ea typeface="Calibri" panose="020F0502020204030204" pitchFamily="34" charset="0"/>
                        </a:rPr>
                        <a:t>Cryptocurrency exchanges, researchers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Improved protection of user data, secure authentication processes, and reduced risks of sensitive information leakage</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50203357"/>
                  </a:ext>
                </a:extLst>
              </a:tr>
              <a:tr h="1222963">
                <a:tc>
                  <a:txBody>
                    <a:bodyPr/>
                    <a:lstStyle/>
                    <a:p>
                      <a:pPr algn="ctr">
                        <a:lnSpc>
                          <a:spcPct val="150000"/>
                        </a:lnSpc>
                      </a:pPr>
                      <a:r>
                        <a:rPr lang="ru-RU" sz="1400">
                          <a:effectLst/>
                          <a:latin typeface="Times New Roman" panose="02020603050405020304" pitchFamily="18" charset="0"/>
                          <a:ea typeface="Calibri" panose="020F0502020204030204" pitchFamily="34" charset="0"/>
                        </a:rPr>
                        <a:t>4</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Evolving regulatory landscape for digital assets in Uzbekistan with opportunities for improvement</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Develop specialized regulatory requirements, foster industry collaboration, and create regulatory "sandboxes" for testing new approaches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ru-RU" sz="1400">
                          <a:effectLst/>
                          <a:latin typeface="Times New Roman" panose="02020603050405020304" pitchFamily="18" charset="0"/>
                          <a:ea typeface="Calibri" panose="020F0502020204030204" pitchFamily="34" charset="0"/>
                        </a:rPr>
                        <a:t>Regulatory authorities, cryptocurrency exchanges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Tailored regulations that promote innovation, consumer protection, and market integrity</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76208347"/>
                  </a:ext>
                </a:extLst>
              </a:tr>
              <a:tr h="1222963">
                <a:tc>
                  <a:txBody>
                    <a:bodyPr/>
                    <a:lstStyle/>
                    <a:p>
                      <a:pPr algn="ctr">
                        <a:lnSpc>
                          <a:spcPct val="150000"/>
                        </a:lnSpc>
                      </a:pPr>
                      <a:r>
                        <a:rPr lang="ru-RU" sz="1400">
                          <a:effectLst/>
                          <a:latin typeface="Times New Roman" panose="02020603050405020304" pitchFamily="18" charset="0"/>
                          <a:ea typeface="Calibri" panose="020F0502020204030204" pitchFamily="34" charset="0"/>
                        </a:rPr>
                        <a:t>5</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Importance of collaboration and information sharing among stakeholders to combat cyber threats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Establish channels for sharing threat intelligence and best practices among exchanges, regulators, and law enforcement agencies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Cryptocurrency exchanges, regulators, law enforcement agencies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pPr>
                      <a:r>
                        <a:rPr lang="en-US" sz="1400">
                          <a:effectLst/>
                          <a:latin typeface="Times New Roman" panose="02020603050405020304" pitchFamily="18" charset="0"/>
                          <a:ea typeface="Calibri" panose="020F0502020204030204" pitchFamily="34" charset="0"/>
                        </a:rPr>
                        <a:t>Coordinated industry approach to cybersecurity, enabling rapid response to incidents and emerging threats</a:t>
                      </a:r>
                      <a:endParaRPr lang="ru-RU" sz="1000">
                        <a:effectLst/>
                        <a:latin typeface="Times New Roman" panose="02020603050405020304" pitchFamily="18"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54306050"/>
                  </a:ext>
                </a:extLst>
              </a:tr>
            </a:tbl>
          </a:graphicData>
        </a:graphic>
      </p:graphicFrame>
    </p:spTree>
    <p:extLst>
      <p:ext uri="{BB962C8B-B14F-4D97-AF65-F5344CB8AC3E}">
        <p14:creationId xmlns:p14="http://schemas.microsoft.com/office/powerpoint/2010/main" val="1314016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a:extLst>
              <a:ext uri="{FF2B5EF4-FFF2-40B4-BE49-F238E27FC236}">
                <a16:creationId xmlns:a16="http://schemas.microsoft.com/office/drawing/2014/main" id="{D15AB018-D58A-4CE0-8653-F4DCC564191F}"/>
              </a:ext>
            </a:extLst>
          </p:cNvPr>
          <p:cNvGraphicFramePr/>
          <p:nvPr>
            <p:extLst>
              <p:ext uri="{D42A27DB-BD31-4B8C-83A1-F6EECF244321}">
                <p14:modId xmlns:p14="http://schemas.microsoft.com/office/powerpoint/2010/main" val="1771204404"/>
              </p:ext>
            </p:extLst>
          </p:nvPr>
        </p:nvGraphicFramePr>
        <p:xfrm>
          <a:off x="1030287" y="511106"/>
          <a:ext cx="10131425" cy="880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Рисунок 6">
            <a:extLst>
              <a:ext uri="{FF2B5EF4-FFF2-40B4-BE49-F238E27FC236}">
                <a16:creationId xmlns:a16="http://schemas.microsoft.com/office/drawing/2014/main" id="{750066F7-5315-42F5-8E92-0EA5CC0B72F6}"/>
              </a:ext>
            </a:extLst>
          </p:cNvPr>
          <p:cNvPicPr>
            <a:picLocks noChangeAspect="1"/>
          </p:cNvPicPr>
          <p:nvPr/>
        </p:nvPicPr>
        <p:blipFill>
          <a:blip r:embed="rId7"/>
          <a:stretch>
            <a:fillRect/>
          </a:stretch>
        </p:blipFill>
        <p:spPr>
          <a:xfrm>
            <a:off x="7636074" y="1879534"/>
            <a:ext cx="3950268" cy="39502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Прямоугольник: скругленные углы 4">
            <a:extLst>
              <a:ext uri="{FF2B5EF4-FFF2-40B4-BE49-F238E27FC236}">
                <a16:creationId xmlns:a16="http://schemas.microsoft.com/office/drawing/2014/main" id="{5D842802-8310-426E-A620-BAD20A0DFD3C}"/>
              </a:ext>
            </a:extLst>
          </p:cNvPr>
          <p:cNvSpPr txBox="1"/>
          <p:nvPr/>
        </p:nvSpPr>
        <p:spPr>
          <a:xfrm>
            <a:off x="390526" y="4991291"/>
            <a:ext cx="7114972" cy="808138"/>
          </a:xfrm>
          <a:prstGeom prst="roundRect">
            <a:avLst/>
          </a:prstGeom>
          <a:solidFill>
            <a:schemeClr val="bg2">
              <a:lumMod val="60000"/>
              <a:lumOff val="40000"/>
            </a:schemeClr>
          </a:solidFill>
          <a:ln>
            <a:noFill/>
          </a:ln>
          <a:effectLst>
            <a:outerShdw blurRad="44450" dist="27940" dir="5400000" algn="ctr">
              <a:srgbClr val="000000">
                <a:alpha val="32000"/>
              </a:srgbClr>
            </a:outerShdw>
            <a:reflection blurRad="6350" stA="50000" endA="300" endPos="90000" dir="5400000" sy="-100000" algn="bl" rotWithShape="0"/>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400" b="1" kern="1200"/>
              <a:t>WWW</a:t>
            </a:r>
            <a:r>
              <a:rPr lang="en-US" sz="2400" b="1"/>
              <a:t>.GULYAMOV.ORG</a:t>
            </a:r>
            <a:endParaRPr lang="ru-RU" sz="2400" b="1" kern="1200" dirty="0"/>
          </a:p>
        </p:txBody>
      </p:sp>
      <p:pic>
        <p:nvPicPr>
          <p:cNvPr id="9" name="Рисунок 8">
            <a:extLst>
              <a:ext uri="{FF2B5EF4-FFF2-40B4-BE49-F238E27FC236}">
                <a16:creationId xmlns:a16="http://schemas.microsoft.com/office/drawing/2014/main" id="{5EE84B58-C3B1-4845-B96E-F65BFFE4DE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48504" y="1879534"/>
            <a:ext cx="2783823" cy="2783823"/>
          </a:xfrm>
          <a:prstGeom prst="rect">
            <a:avLst/>
          </a:prstGeom>
          <a:effectLst>
            <a:reflection blurRad="6350" stA="52000" endA="300" endPos="35000" dir="5400000" sy="-100000" algn="bl" rotWithShape="0"/>
          </a:effectLst>
        </p:spPr>
      </p:pic>
      <p:sp>
        <p:nvSpPr>
          <p:cNvPr id="10" name="Овал 9">
            <a:extLst>
              <a:ext uri="{FF2B5EF4-FFF2-40B4-BE49-F238E27FC236}">
                <a16:creationId xmlns:a16="http://schemas.microsoft.com/office/drawing/2014/main" id="{57DF15E8-E123-495C-8D4A-4445C1535E3D}"/>
              </a:ext>
            </a:extLst>
          </p:cNvPr>
          <p:cNvSpPr/>
          <p:nvPr/>
        </p:nvSpPr>
        <p:spPr>
          <a:xfrm>
            <a:off x="605658" y="1879534"/>
            <a:ext cx="2783823" cy="2783823"/>
          </a:xfrm>
          <a:prstGeom prst="ellipse">
            <a:avLst/>
          </a:prstGeom>
          <a:blipFill>
            <a:blip r:embed="rId9">
              <a:extLst>
                <a:ext uri="{28A0092B-C50C-407E-A947-70E740481C1C}">
                  <a14:useLocalDpi xmlns:a14="http://schemas.microsoft.com/office/drawing/2010/main" val="0"/>
                </a:ext>
              </a:extLst>
            </a:blip>
            <a:srcRect/>
            <a:stretch>
              <a:fillRect l="-23000" r="-23000"/>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5">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2019753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ная">
  <a:themeElements>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Небес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Небесная">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docProps/app.xml><?xml version="1.0" encoding="utf-8"?>
<Properties xmlns="http://schemas.openxmlformats.org/officeDocument/2006/extended-properties" xmlns:vt="http://schemas.openxmlformats.org/officeDocument/2006/docPropsVTypes">
  <Template>Небесная</Template>
  <TotalTime>498</TotalTime>
  <Words>884</Words>
  <Application>Microsoft Office PowerPoint</Application>
  <PresentationFormat>Широкоэкранный</PresentationFormat>
  <Paragraphs>78</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Calibri Light</vt:lpstr>
      <vt:lpstr>Times New Roman</vt:lpstr>
      <vt:lpstr>Небесная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Противодействие киберугрозам: интегрированный подход стран СНГ</dc:title>
  <dc:creator>MSI</dc:creator>
  <cp:lastModifiedBy>User</cp:lastModifiedBy>
  <cp:revision>167</cp:revision>
  <dcterms:created xsi:type="dcterms:W3CDTF">2023-11-30T12:09:17Z</dcterms:created>
  <dcterms:modified xsi:type="dcterms:W3CDTF">2024-06-03T06:52:26Z</dcterms:modified>
</cp:coreProperties>
</file>