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56" r:id="rId1"/>
    <p:sldMasterId id="2147483768" r:id="rId2"/>
    <p:sldMasterId id="2147483781" r:id="rId3"/>
  </p:sldMasterIdLst>
  <p:notesMasterIdLst>
    <p:notesMasterId r:id="rId21"/>
  </p:notesMasterIdLst>
  <p:sldIdLst>
    <p:sldId id="291" r:id="rId4"/>
    <p:sldId id="379" r:id="rId5"/>
    <p:sldId id="294" r:id="rId6"/>
    <p:sldId id="285" r:id="rId7"/>
    <p:sldId id="297" r:id="rId8"/>
    <p:sldId id="335" r:id="rId9"/>
    <p:sldId id="272" r:id="rId10"/>
    <p:sldId id="328" r:id="rId11"/>
    <p:sldId id="276" r:id="rId12"/>
    <p:sldId id="264" r:id="rId13"/>
    <p:sldId id="271" r:id="rId14"/>
    <p:sldId id="265" r:id="rId15"/>
    <p:sldId id="257" r:id="rId16"/>
    <p:sldId id="266" r:id="rId17"/>
    <p:sldId id="337" r:id="rId18"/>
    <p:sldId id="281" r:id="rId19"/>
    <p:sldId id="38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62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CC6EC99-8054-4415-B162-E054C95CB42A}" type="datetimeFigureOut">
              <a:rPr lang="es-EC"/>
              <a:pPr>
                <a:defRPr/>
              </a:pPr>
              <a:t>22/10/2024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C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C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A9335D-DBD0-423C-97C6-B2513D9CD5C9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C"/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0A47CB-ED38-47B2-9AE8-80377935C527}" type="slidenum">
              <a:rPr lang="es-EC" smtClean="0"/>
              <a:pPr/>
              <a:t>3</a:t>
            </a:fld>
            <a:endParaRPr lang="es-EC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C"/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F2058D-F1C7-49C2-9BB0-FC06A736B2A7}" type="slidenum">
              <a:rPr lang="es-EC" smtClean="0"/>
              <a:pPr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304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229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68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82832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3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0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9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9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3264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35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2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30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171450" indent="0" algn="ctr">
              <a:buNone/>
              <a:defRPr/>
            </a:lvl2pPr>
            <a:lvl3pPr marL="342900" indent="0" algn="ctr">
              <a:buNone/>
              <a:defRPr/>
            </a:lvl3pPr>
            <a:lvl4pPr marL="514350" indent="0" algn="ctr">
              <a:buNone/>
              <a:defRPr/>
            </a:lvl4pPr>
            <a:lvl5pPr marL="685800" indent="0" algn="ctr">
              <a:buNone/>
              <a:defRPr/>
            </a:lvl5pPr>
            <a:lvl6pPr marL="857250" indent="0" algn="ctr">
              <a:buNone/>
              <a:defRPr/>
            </a:lvl6pPr>
            <a:lvl7pPr marL="1028700" indent="0" algn="ctr">
              <a:buNone/>
              <a:defRPr/>
            </a:lvl7pPr>
            <a:lvl8pPr marL="1200150" indent="0" algn="ctr">
              <a:buNone/>
              <a:defRPr/>
            </a:lvl8pPr>
            <a:lvl9pPr marL="1371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A4D40A-5233-4A4C-B963-75D0493CA3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778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62061C4-C08E-D940-817B-24F5209973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456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14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1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14" y="2906712"/>
            <a:ext cx="7772400" cy="1500188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750"/>
            </a:lvl1pPr>
            <a:lvl2pPr marL="171450" indent="0">
              <a:buNone/>
              <a:defRPr sz="675"/>
            </a:lvl2pPr>
            <a:lvl3pPr marL="342900" indent="0">
              <a:buNone/>
              <a:defRPr sz="600"/>
            </a:lvl3pPr>
            <a:lvl4pPr marL="514350" indent="0">
              <a:buNone/>
              <a:defRPr sz="525"/>
            </a:lvl4pPr>
            <a:lvl5pPr marL="685800" indent="0">
              <a:buNone/>
              <a:defRPr sz="525"/>
            </a:lvl5pPr>
            <a:lvl6pPr marL="857250" indent="0">
              <a:buNone/>
              <a:defRPr sz="525"/>
            </a:lvl6pPr>
            <a:lvl7pPr marL="1028700" indent="0">
              <a:buNone/>
              <a:defRPr sz="525"/>
            </a:lvl7pPr>
            <a:lvl8pPr marL="1200150" indent="0">
              <a:buNone/>
              <a:defRPr sz="525"/>
            </a:lvl8pPr>
            <a:lvl9pPr marL="1371600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8358F2-BED7-434B-958C-1FCCCA4833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3404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86225" cy="4525963"/>
          </a:xfrm>
          <a:prstGeom prst="rect">
            <a:avLst/>
          </a:prstGeom>
        </p:spPr>
        <p:txBody>
          <a:bodyPr vert="horz"/>
          <a:lstStyle>
            <a:lvl1pPr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0575" y="1600200"/>
            <a:ext cx="4086225" cy="4525963"/>
          </a:xfrm>
          <a:prstGeom prst="rect">
            <a:avLst/>
          </a:prstGeom>
        </p:spPr>
        <p:txBody>
          <a:bodyPr vert="horz"/>
          <a:lstStyle>
            <a:lvl1pPr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A93B7-5FC5-7043-B138-5365BA69BB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0869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386" cy="63976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900" b="1"/>
            </a:lvl1pPr>
            <a:lvl2pPr marL="171450" indent="0">
              <a:buNone/>
              <a:defRPr sz="750" b="1"/>
            </a:lvl2pPr>
            <a:lvl3pPr marL="342900" indent="0">
              <a:buNone/>
              <a:defRPr sz="675" b="1"/>
            </a:lvl3pPr>
            <a:lvl4pPr marL="514350" indent="0">
              <a:buNone/>
              <a:defRPr sz="600" b="1"/>
            </a:lvl4pPr>
            <a:lvl5pPr marL="685800" indent="0">
              <a:buNone/>
              <a:defRPr sz="600" b="1"/>
            </a:lvl5pPr>
            <a:lvl6pPr marL="857250" indent="0">
              <a:buNone/>
              <a:defRPr sz="600" b="1"/>
            </a:lvl6pPr>
            <a:lvl7pPr marL="1028700" indent="0">
              <a:buNone/>
              <a:defRPr sz="600" b="1"/>
            </a:lvl7pPr>
            <a:lvl8pPr marL="1200150" indent="0">
              <a:buNone/>
              <a:defRPr sz="600" b="1"/>
            </a:lvl8pPr>
            <a:lvl9pPr marL="1371600" indent="0">
              <a:buNone/>
              <a:defRPr sz="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386" cy="3951288"/>
          </a:xfrm>
          <a:prstGeom prst="rect">
            <a:avLst/>
          </a:prstGeom>
        </p:spPr>
        <p:txBody>
          <a:bodyPr vert="horz"/>
          <a:lstStyle>
            <a:lvl1pPr>
              <a:defRPr sz="900"/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24" y="1535112"/>
            <a:ext cx="4041576" cy="63976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900" b="1"/>
            </a:lvl1pPr>
            <a:lvl2pPr marL="171450" indent="0">
              <a:buNone/>
              <a:defRPr sz="750" b="1"/>
            </a:lvl2pPr>
            <a:lvl3pPr marL="342900" indent="0">
              <a:buNone/>
              <a:defRPr sz="675" b="1"/>
            </a:lvl3pPr>
            <a:lvl4pPr marL="514350" indent="0">
              <a:buNone/>
              <a:defRPr sz="600" b="1"/>
            </a:lvl4pPr>
            <a:lvl5pPr marL="685800" indent="0">
              <a:buNone/>
              <a:defRPr sz="600" b="1"/>
            </a:lvl5pPr>
            <a:lvl6pPr marL="857250" indent="0">
              <a:buNone/>
              <a:defRPr sz="600" b="1"/>
            </a:lvl6pPr>
            <a:lvl7pPr marL="1028700" indent="0">
              <a:buNone/>
              <a:defRPr sz="600" b="1"/>
            </a:lvl7pPr>
            <a:lvl8pPr marL="1200150" indent="0">
              <a:buNone/>
              <a:defRPr sz="600" b="1"/>
            </a:lvl8pPr>
            <a:lvl9pPr marL="1371600" indent="0">
              <a:buNone/>
              <a:defRPr sz="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24" y="2174875"/>
            <a:ext cx="4041576" cy="3951288"/>
          </a:xfrm>
          <a:prstGeom prst="rect">
            <a:avLst/>
          </a:prstGeom>
        </p:spPr>
        <p:txBody>
          <a:bodyPr vert="horz"/>
          <a:lstStyle>
            <a:lvl1pPr>
              <a:defRPr sz="900"/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D606EAD-E40F-EB4D-BD3E-7FAF5E5EA4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2897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27CBD8-0DBE-C74A-B3A5-B50E6A117D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6497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B06C18-B321-074B-936F-490CECEA5D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5320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114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7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852" y="273050"/>
            <a:ext cx="5111948" cy="5853113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750"/>
            </a:lvl4pPr>
            <a:lvl5pPr>
              <a:defRPr sz="75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114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25"/>
            </a:lvl1pPr>
            <a:lvl2pPr marL="171450" indent="0">
              <a:buNone/>
              <a:defRPr sz="450"/>
            </a:lvl2pPr>
            <a:lvl3pPr marL="342900" indent="0">
              <a:buNone/>
              <a:defRPr sz="375"/>
            </a:lvl3pPr>
            <a:lvl4pPr marL="514350" indent="0">
              <a:buNone/>
              <a:defRPr sz="338"/>
            </a:lvl4pPr>
            <a:lvl5pPr marL="685800" indent="0">
              <a:buNone/>
              <a:defRPr sz="338"/>
            </a:lvl5pPr>
            <a:lvl6pPr marL="857250" indent="0">
              <a:buNone/>
              <a:defRPr sz="338"/>
            </a:lvl6pPr>
            <a:lvl7pPr marL="1028700" indent="0">
              <a:buNone/>
              <a:defRPr sz="338"/>
            </a:lvl7pPr>
            <a:lvl8pPr marL="1200150" indent="0">
              <a:buNone/>
              <a:defRPr sz="338"/>
            </a:lvl8pPr>
            <a:lvl9pPr marL="1371600" indent="0">
              <a:buNone/>
              <a:defRPr sz="3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A33571B-71AF-984F-878D-0667B561DA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192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486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7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486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/>
            </a:lvl1pPr>
            <a:lvl2pPr marL="171450" indent="0">
              <a:buNone/>
              <a:defRPr sz="1050"/>
            </a:lvl2pPr>
            <a:lvl3pPr marL="342900" indent="0">
              <a:buNone/>
              <a:defRPr sz="900"/>
            </a:lvl3pPr>
            <a:lvl4pPr marL="514350" indent="0">
              <a:buNone/>
              <a:defRPr sz="750"/>
            </a:lvl4pPr>
            <a:lvl5pPr marL="685800" indent="0">
              <a:buNone/>
              <a:defRPr sz="750"/>
            </a:lvl5pPr>
            <a:lvl6pPr marL="857250" indent="0">
              <a:buNone/>
              <a:defRPr sz="750"/>
            </a:lvl6pPr>
            <a:lvl7pPr marL="1028700" indent="0">
              <a:buNone/>
              <a:defRPr sz="750"/>
            </a:lvl7pPr>
            <a:lvl8pPr marL="1200150" indent="0">
              <a:buNone/>
              <a:defRPr sz="750"/>
            </a:lvl8pPr>
            <a:lvl9pPr marL="1371600" indent="0">
              <a:buNone/>
              <a:defRPr sz="7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486" y="5367338"/>
            <a:ext cx="5486400" cy="804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25"/>
            </a:lvl1pPr>
            <a:lvl2pPr marL="171450" indent="0">
              <a:buNone/>
              <a:defRPr sz="450"/>
            </a:lvl2pPr>
            <a:lvl3pPr marL="342900" indent="0">
              <a:buNone/>
              <a:defRPr sz="375"/>
            </a:lvl3pPr>
            <a:lvl4pPr marL="514350" indent="0">
              <a:buNone/>
              <a:defRPr sz="338"/>
            </a:lvl4pPr>
            <a:lvl5pPr marL="685800" indent="0">
              <a:buNone/>
              <a:defRPr sz="338"/>
            </a:lvl5pPr>
            <a:lvl6pPr marL="857250" indent="0">
              <a:buNone/>
              <a:defRPr sz="338"/>
            </a:lvl6pPr>
            <a:lvl7pPr marL="1028700" indent="0">
              <a:buNone/>
              <a:defRPr sz="338"/>
            </a:lvl7pPr>
            <a:lvl8pPr marL="1200150" indent="0">
              <a:buNone/>
              <a:defRPr sz="338"/>
            </a:lvl8pPr>
            <a:lvl9pPr marL="1371600" indent="0">
              <a:buNone/>
              <a:defRPr sz="3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D24932-B7C4-EF4A-BDC8-AEF3D925FD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3468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6CEABB-495C-1246-B104-9C774280D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1838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150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82362E-AD16-4047-913B-69DEB933DB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0583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9516749"/>
      </p:ext>
    </p:extLst>
  </p:cSld>
  <p:clrMapOvr>
    <a:masterClrMapping/>
  </p:clrMapOvr>
  <p:transition spd="med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8F0C8BFE-EE5B-0B74-8EDC-791E29C252D8}"/>
              </a:ext>
            </a:extLst>
          </p:cNvPr>
          <p:cNvSpPr/>
          <p:nvPr userDrawn="1"/>
        </p:nvSpPr>
        <p:spPr>
          <a:xfrm>
            <a:off x="3000375" y="1087404"/>
            <a:ext cx="6143625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211AA0-3D31-C47D-6C5C-5C3865E363F8}"/>
              </a:ext>
            </a:extLst>
          </p:cNvPr>
          <p:cNvCxnSpPr>
            <a:cxnSpLocks/>
          </p:cNvCxnSpPr>
          <p:nvPr userDrawn="1"/>
        </p:nvCxnSpPr>
        <p:spPr>
          <a:xfrm>
            <a:off x="30468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54B8BA7-D758-A3D9-DB3D-A4CCB720F7DC}"/>
              </a:ext>
            </a:extLst>
          </p:cNvPr>
          <p:cNvSpPr/>
          <p:nvPr userDrawn="1"/>
        </p:nvSpPr>
        <p:spPr>
          <a:xfrm>
            <a:off x="3969261" y="2"/>
            <a:ext cx="1709807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105554-93C7-6E22-1079-B6C0E526EF59}"/>
              </a:ext>
            </a:extLst>
          </p:cNvPr>
          <p:cNvSpPr/>
          <p:nvPr userDrawn="1"/>
        </p:nvSpPr>
        <p:spPr>
          <a:xfrm>
            <a:off x="7656521" y="2"/>
            <a:ext cx="851300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EFB13-1F1E-ECF9-D80F-B49AD97E8468}"/>
              </a:ext>
            </a:extLst>
          </p:cNvPr>
          <p:cNvSpPr/>
          <p:nvPr userDrawn="1"/>
        </p:nvSpPr>
        <p:spPr>
          <a:xfrm>
            <a:off x="1176783" y="514899"/>
            <a:ext cx="1795013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13E8EEC-2375-60ED-B2E7-DD3F855FC8D7}"/>
              </a:ext>
            </a:extLst>
          </p:cNvPr>
          <p:cNvSpPr/>
          <p:nvPr userDrawn="1"/>
        </p:nvSpPr>
        <p:spPr>
          <a:xfrm flipH="1">
            <a:off x="1" y="2949740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0210C1B-CE64-3AAE-FAB4-69AEFB25DAA4}"/>
              </a:ext>
            </a:extLst>
          </p:cNvPr>
          <p:cNvSpPr/>
          <p:nvPr userDrawn="1"/>
        </p:nvSpPr>
        <p:spPr>
          <a:xfrm rot="16200000">
            <a:off x="644334" y="4713857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281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88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10/22/2024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CE6723-9207-3A7D-2939-3A6B4697B0D5}"/>
              </a:ext>
            </a:extLst>
          </p:cNvPr>
          <p:cNvSpPr/>
          <p:nvPr userDrawn="1"/>
        </p:nvSpPr>
        <p:spPr>
          <a:xfrm>
            <a:off x="2111947" y="148929"/>
            <a:ext cx="4920107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AAEBD57-4D99-04DF-E5D1-7B4A7F193729}"/>
              </a:ext>
            </a:extLst>
          </p:cNvPr>
          <p:cNvSpPr/>
          <p:nvPr userDrawn="1"/>
        </p:nvSpPr>
        <p:spPr>
          <a:xfrm rot="9222429" flipV="1">
            <a:off x="1870589" y="-28502"/>
            <a:ext cx="5112197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4D77BD-9FD4-36BC-A7C2-F9C72790966C}"/>
              </a:ext>
            </a:extLst>
          </p:cNvPr>
          <p:cNvSpPr/>
          <p:nvPr userDrawn="1"/>
        </p:nvSpPr>
        <p:spPr>
          <a:xfrm>
            <a:off x="6124063" y="5241988"/>
            <a:ext cx="569552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482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038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104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4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61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8338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99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386B-234C-4E33-B288-458A0A5ECBB0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65010C9-4357-4421-A0DF-1059FBC722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269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386B-234C-4E33-B288-458A0A5ECBB0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65010C9-4357-4421-A0DF-1059FBC722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87416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386B-234C-4E33-B288-458A0A5ECBB0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65010C9-4357-4421-A0DF-1059FBC722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386B-234C-4E33-B288-458A0A5ECBB0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65010C9-4357-4421-A0DF-1059FBC722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18043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386B-234C-4E33-B288-458A0A5ECBB0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65010C9-4357-4421-A0DF-1059FBC722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256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99298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24.06.2022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854625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366892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6512791" y="941149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1399032"/>
            <a:ext cx="2427732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1114" y="1527048"/>
            <a:ext cx="3833622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171450">
              <a:defRPr/>
            </a:lvl2pPr>
            <a:lvl3pPr marL="342900">
              <a:defRPr/>
            </a:lvl3pPr>
            <a:lvl4pPr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560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359" y="1150210"/>
            <a:ext cx="1655285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33475" y="2579684"/>
            <a:ext cx="2322605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22" y="365124"/>
            <a:ext cx="435483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622" y="1825625"/>
            <a:ext cx="4354830" cy="435254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171450">
              <a:lnSpc>
                <a:spcPct val="110000"/>
              </a:lnSpc>
              <a:defRPr sz="1500"/>
            </a:lvl2pPr>
            <a:lvl3pPr marL="342900">
              <a:lnSpc>
                <a:spcPct val="110000"/>
              </a:lnSpc>
              <a:defRPr sz="1350"/>
            </a:lvl3pPr>
            <a:lvl4pPr marL="514350"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7687216" y="1555068"/>
            <a:ext cx="614477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5692567" y="4034393"/>
            <a:ext cx="657528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870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11096"/>
            <a:ext cx="78867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12126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6858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25" y="370600"/>
            <a:ext cx="444288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anchor="b" anchorCtr="0">
            <a:no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1478" y="4379976"/>
            <a:ext cx="3778758" cy="71323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24.06.2022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dirty="0"/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44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1822069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1822069" cy="368458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749932" y="1681163"/>
            <a:ext cx="1822069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749932" y="2505075"/>
            <a:ext cx="1822069" cy="368458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2247" y="1681163"/>
            <a:ext cx="1822069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92247" y="2505075"/>
            <a:ext cx="1822069" cy="368458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6FBE906-691C-AFF1-2E8A-BC9775642F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92494" y="1681163"/>
            <a:ext cx="1822069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654BC236-5BF3-5A46-3BFD-41153CCAD8D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92494" y="2505075"/>
            <a:ext cx="1822069" cy="368458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506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25944" y="2727730"/>
            <a:ext cx="3218055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96207" y="1"/>
            <a:ext cx="2639483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3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7815427" y="1364733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4022955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65760"/>
            <a:ext cx="384048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1828800"/>
            <a:ext cx="3819906" cy="4352544"/>
          </a:xfrm>
        </p:spPr>
        <p:txBody>
          <a:bodyPr/>
          <a:lstStyle>
            <a:lvl1pPr marL="0" indent="0">
              <a:buNone/>
              <a:defRPr sz="1800"/>
            </a:lvl1pPr>
            <a:lvl2pPr marL="171450">
              <a:defRPr/>
            </a:lvl2pPr>
            <a:lvl3pPr marL="342900">
              <a:defRPr/>
            </a:lvl3pPr>
            <a:lvl4pPr marL="51435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197865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530545" y="847600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397897" y="1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2971134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19806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50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2553792" y="5717906"/>
            <a:ext cx="1328707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3099729" y="6258756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416" y="1234440"/>
            <a:ext cx="2427732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61872" y="6356351"/>
            <a:ext cx="115900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286" y="6356351"/>
            <a:ext cx="30861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79842" y="6356351"/>
            <a:ext cx="637794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482" y="2551176"/>
            <a:ext cx="3531870" cy="1755648"/>
          </a:xfrm>
        </p:spPr>
        <p:txBody>
          <a:bodyPr/>
          <a:lstStyle>
            <a:lvl1pPr marL="0" indent="0">
              <a:buNone/>
              <a:defRPr sz="1800"/>
            </a:lvl1pPr>
            <a:lvl2pPr marL="171450">
              <a:defRPr sz="1350"/>
            </a:lvl2pPr>
            <a:lvl3pPr marL="342900">
              <a:defRPr sz="13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85724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24.06.2022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Трансформация медицинской экспертизы в условиях развития искусственного интеллекта и искусственной социальности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442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138516-ED34-442F-8DCD-48267DD0D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4221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370094" y="6330950"/>
            <a:ext cx="137517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schemeClr val="tx1"/>
                </a:solidFill>
                <a:latin typeface="Source Sans Pro" charset="0"/>
                <a:ea typeface="ＭＳ Ｐゴシック" charset="0"/>
                <a:cs typeface="Source Sans Pro" charset="0"/>
                <a:sym typeface="Source Sans Pro" charset="0"/>
              </a:defRPr>
            </a:lvl1pPr>
            <a:lvl2pPr algn="l"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algn="l"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algn="l"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algn="l"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45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fld id="{E9E5FD66-E067-FA42-9076-456765A861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171450"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342900"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514350"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685800" algn="ctr" rtl="0" fontAlgn="base"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1910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85788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752475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919163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08585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25730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42875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0020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77165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17145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0386B-234C-4E33-B288-458A0A5ECBB0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765010C9-4357-4421-A0DF-1059FBC722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99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onitoringjournal.ru/index.php/monitoring/article/view/189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4515/monitoring.2021.1.1894" TargetMode="External"/><Relationship Id="rId2" Type="http://schemas.openxmlformats.org/officeDocument/2006/relationships/hyperlink" Target="https://monitoringjournal.ru/index.php/monitoring/article/view/189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4515/monitoring.2021.1.1905" TargetMode="External"/><Relationship Id="rId4" Type="http://schemas.openxmlformats.org/officeDocument/2006/relationships/hyperlink" Target="https://monitoringjournal.ru/index.php/monitoring/article/view/1905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058C-6C27-84C2-0C9B-A67471584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36" y="1268730"/>
            <a:ext cx="7275304" cy="2063870"/>
          </a:xfrm>
        </p:spPr>
        <p:txBody>
          <a:bodyPr>
            <a:noAutofit/>
          </a:bodyPr>
          <a:lstStyle/>
          <a:p>
            <a:pPr algn="ctr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Social Analytics to Understand Development of Artificial Intelligence in Legal Theory and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AC440-4A66-F4C9-C052-D7CECDA4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325" y="3716906"/>
            <a:ext cx="6841826" cy="187236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Tashkent State Law University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Tashkent, October 22, 2024</a:t>
            </a:r>
          </a:p>
          <a:p>
            <a:pPr marL="0" marR="0" lvl="0" indent="0" algn="l" defTabSz="6858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Prof. Dr.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Andrey V. REZAEV,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Professor and Senior Researcher, Rikkyo Institute for Global Urban Studies,</a:t>
            </a:r>
          </a:p>
          <a:p>
            <a:pPr marL="0" marR="0" lvl="0" indent="0" algn="l" defTabSz="6858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College of Sociology, Rikkyo University, Tokyo, Japan</a:t>
            </a:r>
          </a:p>
          <a:p>
            <a:pPr marL="0" marR="0" lvl="0" indent="0" algn="l" defTabSz="6858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Email: rezaev@hotmail.com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80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63228"/>
            <a:ext cx="8229600" cy="279797"/>
          </a:xfrm>
        </p:spPr>
        <p:txBody>
          <a:bodyPr/>
          <a:lstStyle/>
          <a:p>
            <a:r>
              <a:rPr lang="en-US" sz="1500" dirty="0">
                <a:latin typeface="Merriweather" panose="02060503050406030704" pitchFamily="18" charset="-52"/>
              </a:rPr>
              <a:t>Andrey V. Rezaev</a:t>
            </a:r>
            <a:endParaRPr lang="ru-RU" sz="1500" dirty="0">
              <a:latin typeface="Merriweather" panose="02060503050406030704" pitchFamily="18" charset="-52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1571625"/>
            <a:ext cx="2085975" cy="2085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2828925" y="1571625"/>
            <a:ext cx="5857875" cy="3880247"/>
          </a:xfrm>
        </p:spPr>
        <p:txBody>
          <a:bodyPr/>
          <a:lstStyle/>
          <a:p>
            <a:pPr marL="119063" indent="0">
              <a:spcBef>
                <a:spcPts val="0"/>
              </a:spcBef>
              <a:buNone/>
            </a:pPr>
            <a:r>
              <a:rPr lang="en-US" sz="1350" dirty="0"/>
              <a:t>Visiting Professor and Senior Researcher at the College of Sociology, Rikkyo University, Tokyo, Japan</a:t>
            </a:r>
          </a:p>
          <a:p>
            <a:pPr marL="119063" indent="0">
              <a:spcBef>
                <a:spcPts val="0"/>
              </a:spcBef>
              <a:buNone/>
            </a:pPr>
            <a:r>
              <a:rPr lang="en-US" sz="1350" dirty="0"/>
              <a:t>Distinguished Professor and Director of the TANDEM Laboratory at </a:t>
            </a:r>
          </a:p>
          <a:p>
            <a:pPr marL="119063" indent="0">
              <a:spcBef>
                <a:spcPts val="0"/>
              </a:spcBef>
              <a:buNone/>
            </a:pPr>
            <a:r>
              <a:rPr lang="en-US" sz="1350" dirty="0"/>
              <a:t>St. Petersburg State University, St. Petersburg, Russia</a:t>
            </a:r>
          </a:p>
          <a:p>
            <a:pPr marL="119063" indent="0">
              <a:buNone/>
            </a:pPr>
            <a:r>
              <a:rPr lang="en-US" sz="1350" b="1" dirty="0">
                <a:solidFill>
                  <a:srgbClr val="000000"/>
                </a:solidFill>
              </a:rPr>
              <a:t>FIELDS OF INTEREST:</a:t>
            </a:r>
            <a:r>
              <a:rPr lang="en-US" sz="1350" dirty="0">
                <a:solidFill>
                  <a:srgbClr val="000000"/>
                </a:solidFill>
              </a:rPr>
              <a:t> Current issues and future prospects for studying artificial intelligence in the social sciences, Comparative Capitalism, Interdisciplinary Studies.</a:t>
            </a:r>
          </a:p>
          <a:p>
            <a:pPr marL="119063" indent="0">
              <a:buNone/>
            </a:pPr>
            <a:r>
              <a:rPr lang="en-US" sz="1350" dirty="0">
                <a:solidFill>
                  <a:srgbClr val="000000"/>
                </a:solidFill>
              </a:rPr>
              <a:t>Current Research Project: </a:t>
            </a:r>
            <a:r>
              <a:rPr lang="en-US" sz="1350" b="1" dirty="0">
                <a:solidFill>
                  <a:srgbClr val="000000"/>
                </a:solidFill>
              </a:rPr>
              <a:t>“</a:t>
            </a:r>
            <a:r>
              <a:rPr lang="en-US" sz="1350" b="1" dirty="0"/>
              <a:t>Artificial Intelligence on a Way to 'Artificial Sociality': Studying Conventional Practices of the Digital Society at the Intersection of Technological and Societal Transformations”</a:t>
            </a:r>
            <a:br>
              <a:rPr lang="en-US" sz="1350" dirty="0"/>
            </a:br>
            <a:endParaRPr lang="ru-RU" sz="135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9A33571B-71AF-984F-878D-0667B561DA58}" type="slidenum">
              <a:rPr lang="en-US">
                <a:solidFill>
                  <a:srgbClr val="000000"/>
                </a:solidFill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3016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500" dirty="0"/>
              <a:t>Background</a:t>
            </a:r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905000"/>
            <a:ext cx="81534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This is a project we started at the ISA Congress in Toronto, back in 2018. At the time we asked ourselves: are social scientists ready to analyze AI and AS (artificial sociality)? [Rezaev, </a:t>
            </a:r>
            <a:r>
              <a:rPr lang="en-US" sz="2400" dirty="0" err="1"/>
              <a:t>Tregubova</a:t>
            </a:r>
            <a:r>
              <a:rPr lang="en-US" sz="2400" dirty="0"/>
              <a:t>, 2018]. 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We envisaged it as a longitudinal Project to be developed at the International Research Laboratory TANDEM, St Petersburg State University, Russia 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COVID pandemic and all international happenings have disrupted our research plans. 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52983-538E-4B29-BA54-A1CFF8676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14400"/>
          </a:xfrm>
        </p:spPr>
        <p:txBody>
          <a:bodyPr/>
          <a:lstStyle/>
          <a:p>
            <a:pPr algn="ctr"/>
            <a:r>
              <a:rPr lang="en-US" dirty="0"/>
              <a:t>Overview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4C9C5B-E06C-4542-903D-834B153B0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905000"/>
            <a:ext cx="7200900" cy="45720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Background and general description of the Project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What’s in the Literature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Sociologists were/are off studying AI?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Basic Notions and Definitions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inter/cross/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miltidisciplinarity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toward A-Disciplinarity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Papers by the authors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7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04112" y="609600"/>
            <a:ext cx="6553200" cy="48983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b="0" dirty="0">
                <a:effectLst/>
              </a:rPr>
              <a:t>Methodology </a:t>
            </a:r>
            <a:br>
              <a:rPr lang="en-US" sz="3200" b="0" dirty="0">
                <a:effectLst/>
              </a:rPr>
            </a:br>
            <a:endParaRPr lang="en-US" sz="3200" b="0" dirty="0">
              <a:effectLst/>
            </a:endParaRPr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609600" y="1600200"/>
            <a:ext cx="7924800" cy="444116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methodological approach  has two foci: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One: we want to advance here that AI as a field of study and research is inherently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A-Disciplinary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for the sake of argument, the beacon for AI is not multi-disciplinarity but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anti-disciplinarity)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Human-Centered/Human-Centric AI</a:t>
            </a:r>
          </a:p>
        </p:txBody>
      </p:sp>
    </p:spTree>
    <p:extLst>
      <p:ext uri="{BB962C8B-B14F-4D97-AF65-F5344CB8AC3E}">
        <p14:creationId xmlns:p14="http://schemas.microsoft.com/office/powerpoint/2010/main" val="183384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7476D-0EAC-6197-F9CC-E4ADAADF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the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BBF0E-6D22-5D86-724C-80F973B82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600200"/>
            <a:ext cx="7924802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On the one hand, computer scientists and engineers insist on “Order and Progress”, and the </a:t>
            </a:r>
            <a:r>
              <a:rPr lang="en-US" sz="3200" b="1" dirty="0"/>
              <a:t>representatives from humanities </a:t>
            </a:r>
            <a:r>
              <a:rPr lang="en-US" sz="3200" dirty="0"/>
              <a:t>concentrate on freedom and equality. </a:t>
            </a:r>
          </a:p>
          <a:p>
            <a:pPr marL="0" indent="0">
              <a:buNone/>
            </a:pPr>
            <a:r>
              <a:rPr lang="en-US" sz="3200" dirty="0"/>
              <a:t>On the other hand, we have </a:t>
            </a:r>
            <a:r>
              <a:rPr lang="en-US" sz="3200" b="1" dirty="0"/>
              <a:t>theorists</a:t>
            </a:r>
            <a:r>
              <a:rPr lang="en-US" sz="3200" dirty="0"/>
              <a:t> </a:t>
            </a:r>
            <a:r>
              <a:rPr lang="en-US" sz="3200" b="1" dirty="0"/>
              <a:t>who</a:t>
            </a:r>
            <a:r>
              <a:rPr lang="en-US" sz="3200" dirty="0"/>
              <a:t> focus on their favorite theories, conceptual disputes, and </a:t>
            </a:r>
            <a:r>
              <a:rPr lang="en-US" sz="3200" b="1" dirty="0"/>
              <a:t>empiricists</a:t>
            </a:r>
            <a:r>
              <a:rPr lang="en-US" sz="3200" dirty="0"/>
              <a:t> for whom the most important thing is to make everything working and everything has to be confirmed by survey data.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9515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365C0-78EC-4F88-AB5E-98B9C8926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social sciences are off AI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F348B-389E-41A1-8D0A-6BFAC3803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2160590"/>
            <a:ext cx="7848601" cy="46974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 In November of 1985 Steve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Woolgar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published the paper:  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not a Sociology of Machines? The Case of Sociology and Artificial Intelligence.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 there is no solid sociological tradition of studying AI phenomena up to now.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of the Answer: the Question that has been raised by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Woolgar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‘Are Artificially intelligent machines sufficiently like humans to be treated as subject of sociological inquiry?’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researchers in the wrong direction.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working hypothesis: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a new fundamental research question and new theoretical and methodological principles to approach AI in the time of Artificial Sociality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2975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social sciences deal with new reality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8" y="1447800"/>
            <a:ext cx="8229602" cy="5105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have appeared new notions in social sciences papers in recent years. These notions are basically limited to quite a narrow circle of technical terms such as “Internet”, “networks”, “cyber”, “digital”, “social media”, “new media”.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scientists adopt these terms for their study and just add them to the word “society” and continue discussions under rubrics respectively: “Internet Society”, “Network Society”, “Digital Society”, “Cyber Society”, “Social Media Society”, “New Media Society”.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sciences simply don’t know how to study and what to measure in the system: ‘Human-machine-human”.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082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32F0B-76FF-4207-A4DB-73747AEA3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 Pandemic brought a lot of new questions for  new reality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FDD75-A998-4A98-B305-B4EAB0BEB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676400"/>
            <a:ext cx="8229602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example: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should one talk to a doctor, to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Person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Vaccine? What Vaccine to use: Pfizer or Moderna, AstraZeneca?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NOW can READ EVERYTHING about these Vaccines, about ingredients, about side effects, about efficacy, computer can make comparisons, etc.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NOW can test one’s physical conditions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NOW can produce arguably more accurate ‘judgement’/recommendation for a human being about relevance of using this or that Vaccine. Why then to talk to a Doctor/human being? </a:t>
            </a:r>
          </a:p>
        </p:txBody>
      </p:sp>
    </p:spTree>
    <p:extLst>
      <p:ext uri="{BB962C8B-B14F-4D97-AF65-F5344CB8AC3E}">
        <p14:creationId xmlns:p14="http://schemas.microsoft.com/office/powerpoint/2010/main" val="827666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9FD8C-5324-4417-A3BB-BB42BEE2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AI: Working Definition</a:t>
            </a:r>
            <a:br>
              <a:rPr lang="en-US" dirty="0"/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Andrey V. Rezaev  Twelve Theses on Artificial Intelligence and Artificial Sociality // Monitoring of Public Opinion: Economic and Social Changes, No. 1,  2021, P. 23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https://monitoringjournal.ru/index.php/monitoring/article/view/1894</a:t>
            </a:r>
            <a:endParaRPr lang="ru-RU" sz="1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B070BD-B743-4BC9-9BBC-8487155E1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057400"/>
            <a:ext cx="7896225" cy="495300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ensemble of rational, logical, and formalized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rules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and coded by human beings that organize the processes and activities to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emulate rational/intellectual structures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fabricate and reproduce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goal-oriented practices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well as the mechanisms for constructing further coding and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making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000" dirty="0"/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26403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35EEF-B7A2-4F16-BD7B-FE7006D5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characteristics of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13333-016F-4AC6-9DD1-E7AECB421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524000"/>
            <a:ext cx="8305802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fundamental characteristics underline our definition: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AI is an artifice, a product of human beings, it is not something transcendental or inherently a-social.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Second, the substantial nature of AI is not something objectifiable as a material gimmick; AI’s essence manifests itself as a set of rational and logically formalized rules but not as an attained appliance per se.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Third, AI is a set of instrumentally coded rules.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Fourth, an instrumentally coded set of rules is oriented to generate an appliance/product that imitates human beings' intellectual activities.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Fifth, emulated intellectual constructions make it possible for AI to further independently code and make intellectual or goal-oriented decisions, not necessarily with assistance or control from human beings.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52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A9068-5468-4301-ADA0-ECD889511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sociality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4E802-BB68-4397-84C5-DB01CF805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981200"/>
            <a:ext cx="7353300" cy="4419600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one hand, AI appears as a technological device designed to solve a task that is impossible for a human. On the other hand, AI does not exist only in a technical environment.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 initially focused on instrumental tasks become the environment and participants in human interactions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call this tendency 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sociality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228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1740" y="3003030"/>
            <a:ext cx="2506676" cy="11787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547092" y="3003029"/>
            <a:ext cx="2472946" cy="139859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10000" y="2362200"/>
            <a:ext cx="2130272" cy="26082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122" y="3096118"/>
            <a:ext cx="250667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Artificial</a:t>
            </a:r>
            <a:r>
              <a:rPr lang="en-US" sz="2700" b="1" dirty="0">
                <a:solidFill>
                  <a:prstClr val="black"/>
                </a:solidFill>
              </a:rPr>
              <a:t> </a:t>
            </a:r>
            <a:r>
              <a:rPr lang="en-US" sz="3000" b="1" dirty="0">
                <a:solidFill>
                  <a:prstClr val="black"/>
                </a:solidFill>
              </a:rPr>
              <a:t>intelligence</a:t>
            </a:r>
            <a:endParaRPr lang="ru-RU" sz="2700" b="1" dirty="0">
              <a:solidFill>
                <a:prstClr val="black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218416" y="3367505"/>
            <a:ext cx="591584" cy="485437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0" name="Стрелка влево 9"/>
          <p:cNvSpPr/>
          <p:nvPr/>
        </p:nvSpPr>
        <p:spPr>
          <a:xfrm>
            <a:off x="5940272" y="3444485"/>
            <a:ext cx="767903" cy="454847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8176" y="3206035"/>
            <a:ext cx="2150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On-line</a:t>
            </a:r>
            <a:r>
              <a:rPr lang="en-US" sz="2700" b="1" dirty="0">
                <a:solidFill>
                  <a:prstClr val="black"/>
                </a:solidFill>
              </a:rPr>
              <a:t> </a:t>
            </a:r>
            <a:r>
              <a:rPr lang="en-US" sz="3000" b="1" dirty="0">
                <a:solidFill>
                  <a:prstClr val="black"/>
                </a:solidFill>
              </a:rPr>
              <a:t>culture</a:t>
            </a:r>
            <a:endParaRPr lang="ru-RU" sz="27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25236" y="3175619"/>
            <a:ext cx="2130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Artificial</a:t>
            </a:r>
            <a:r>
              <a:rPr lang="en-US" sz="2700" b="1" dirty="0">
                <a:solidFill>
                  <a:prstClr val="black"/>
                </a:solidFill>
              </a:rPr>
              <a:t> </a:t>
            </a:r>
            <a:r>
              <a:rPr lang="en-US" sz="3000" b="1" dirty="0">
                <a:solidFill>
                  <a:prstClr val="black"/>
                </a:solidFill>
              </a:rPr>
              <a:t>sociality</a:t>
            </a:r>
            <a:endParaRPr lang="ru-RU" sz="2700" b="1" dirty="0">
              <a:solidFill>
                <a:prstClr val="black"/>
              </a:solidFill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Artificial sociality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033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E14A-1C3B-4948-AF0D-73E038A17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85800"/>
            <a:ext cx="6591300" cy="1485900"/>
          </a:xfrm>
        </p:spPr>
        <p:txBody>
          <a:bodyPr>
            <a:normAutofit/>
          </a:bodyPr>
          <a:lstStyle/>
          <a:p>
            <a:r>
              <a:rPr lang="en-US" dirty="0"/>
              <a:t>Human-machine interdependence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05910D-1150-4EBD-B774-5D2D29AC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571750"/>
            <a:ext cx="7861554" cy="4133850"/>
          </a:xfrm>
        </p:spPr>
        <p:txBody>
          <a:bodyPr>
            <a:normAutofit/>
          </a:bodyPr>
          <a:lstStyle/>
          <a:p>
            <a:r>
              <a:rPr lang="en-US" sz="2800" b="1" dirty="0"/>
              <a:t>Human intelligence cannot be replaced soon. Thus, humans and AI need to work together. </a:t>
            </a:r>
            <a:r>
              <a:rPr lang="en-US" sz="2800" dirty="0"/>
              <a:t>The overall objective for AI is not to confront but to improve reality of human life. The tasks for humans are to make AI technologies responsible and accountable. </a:t>
            </a:r>
          </a:p>
          <a:p>
            <a:r>
              <a:rPr lang="en-US" sz="2800" b="1" dirty="0"/>
              <a:t>The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human-machine-interdependence</a:t>
            </a:r>
            <a:r>
              <a:rPr lang="en-US" sz="2800" b="1" dirty="0"/>
              <a:t> is a new reality of artificial sociality.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94719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E14A-1C3B-4948-AF0D-73E038A17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Analytics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05910D-1150-4EBD-B774-5D2D29AC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4518"/>
            <a:ext cx="8153400" cy="4764882"/>
          </a:xfrm>
        </p:spPr>
        <p:txBody>
          <a:bodyPr>
            <a:normAutofit/>
          </a:bodyPr>
          <a:lstStyle/>
          <a:p>
            <a:r>
              <a:rPr lang="en-US" sz="2700" b="1" dirty="0"/>
              <a:t>Social analytics today is designed not to predict but to pose problems. </a:t>
            </a:r>
            <a:r>
              <a:rPr lang="en-US" sz="2700" dirty="0"/>
              <a:t>Before the development of artificial sociality, sociologists could at least offer solutions to problems in the industrial era. Today, this is not the case because the principle is violated. </a:t>
            </a:r>
          </a:p>
          <a:p>
            <a:r>
              <a:rPr lang="en-US" sz="2700" dirty="0"/>
              <a:t>We do not know what the machine does to the human interaction, and we cannot predict its actions. One way to see this is that </a:t>
            </a:r>
            <a:r>
              <a:rPr lang="en-US" sz="2700" b="1" dirty="0"/>
              <a:t>AI does not understand the existential dimension of human life: pain, loneliness, death, birth, the joy of human interconnectedness, and social intercourse. </a:t>
            </a:r>
            <a:endParaRPr lang="ru-RU" sz="2700" b="1" dirty="0"/>
          </a:p>
        </p:txBody>
      </p:sp>
    </p:spTree>
    <p:extLst>
      <p:ext uri="{BB962C8B-B14F-4D97-AF65-F5344CB8AC3E}">
        <p14:creationId xmlns:p14="http://schemas.microsoft.com/office/powerpoint/2010/main" val="1204636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48CD6-B212-42C4-B555-5C85912BE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6271512" cy="914400"/>
          </a:xfrm>
        </p:spPr>
        <p:txBody>
          <a:bodyPr/>
          <a:lstStyle/>
          <a:p>
            <a:r>
              <a:rPr lang="en-US" dirty="0"/>
              <a:t>Papers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097EB9-A0C4-480C-97B8-A46A3AC7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371600"/>
            <a:ext cx="7296151" cy="5486400"/>
          </a:xfrm>
        </p:spPr>
        <p:txBody>
          <a:bodyPr>
            <a:norm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Andrey V. Rezaev (Ed.)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on the Way to Artificial Sociality: New Research Agenda for Social Analytics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2-d Edition, M.: VCIOM: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CrossRoads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Andrey V. Rezaev 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Twelve Theses on Artificial Intelligence and Artificial Sociality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Monitoring of Public Opinion: Economic and Social Changes, No. 1,  2021 </a:t>
            </a: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https://monitoringjournal.ru/index.php/monitoring/article/view/1894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DOI: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https://doi.org/10.14515/monitoring.2021.1.1894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Andrey V. Rezaev and Natalia D. Tregubova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Artificial Intelligence and Artificial Sociality: New Phenomena and Challenges for the Social Sciences //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 of Public Opinion: Economic and Social Changes, No. 1, 2021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https://monitoringjournal.ru/index.php/monitoring/article/view/1905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DOI: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https://doi.org/10.14515/monitoring.2021.1.1905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447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B3E3B-20AE-B16E-05D3-8E24D1AE5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685800"/>
            <a:ext cx="7010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Paper published </a:t>
            </a:r>
            <a:endParaRPr lang="ru-RU" dirty="0"/>
          </a:p>
        </p:txBody>
      </p:sp>
      <p:pic>
        <p:nvPicPr>
          <p:cNvPr id="4" name="Объект 3" descr="Изображение выглядит как текст, снимок экрана, программное обеспечение, Значок на компьютере&#10;&#10;Автоматически созданное описание">
            <a:extLst>
              <a:ext uri="{FF2B5EF4-FFF2-40B4-BE49-F238E27FC236}">
                <a16:creationId xmlns:a16="http://schemas.microsoft.com/office/drawing/2014/main" id="{4C71961C-90D6-9048-9C96-A15BFD087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600200"/>
            <a:ext cx="812799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6617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S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12121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BAB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971</TotalTime>
  <Words>1395</Words>
  <Application>Microsoft Office PowerPoint</Application>
  <PresentationFormat>Экран (4:3)</PresentationFormat>
  <Paragraphs>79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Calibri</vt:lpstr>
      <vt:lpstr>Century Gothic</vt:lpstr>
      <vt:lpstr>Franklin Gothic Book</vt:lpstr>
      <vt:lpstr>Gill Sans</vt:lpstr>
      <vt:lpstr>Merriweather</vt:lpstr>
      <vt:lpstr>Source Sans Pro</vt:lpstr>
      <vt:lpstr>Times New Roman</vt:lpstr>
      <vt:lpstr>Wingdings 3</vt:lpstr>
      <vt:lpstr>Уголки</vt:lpstr>
      <vt:lpstr>Section</vt:lpstr>
      <vt:lpstr>Wisp</vt:lpstr>
      <vt:lpstr>Applying Social Analytics to Understand Development of Artificial Intelligence in Legal Theory and Practice</vt:lpstr>
      <vt:lpstr>Andrey V. Rezaev</vt:lpstr>
      <vt:lpstr>Background</vt:lpstr>
      <vt:lpstr>Overview</vt:lpstr>
      <vt:lpstr>Methodology  </vt:lpstr>
      <vt:lpstr>What’s in the Literature</vt:lpstr>
      <vt:lpstr>Why social sciences are off AI studies?</vt:lpstr>
      <vt:lpstr>How social sciences deal with new reality</vt:lpstr>
      <vt:lpstr>COVID-19 Pandemic brought a lot of new questions for  new reality </vt:lpstr>
      <vt:lpstr>AI: Working Definition - Andrey V. Rezaev  Twelve Theses on Artificial Intelligence and Artificial Sociality // Monitoring of Public Opinion: Economic and Social Changes, No. 1,  2021, P. 23 https://monitoringjournal.ru/index.php/monitoring/article/view/1894</vt:lpstr>
      <vt:lpstr>Basic characteristics of AI</vt:lpstr>
      <vt:lpstr>Artificial sociality</vt:lpstr>
      <vt:lpstr>Artificial sociality</vt:lpstr>
      <vt:lpstr>Human-machine interdependence</vt:lpstr>
      <vt:lpstr>Social Analytics</vt:lpstr>
      <vt:lpstr>Papers </vt:lpstr>
      <vt:lpstr>Paper published </vt:lpstr>
    </vt:vector>
  </TitlesOfParts>
  <Company>WWICS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Transnational Migrants in St. Petersburg and Washington: Comparative Analysis of the City’s Educational Policies and Practices of Social Exclusion and Social Inclusion</dc:title>
  <dc:creator>WWICS User</dc:creator>
  <cp:lastModifiedBy>Andrey Rezaev</cp:lastModifiedBy>
  <cp:revision>56</cp:revision>
  <dcterms:created xsi:type="dcterms:W3CDTF">2008-04-15T14:52:02Z</dcterms:created>
  <dcterms:modified xsi:type="dcterms:W3CDTF">2024-10-22T12:33:30Z</dcterms:modified>
</cp:coreProperties>
</file>