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7" r:id="rId2"/>
    <p:sldId id="275" r:id="rId3"/>
    <p:sldId id="276" r:id="rId4"/>
    <p:sldId id="277" r:id="rId5"/>
    <p:sldId id="278" r:id="rId6"/>
    <p:sldId id="293" r:id="rId7"/>
    <p:sldId id="279" r:id="rId8"/>
    <p:sldId id="280" r:id="rId9"/>
    <p:sldId id="281" r:id="rId10"/>
    <p:sldId id="282" r:id="rId11"/>
    <p:sldId id="283" r:id="rId12"/>
    <p:sldId id="27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p:scale>
          <a:sx n="100" d="100"/>
          <a:sy n="100" d="100"/>
        </p:scale>
        <p:origin x="204" y="13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ata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s>
</file>

<file path=ppt/diagrams/_rels/drawing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800" b="1"/>
            <a:t>The rapid advancement of neurotechnologies raises concerns and risks related to cybersecurity, privacy, and ethical implications</a:t>
          </a:r>
          <a:endParaRPr lang="en-US" sz="1800" b="1" i="0"/>
        </a:p>
      </dgm:t>
    </dgm:pt>
    <dgm:pt modelId="{B093A627-8076-45B5-9928-59A33024CB92}" type="parTrans" cxnId="{F6A2BC00-16B6-40AC-97E3-35B7F265608B}">
      <dgm:prSet/>
      <dgm:spPr/>
      <dgm:t>
        <a:bodyPr/>
        <a:lstStyle/>
        <a:p>
          <a:pPr algn="ctr"/>
          <a:endParaRPr lang="ru-RU" sz="1800" b="1"/>
        </a:p>
      </dgm:t>
    </dgm:pt>
    <dgm:pt modelId="{4C019845-696D-4F61-9FCD-93B53FBC185E}" type="sibTrans" cxnId="{F6A2BC00-16B6-40AC-97E3-35B7F265608B}">
      <dgm:prSet/>
      <dgm:spPr/>
      <dgm:t>
        <a:bodyPr/>
        <a:lstStyle/>
        <a:p>
          <a:pPr algn="ctr"/>
          <a:endParaRPr lang="ru-RU" sz="1800" b="1"/>
        </a:p>
      </dgm:t>
    </dgm:pt>
    <dgm:pt modelId="{9985B1EF-B1E1-4114-B4A3-A07674847BFB}">
      <dgm:prSet/>
      <dgm:spPr/>
      <dgm:t>
        <a:bodyPr/>
        <a:lstStyle/>
        <a:p>
          <a:r>
            <a:rPr lang="en-US" b="1"/>
            <a:t>The emerging field of cyberneurosecurity aims to address these issues by developing comprehensive frameworks and solutions</a:t>
          </a:r>
          <a:endParaRPr lang="ru-RU" b="1"/>
        </a:p>
      </dgm:t>
    </dgm:pt>
    <dgm:pt modelId="{2B39B6BD-7775-4A7F-B8E6-B497882660D0}" type="parTrans" cxnId="{E774DB27-ABA9-4B8A-BEDC-4D1F16857D45}">
      <dgm:prSet/>
      <dgm:spPr/>
      <dgm:t>
        <a:bodyPr/>
        <a:lstStyle/>
        <a:p>
          <a:endParaRPr lang="ru-RU" b="1"/>
        </a:p>
      </dgm:t>
    </dgm:pt>
    <dgm:pt modelId="{4736F504-D550-420B-864C-C0FB0283C638}" type="sibTrans" cxnId="{E774DB27-ABA9-4B8A-BEDC-4D1F16857D45}">
      <dgm:prSet/>
      <dgm:spPr/>
      <dgm:t>
        <a:bodyPr/>
        <a:lstStyle/>
        <a:p>
          <a:endParaRPr lang="ru-RU" b="1"/>
        </a:p>
      </dgm:t>
    </dgm:pt>
    <dgm:pt modelId="{307DEF0F-B66F-4DD8-88DE-DBCF57F17031}">
      <dgm:prSet/>
      <dgm:spPr/>
      <dgm:t>
        <a:bodyPr/>
        <a:lstStyle/>
        <a:p>
          <a:r>
            <a:rPr lang="en-US" b="1"/>
            <a:t>Exploring specific challenges and opportunities within legal and regulatory, ethical, technical, technological, medical, and cognitive domains</a:t>
          </a:r>
          <a:endParaRPr lang="ru-RU" b="1"/>
        </a:p>
      </dgm:t>
    </dgm:pt>
    <dgm:pt modelId="{778CC35D-7FD3-47BB-97D7-55CB377A34BD}" type="parTrans" cxnId="{3D55587F-3D0D-4291-9C9C-8A6BFCB5592C}">
      <dgm:prSet/>
      <dgm:spPr/>
      <dgm:t>
        <a:bodyPr/>
        <a:lstStyle/>
        <a:p>
          <a:endParaRPr lang="ru-RU" b="1"/>
        </a:p>
      </dgm:t>
    </dgm:pt>
    <dgm:pt modelId="{1AD6911A-518F-409E-B710-C00DEEA6C987}" type="sibTrans" cxnId="{3D55587F-3D0D-4291-9C9C-8A6BFCB5592C}">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1EAFB1A4-7252-4BCD-A0A5-F250A900F6A3}" type="pres">
      <dgm:prSet presAssocID="{9985B1EF-B1E1-4114-B4A3-A07674847BFB}" presName="composite" presStyleCnt="0"/>
      <dgm:spPr/>
    </dgm:pt>
    <dgm:pt modelId="{060BC334-4CB0-4DEF-B810-389AFEF800D4}" type="pres">
      <dgm:prSet presAssocID="{9985B1EF-B1E1-4114-B4A3-A07674847BFB}"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385A0144-11E7-475A-8F5F-FFA1E079AA52}" type="pres">
      <dgm:prSet presAssocID="{9985B1EF-B1E1-4114-B4A3-A07674847BFB}" presName="txShp" presStyleLbl="node1" presStyleIdx="1" presStyleCnt="3">
        <dgm:presLayoutVars>
          <dgm:bulletEnabled val="1"/>
        </dgm:presLayoutVars>
      </dgm:prSet>
      <dgm:spPr/>
    </dgm:pt>
    <dgm:pt modelId="{469B2954-FC46-402B-B8AF-33CAE43FAD30}" type="pres">
      <dgm:prSet presAssocID="{4736F504-D550-420B-864C-C0FB0283C638}" presName="spacing" presStyleCnt="0"/>
      <dgm:spPr/>
    </dgm:pt>
    <dgm:pt modelId="{5F8FEC91-07B0-4FCD-9106-D94FAAD66966}" type="pres">
      <dgm:prSet presAssocID="{307DEF0F-B66F-4DD8-88DE-DBCF57F17031}" presName="composite" presStyleCnt="0"/>
      <dgm:spPr/>
    </dgm:pt>
    <dgm:pt modelId="{44374158-2AD3-4E32-A80D-0E2C703378AA}" type="pres">
      <dgm:prSet presAssocID="{307DEF0F-B66F-4DD8-88DE-DBCF57F17031}"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9CFAE346-76FF-4417-BD2D-7CFB4ACD34FE}" type="pres">
      <dgm:prSet presAssocID="{307DEF0F-B66F-4DD8-88DE-DBCF57F17031}"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E774DB27-ABA9-4B8A-BEDC-4D1F16857D45}" srcId="{DB2AD992-6CE1-479E-BD1E-F1620EC104DF}" destId="{9985B1EF-B1E1-4114-B4A3-A07674847BFB}" srcOrd="1" destOrd="0" parTransId="{2B39B6BD-7775-4A7F-B8E6-B497882660D0}" sibTransId="{4736F504-D550-420B-864C-C0FB0283C638}"/>
    <dgm:cxn modelId="{CBB32430-1BE5-48A7-A8CA-05120786F8E0}" type="presOf" srcId="{307DEF0F-B66F-4DD8-88DE-DBCF57F17031}" destId="{9CFAE346-76FF-4417-BD2D-7CFB4ACD34FE}" srcOrd="0" destOrd="0" presId="urn:microsoft.com/office/officeart/2005/8/layout/vList3"/>
    <dgm:cxn modelId="{276E7E55-D788-4351-81FB-91A96DB01B08}" type="presOf" srcId="{9985B1EF-B1E1-4114-B4A3-A07674847BFB}" destId="{385A0144-11E7-475A-8F5F-FFA1E079AA5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3D55587F-3D0D-4291-9C9C-8A6BFCB5592C}" srcId="{DB2AD992-6CE1-479E-BD1E-F1620EC104DF}" destId="{307DEF0F-B66F-4DD8-88DE-DBCF57F17031}" srcOrd="2" destOrd="0" parTransId="{778CC35D-7FD3-47BB-97D7-55CB377A34BD}" sibTransId="{1AD6911A-518F-409E-B710-C00DEEA6C987}"/>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CE59CD09-2EE8-4002-AAA1-E6A271273EE6}" type="presParOf" srcId="{AA8A6D83-BE2E-4792-8701-4E947569F40B}" destId="{1EAFB1A4-7252-4BCD-A0A5-F250A900F6A3}" srcOrd="2" destOrd="0" presId="urn:microsoft.com/office/officeart/2005/8/layout/vList3"/>
    <dgm:cxn modelId="{E921794B-4DE7-4781-AD16-6E7CC907644D}" type="presParOf" srcId="{1EAFB1A4-7252-4BCD-A0A5-F250A900F6A3}" destId="{060BC334-4CB0-4DEF-B810-389AFEF800D4}" srcOrd="0" destOrd="0" presId="urn:microsoft.com/office/officeart/2005/8/layout/vList3"/>
    <dgm:cxn modelId="{AEB765CF-01D8-4046-97B9-F80F38B48728}" type="presParOf" srcId="{1EAFB1A4-7252-4BCD-A0A5-F250A900F6A3}" destId="{385A0144-11E7-475A-8F5F-FFA1E079AA52}" srcOrd="1" destOrd="0" presId="urn:microsoft.com/office/officeart/2005/8/layout/vList3"/>
    <dgm:cxn modelId="{3D75DFA9-D932-4C0E-AE85-320F9C1540E5}" type="presParOf" srcId="{AA8A6D83-BE2E-4792-8701-4E947569F40B}" destId="{469B2954-FC46-402B-B8AF-33CAE43FAD30}" srcOrd="3" destOrd="0" presId="urn:microsoft.com/office/officeart/2005/8/layout/vList3"/>
    <dgm:cxn modelId="{01C9680B-640A-4FE8-9490-396370A72B1B}" type="presParOf" srcId="{AA8A6D83-BE2E-4792-8701-4E947569F40B}" destId="{5F8FEC91-07B0-4FCD-9106-D94FAAD66966}" srcOrd="4" destOrd="0" presId="urn:microsoft.com/office/officeart/2005/8/layout/vList3"/>
    <dgm:cxn modelId="{CEF51D9E-BB86-4C10-AA07-874849AADB5B}" type="presParOf" srcId="{5F8FEC91-07B0-4FCD-9106-D94FAAD66966}" destId="{44374158-2AD3-4E32-A80D-0E2C703378AA}" srcOrd="0" destOrd="0" presId="urn:microsoft.com/office/officeart/2005/8/layout/vList3"/>
    <dgm:cxn modelId="{58D0B07C-8D2C-4BE9-9824-81239FF32B07}" type="presParOf" srcId="{5F8FEC91-07B0-4FCD-9106-D94FAAD66966}" destId="{9CFAE346-76FF-4417-BD2D-7CFB4ACD34F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a:t>Current Threats and Solutions in Cyberneurosecurity</a:t>
          </a:r>
          <a:endParaRPr lang="ru-RU" sz="2800" b="1"/>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0005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Potential human rights violations in areas of privacy, autonomy, and equality due to the collection, processing, and manipulation of neural data</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8F513A17-1993-45D8-91A3-E70E537FD63A}">
      <dgm:prSet/>
      <dgm:spPr/>
      <dgm:t>
        <a:bodyPr/>
        <a:lstStyle/>
        <a:p>
          <a:r>
            <a:rPr lang="en-US" b="1"/>
            <a:t>Lack or inadequacy of legal and regulatory frameworks to address the unique risks and challenges posed by neurotechnologies</a:t>
          </a:r>
          <a:endParaRPr lang="ru-RU" b="1"/>
        </a:p>
      </dgm:t>
    </dgm:pt>
    <dgm:pt modelId="{B85848DD-038B-44FB-AFCB-47B87ED95B4C}" type="parTrans" cxnId="{540A2D51-B8CD-46D3-B407-EE9763B2323D}">
      <dgm:prSet/>
      <dgm:spPr/>
      <dgm:t>
        <a:bodyPr/>
        <a:lstStyle/>
        <a:p>
          <a:endParaRPr lang="ru-RU" b="1"/>
        </a:p>
      </dgm:t>
    </dgm:pt>
    <dgm:pt modelId="{E3609D45-1EE9-4794-97C4-A89C68353962}" type="sibTrans" cxnId="{540A2D51-B8CD-46D3-B407-EE9763B2323D}">
      <dgm:prSet/>
      <dgm:spPr/>
      <dgm:t>
        <a:bodyPr/>
        <a:lstStyle/>
        <a:p>
          <a:endParaRPr lang="ru-RU" b="1"/>
        </a:p>
      </dgm:t>
    </dgm:pt>
    <dgm:pt modelId="{BD214B5A-5EAB-40E2-91B5-1565861D07F4}">
      <dgm:prSet/>
      <dgm:spPr/>
      <dgm:t>
        <a:bodyPr/>
        <a:lstStyle/>
        <a:p>
          <a:r>
            <a:rPr lang="en-US" b="1"/>
            <a:t>Need for specialized cyberneurosecurity laws and standards, as well as harmonization of national and international legal norms</a:t>
          </a:r>
          <a:endParaRPr lang="ru-RU" b="1"/>
        </a:p>
      </dgm:t>
    </dgm:pt>
    <dgm:pt modelId="{ADC58369-728F-4078-8BC7-4D40DD03C381}" type="parTrans" cxnId="{12A6E5C9-9BEB-4A5B-AE3A-5322D90B7C30}">
      <dgm:prSet/>
      <dgm:spPr/>
      <dgm:t>
        <a:bodyPr/>
        <a:lstStyle/>
        <a:p>
          <a:endParaRPr lang="ru-RU" b="1"/>
        </a:p>
      </dgm:t>
    </dgm:pt>
    <dgm:pt modelId="{0078F22C-A099-4097-B155-17A32930C1C1}" type="sibTrans" cxnId="{12A6E5C9-9BEB-4A5B-AE3A-5322D90B7C30}">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55D363A1-C7F2-4117-BF2A-4F67C7DEBF28}" type="pres">
      <dgm:prSet presAssocID="{8F513A17-1993-45D8-91A3-E70E537FD63A}" presName="composite" presStyleCnt="0"/>
      <dgm:spPr/>
    </dgm:pt>
    <dgm:pt modelId="{4C63087F-01FA-47C2-913A-EFB858F86806}" type="pres">
      <dgm:prSet presAssocID="{8F513A17-1993-45D8-91A3-E70E537FD63A}"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D678E7C3-5BC2-41ED-83A0-C068681D5886}" type="pres">
      <dgm:prSet presAssocID="{8F513A17-1993-45D8-91A3-E70E537FD63A}" presName="txShp" presStyleLbl="node1" presStyleIdx="1" presStyleCnt="3">
        <dgm:presLayoutVars>
          <dgm:bulletEnabled val="1"/>
        </dgm:presLayoutVars>
      </dgm:prSet>
      <dgm:spPr/>
    </dgm:pt>
    <dgm:pt modelId="{D6ECDAA4-4A62-45C1-B397-84E4DD098E60}" type="pres">
      <dgm:prSet presAssocID="{E3609D45-1EE9-4794-97C4-A89C68353962}" presName="spacing" presStyleCnt="0"/>
      <dgm:spPr/>
    </dgm:pt>
    <dgm:pt modelId="{1A47209B-EF53-4F17-98FD-6CF100C07B31}" type="pres">
      <dgm:prSet presAssocID="{BD214B5A-5EAB-40E2-91B5-1565861D07F4}" presName="composite" presStyleCnt="0"/>
      <dgm:spPr/>
    </dgm:pt>
    <dgm:pt modelId="{AFBE8913-747F-45BD-98F6-402DD8498D1F}" type="pres">
      <dgm:prSet presAssocID="{BD214B5A-5EAB-40E2-91B5-1565861D07F4}"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E712A84C-EC6F-414C-9F05-39B800F69F71}" type="pres">
      <dgm:prSet presAssocID="{BD214B5A-5EAB-40E2-91B5-1565861D07F4}"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5F312A63-F5C0-43CD-8740-DE2240D58773}" type="presOf" srcId="{BD214B5A-5EAB-40E2-91B5-1565861D07F4}" destId="{E712A84C-EC6F-414C-9F05-39B800F69F71}" srcOrd="0" destOrd="0" presId="urn:microsoft.com/office/officeart/2005/8/layout/vList3"/>
    <dgm:cxn modelId="{540A2D51-B8CD-46D3-B407-EE9763B2323D}" srcId="{DB2AD992-6CE1-479E-BD1E-F1620EC104DF}" destId="{8F513A17-1993-45D8-91A3-E70E537FD63A}" srcOrd="1" destOrd="0" parTransId="{B85848DD-038B-44FB-AFCB-47B87ED95B4C}" sibTransId="{E3609D45-1EE9-4794-97C4-A89C68353962}"/>
    <dgm:cxn modelId="{723BAC76-FBCB-4CC7-B514-869B274BA058}" type="presOf" srcId="{DB2AD992-6CE1-479E-BD1E-F1620EC104DF}" destId="{AA8A6D83-BE2E-4792-8701-4E947569F40B}" srcOrd="0" destOrd="0" presId="urn:microsoft.com/office/officeart/2005/8/layout/vList3"/>
    <dgm:cxn modelId="{A7739DB9-79D2-4094-8733-B7FAB878D7E6}" type="presOf" srcId="{8F513A17-1993-45D8-91A3-E70E537FD63A}" destId="{D678E7C3-5BC2-41ED-83A0-C068681D5886}" srcOrd="0" destOrd="0" presId="urn:microsoft.com/office/officeart/2005/8/layout/vList3"/>
    <dgm:cxn modelId="{12A6E5C9-9BEB-4A5B-AE3A-5322D90B7C30}" srcId="{DB2AD992-6CE1-479E-BD1E-F1620EC104DF}" destId="{BD214B5A-5EAB-40E2-91B5-1565861D07F4}" srcOrd="2" destOrd="0" parTransId="{ADC58369-728F-4078-8BC7-4D40DD03C381}" sibTransId="{0078F22C-A099-4097-B155-17A32930C1C1}"/>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6E1D21F1-CD35-40D0-B6A3-CBA199DD53C5}" type="presParOf" srcId="{AA8A6D83-BE2E-4792-8701-4E947569F40B}" destId="{55D363A1-C7F2-4117-BF2A-4F67C7DEBF28}" srcOrd="2" destOrd="0" presId="urn:microsoft.com/office/officeart/2005/8/layout/vList3"/>
    <dgm:cxn modelId="{3AF9A104-0CEA-4B86-9D6E-7D546C00E0A1}" type="presParOf" srcId="{55D363A1-C7F2-4117-BF2A-4F67C7DEBF28}" destId="{4C63087F-01FA-47C2-913A-EFB858F86806}" srcOrd="0" destOrd="0" presId="urn:microsoft.com/office/officeart/2005/8/layout/vList3"/>
    <dgm:cxn modelId="{116882FA-CA16-4402-932B-0C291868D38A}" type="presParOf" srcId="{55D363A1-C7F2-4117-BF2A-4F67C7DEBF28}" destId="{D678E7C3-5BC2-41ED-83A0-C068681D5886}" srcOrd="1" destOrd="0" presId="urn:microsoft.com/office/officeart/2005/8/layout/vList3"/>
    <dgm:cxn modelId="{2605C34C-6397-40A1-9207-A941DC6A1A53}" type="presParOf" srcId="{AA8A6D83-BE2E-4792-8701-4E947569F40B}" destId="{D6ECDAA4-4A62-45C1-B397-84E4DD098E60}" srcOrd="3" destOrd="0" presId="urn:microsoft.com/office/officeart/2005/8/layout/vList3"/>
    <dgm:cxn modelId="{34EC8992-6BCF-4B03-BF8B-4D1CEB9B5218}" type="presParOf" srcId="{AA8A6D83-BE2E-4792-8701-4E947569F40B}" destId="{1A47209B-EF53-4F17-98FD-6CF100C07B31}" srcOrd="4" destOrd="0" presId="urn:microsoft.com/office/officeart/2005/8/layout/vList3"/>
    <dgm:cxn modelId="{044D2CA9-1456-4D6A-A9DA-8426A9A738C8}" type="presParOf" srcId="{1A47209B-EF53-4F17-98FD-6CF100C07B31}" destId="{AFBE8913-747F-45BD-98F6-402DD8498D1F}" srcOrd="0" destOrd="0" presId="urn:microsoft.com/office/officeart/2005/8/layout/vList3"/>
    <dgm:cxn modelId="{00982115-C0D1-43F3-936B-0077B718DFC9}" type="presParOf" srcId="{1A47209B-EF53-4F17-98FD-6CF100C07B31}" destId="{E712A84C-EC6F-414C-9F05-39B800F69F7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a:t>Legal and Regulatory Threats and Solutions</a:t>
          </a:r>
          <a:endParaRPr lang="en-US" sz="2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Potential for unauthorized cyber influence on human cognitive functions and behavior, raising concerns about individual autonomy, mental privacy, and self-determination</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1CF14AEA-C6BB-4BE1-B78C-5EA60F805D43}">
      <dgm:prSet custT="1"/>
      <dgm:spPr/>
      <dgm:t>
        <a:bodyPr/>
        <a:lstStyle/>
        <a:p>
          <a:r>
            <a:rPr lang="en-US" sz="1600" b="1"/>
            <a:t>Risk of discrimination and stigmatization based on tainted neural data used to make judgments or decisions that unfairly disadvantage certain individuals or groups</a:t>
          </a:r>
          <a:endParaRPr lang="ru-RU" sz="1600" b="1"/>
        </a:p>
      </dgm:t>
    </dgm:pt>
    <dgm:pt modelId="{2AC9A99E-B1EE-4718-93A7-3BCC0A18461D}" type="parTrans" cxnId="{A431AEB1-5520-418F-92CE-3C0CF360946C}">
      <dgm:prSet/>
      <dgm:spPr/>
      <dgm:t>
        <a:bodyPr/>
        <a:lstStyle/>
        <a:p>
          <a:endParaRPr lang="ru-RU" sz="1600" b="1"/>
        </a:p>
      </dgm:t>
    </dgm:pt>
    <dgm:pt modelId="{C4136DE3-F100-46FB-A6A6-B276263832CF}" type="sibTrans" cxnId="{A431AEB1-5520-418F-92CE-3C0CF360946C}">
      <dgm:prSet/>
      <dgm:spPr/>
      <dgm:t>
        <a:bodyPr/>
        <a:lstStyle/>
        <a:p>
          <a:endParaRPr lang="ru-RU" sz="1600" b="1"/>
        </a:p>
      </dgm:t>
    </dgm:pt>
    <dgm:pt modelId="{99AB0245-902D-47DD-ABEA-1E0526B57F2C}">
      <dgm:prSet custT="1"/>
      <dgm:spPr/>
      <dgm:t>
        <a:bodyPr/>
        <a:lstStyle/>
        <a:p>
          <a:r>
            <a:rPr lang="en-US" sz="1600" b="1"/>
            <a:t>Development of cyber-ethical principles and codes of conduct to guide responsible research, development, and use of neurotechnologies, ensuring transparency, accountability, and responsibility</a:t>
          </a:r>
          <a:endParaRPr lang="ru-RU" sz="1600" b="1"/>
        </a:p>
      </dgm:t>
    </dgm:pt>
    <dgm:pt modelId="{B8890F74-C5F4-476B-B679-9C5044B2BB31}" type="parTrans" cxnId="{D027633F-6306-4C29-91FC-273619DBF663}">
      <dgm:prSet/>
      <dgm:spPr/>
      <dgm:t>
        <a:bodyPr/>
        <a:lstStyle/>
        <a:p>
          <a:endParaRPr lang="ru-RU" sz="1600" b="1"/>
        </a:p>
      </dgm:t>
    </dgm:pt>
    <dgm:pt modelId="{504C50CB-5792-4C4D-99E4-C923EA92BA65}" type="sibTrans" cxnId="{D027633F-6306-4C29-91FC-273619DBF663}">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CD18F641-3E57-49A7-A33F-35B37F8809BD}" type="pres">
      <dgm:prSet presAssocID="{1CF14AEA-C6BB-4BE1-B78C-5EA60F805D43}" presName="composite" presStyleCnt="0"/>
      <dgm:spPr/>
    </dgm:pt>
    <dgm:pt modelId="{F603898E-5037-4DCE-8589-0EBF87E47517}" type="pres">
      <dgm:prSet presAssocID="{1CF14AEA-C6BB-4BE1-B78C-5EA60F805D43}"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A5566349-BBFD-4FF1-9BA5-42F1719313ED}" type="pres">
      <dgm:prSet presAssocID="{1CF14AEA-C6BB-4BE1-B78C-5EA60F805D43}" presName="txShp" presStyleLbl="node1" presStyleIdx="1" presStyleCnt="3">
        <dgm:presLayoutVars>
          <dgm:bulletEnabled val="1"/>
        </dgm:presLayoutVars>
      </dgm:prSet>
      <dgm:spPr/>
    </dgm:pt>
    <dgm:pt modelId="{E635BE15-B897-48D8-BE55-97CD676A9A45}" type="pres">
      <dgm:prSet presAssocID="{C4136DE3-F100-46FB-A6A6-B276263832CF}" presName="spacing" presStyleCnt="0"/>
      <dgm:spPr/>
    </dgm:pt>
    <dgm:pt modelId="{C25EB75D-1F02-451C-8698-67BFBE714627}" type="pres">
      <dgm:prSet presAssocID="{99AB0245-902D-47DD-ABEA-1E0526B57F2C}" presName="composite" presStyleCnt="0"/>
      <dgm:spPr/>
    </dgm:pt>
    <dgm:pt modelId="{9621DA52-B3CB-4193-8EF6-4ED6A70AA41D}" type="pres">
      <dgm:prSet presAssocID="{99AB0245-902D-47DD-ABEA-1E0526B57F2C}"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AFC786DD-F320-4207-BB1E-6DE294D5B30B}" type="pres">
      <dgm:prSet presAssocID="{99AB0245-902D-47DD-ABEA-1E0526B57F2C}"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F747603D-9642-4417-AD40-0BFC8B44D85B}" type="presOf" srcId="{99AB0245-902D-47DD-ABEA-1E0526B57F2C}" destId="{AFC786DD-F320-4207-BB1E-6DE294D5B30B}" srcOrd="0" destOrd="0" presId="urn:microsoft.com/office/officeart/2005/8/layout/vList3"/>
    <dgm:cxn modelId="{D027633F-6306-4C29-91FC-273619DBF663}" srcId="{DB2AD992-6CE1-479E-BD1E-F1620EC104DF}" destId="{99AB0245-902D-47DD-ABEA-1E0526B57F2C}" srcOrd="2" destOrd="0" parTransId="{B8890F74-C5F4-476B-B679-9C5044B2BB31}" sibTransId="{504C50CB-5792-4C4D-99E4-C923EA92BA65}"/>
    <dgm:cxn modelId="{68B84C64-3163-40FF-AEFA-3651B43CC1EF}" type="presOf" srcId="{1CF14AEA-C6BB-4BE1-B78C-5EA60F805D43}" destId="{A5566349-BBFD-4FF1-9BA5-42F1719313ED}"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A431AEB1-5520-418F-92CE-3C0CF360946C}" srcId="{DB2AD992-6CE1-479E-BD1E-F1620EC104DF}" destId="{1CF14AEA-C6BB-4BE1-B78C-5EA60F805D43}" srcOrd="1" destOrd="0" parTransId="{2AC9A99E-B1EE-4718-93A7-3BCC0A18461D}" sibTransId="{C4136DE3-F100-46FB-A6A6-B276263832CF}"/>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7436DC1B-AAF6-4138-A197-D93AFCE1AFCA}" type="presParOf" srcId="{AA8A6D83-BE2E-4792-8701-4E947569F40B}" destId="{CD18F641-3E57-49A7-A33F-35B37F8809BD}" srcOrd="2" destOrd="0" presId="urn:microsoft.com/office/officeart/2005/8/layout/vList3"/>
    <dgm:cxn modelId="{AD73E98D-0999-421E-9764-252E8DDE3160}" type="presParOf" srcId="{CD18F641-3E57-49A7-A33F-35B37F8809BD}" destId="{F603898E-5037-4DCE-8589-0EBF87E47517}" srcOrd="0" destOrd="0" presId="urn:microsoft.com/office/officeart/2005/8/layout/vList3"/>
    <dgm:cxn modelId="{817606ED-50A1-42BD-A881-6E8BF25085CB}" type="presParOf" srcId="{CD18F641-3E57-49A7-A33F-35B37F8809BD}" destId="{A5566349-BBFD-4FF1-9BA5-42F1719313ED}" srcOrd="1" destOrd="0" presId="urn:microsoft.com/office/officeart/2005/8/layout/vList3"/>
    <dgm:cxn modelId="{EF83F142-CE14-46A4-8D13-97A14035FC23}" type="presParOf" srcId="{AA8A6D83-BE2E-4792-8701-4E947569F40B}" destId="{E635BE15-B897-48D8-BE55-97CD676A9A45}" srcOrd="3" destOrd="0" presId="urn:microsoft.com/office/officeart/2005/8/layout/vList3"/>
    <dgm:cxn modelId="{EE0F19DA-1719-4FF5-B2EB-78662C513E19}" type="presParOf" srcId="{AA8A6D83-BE2E-4792-8701-4E947569F40B}" destId="{C25EB75D-1F02-451C-8698-67BFBE714627}" srcOrd="4" destOrd="0" presId="urn:microsoft.com/office/officeart/2005/8/layout/vList3"/>
    <dgm:cxn modelId="{17BBD1A5-51E6-4F5D-992F-45DFE80F6085}" type="presParOf" srcId="{C25EB75D-1F02-451C-8698-67BFBE714627}" destId="{9621DA52-B3CB-4193-8EF6-4ED6A70AA41D}" srcOrd="0" destOrd="0" presId="urn:microsoft.com/office/officeart/2005/8/layout/vList3"/>
    <dgm:cxn modelId="{ED72CF24-6F7B-4520-BBAF-2081BDF7ED1B}" type="presParOf" srcId="{C25EB75D-1F02-451C-8698-67BFBE714627}" destId="{AFC786DD-F320-4207-BB1E-6DE294D5B30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800" b="1"/>
            <a:t>Ethical Threats and Solutions</a:t>
          </a:r>
          <a:endParaRPr lang="en-US" sz="2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Neurotechnologies become vulnerable to cyber attacks as they become increasingly connected and integrated with digital systems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A22CD326-1957-4368-BEDA-C4113A07A321}">
      <dgm:prSet custT="1"/>
      <dgm:spPr/>
      <dgm:t>
        <a:bodyPr/>
        <a:lstStyle/>
        <a:p>
          <a:r>
            <a:rPr lang="en-US" sz="1600" b="1"/>
            <a:t>Consequences can be severe, potentially compromising privacy, autonomy, and even physical and mental well-being of individuals using neurotechnologies</a:t>
          </a:r>
          <a:endParaRPr lang="ru-RU" sz="1600" b="1"/>
        </a:p>
      </dgm:t>
    </dgm:pt>
    <dgm:pt modelId="{50C20F2B-A346-4C87-8350-23EFA2B27B1A}" type="parTrans" cxnId="{1807F0D6-DD83-414D-9A5A-B21ECE436EC6}">
      <dgm:prSet/>
      <dgm:spPr/>
      <dgm:t>
        <a:bodyPr/>
        <a:lstStyle/>
        <a:p>
          <a:endParaRPr lang="ru-RU" sz="1600" b="1"/>
        </a:p>
      </dgm:t>
    </dgm:pt>
    <dgm:pt modelId="{BBC0FA0D-179A-4E31-A174-545C81C148A8}" type="sibTrans" cxnId="{1807F0D6-DD83-414D-9A5A-B21ECE436EC6}">
      <dgm:prSet/>
      <dgm:spPr/>
      <dgm:t>
        <a:bodyPr/>
        <a:lstStyle/>
        <a:p>
          <a:endParaRPr lang="ru-RU" sz="1600" b="1"/>
        </a:p>
      </dgm:t>
    </dgm:pt>
    <dgm:pt modelId="{16F792B2-1B43-4DAA-9A57-7A86A4239B27}">
      <dgm:prSet custT="1"/>
      <dgm:spPr/>
      <dgm:t>
        <a:bodyPr/>
        <a:lstStyle/>
        <a:p>
          <a:r>
            <a:rPr lang="en-US" sz="1600" b="1"/>
            <a:t>Crucial to develop robust cybersecurity measures tailored to the unique characteristics of neurotechnologies, such as secure authentication, encryption, anomaly detection, and fail-safe mechanisms</a:t>
          </a:r>
          <a:endParaRPr lang="ru-RU" sz="1600" b="1"/>
        </a:p>
      </dgm:t>
    </dgm:pt>
    <dgm:pt modelId="{AD6A7C93-7331-4DF2-83F8-D2042ABA0DAE}" type="parTrans" cxnId="{3CCCAC05-B60F-4D8E-80F6-0F38EF6C6908}">
      <dgm:prSet/>
      <dgm:spPr/>
      <dgm:t>
        <a:bodyPr/>
        <a:lstStyle/>
        <a:p>
          <a:endParaRPr lang="ru-RU" sz="1600" b="1"/>
        </a:p>
      </dgm:t>
    </dgm:pt>
    <dgm:pt modelId="{BA54AF28-30E1-4395-A2A4-58D4853F12C7}" type="sibTrans" cxnId="{3CCCAC05-B60F-4D8E-80F6-0F38EF6C6908}">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DC9E5FDE-0CD5-4D5B-879E-E17374CA255D}" type="pres">
      <dgm:prSet presAssocID="{A22CD326-1957-4368-BEDA-C4113A07A321}" presName="composite" presStyleCnt="0"/>
      <dgm:spPr/>
    </dgm:pt>
    <dgm:pt modelId="{0784CE88-9C2A-463B-9336-493FFBC1F0B1}" type="pres">
      <dgm:prSet presAssocID="{A22CD326-1957-4368-BEDA-C4113A07A321}"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90514C35-4BF6-486F-BEF6-3163A85FD576}" type="pres">
      <dgm:prSet presAssocID="{A22CD326-1957-4368-BEDA-C4113A07A321}" presName="txShp" presStyleLbl="node1" presStyleIdx="1" presStyleCnt="3">
        <dgm:presLayoutVars>
          <dgm:bulletEnabled val="1"/>
        </dgm:presLayoutVars>
      </dgm:prSet>
      <dgm:spPr/>
    </dgm:pt>
    <dgm:pt modelId="{58028498-E743-41F4-B50D-6073AEA027D8}" type="pres">
      <dgm:prSet presAssocID="{BBC0FA0D-179A-4E31-A174-545C81C148A8}" presName="spacing" presStyleCnt="0"/>
      <dgm:spPr/>
    </dgm:pt>
    <dgm:pt modelId="{45647045-4FFF-400B-A892-C7C5516170E9}" type="pres">
      <dgm:prSet presAssocID="{16F792B2-1B43-4DAA-9A57-7A86A4239B27}" presName="composite" presStyleCnt="0"/>
      <dgm:spPr/>
    </dgm:pt>
    <dgm:pt modelId="{6E855E51-A028-4531-9A3B-DB9D0F96A97F}" type="pres">
      <dgm:prSet presAssocID="{16F792B2-1B43-4DAA-9A57-7A86A4239B27}"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7D22F02D-8050-4011-B6AA-2DE1088E961B}" type="pres">
      <dgm:prSet presAssocID="{16F792B2-1B43-4DAA-9A57-7A86A4239B27}"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3CCCAC05-B60F-4D8E-80F6-0F38EF6C6908}" srcId="{DB2AD992-6CE1-479E-BD1E-F1620EC104DF}" destId="{16F792B2-1B43-4DAA-9A57-7A86A4239B27}" srcOrd="2" destOrd="0" parTransId="{AD6A7C93-7331-4DF2-83F8-D2042ABA0DAE}" sibTransId="{BA54AF28-30E1-4395-A2A4-58D4853F12C7}"/>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6D88E358-B860-405F-93FE-297DC1F7A2B0}" type="presOf" srcId="{16F792B2-1B43-4DAA-9A57-7A86A4239B27}" destId="{7D22F02D-8050-4011-B6AA-2DE1088E961B}" srcOrd="0" destOrd="0" presId="urn:microsoft.com/office/officeart/2005/8/layout/vList3"/>
    <dgm:cxn modelId="{30A7DCA0-E5DB-4C1E-A3E6-32EF4CFBF470}" type="presOf" srcId="{A22CD326-1957-4368-BEDA-C4113A07A321}" destId="{90514C35-4BF6-486F-BEF6-3163A85FD576}" srcOrd="0" destOrd="0" presId="urn:microsoft.com/office/officeart/2005/8/layout/vList3"/>
    <dgm:cxn modelId="{1807F0D6-DD83-414D-9A5A-B21ECE436EC6}" srcId="{DB2AD992-6CE1-479E-BD1E-F1620EC104DF}" destId="{A22CD326-1957-4368-BEDA-C4113A07A321}" srcOrd="1" destOrd="0" parTransId="{50C20F2B-A346-4C87-8350-23EFA2B27B1A}" sibTransId="{BBC0FA0D-179A-4E31-A174-545C81C148A8}"/>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EAB0BE82-9AC3-4E3D-A84F-77CAD45AF817}" type="presParOf" srcId="{AA8A6D83-BE2E-4792-8701-4E947569F40B}" destId="{DC9E5FDE-0CD5-4D5B-879E-E17374CA255D}" srcOrd="2" destOrd="0" presId="urn:microsoft.com/office/officeart/2005/8/layout/vList3"/>
    <dgm:cxn modelId="{94244CBD-6E0C-4E03-8D49-95702AF9C4F3}" type="presParOf" srcId="{DC9E5FDE-0CD5-4D5B-879E-E17374CA255D}" destId="{0784CE88-9C2A-463B-9336-493FFBC1F0B1}" srcOrd="0" destOrd="0" presId="urn:microsoft.com/office/officeart/2005/8/layout/vList3"/>
    <dgm:cxn modelId="{55763F8F-50E4-4208-87ED-952297EC22D6}" type="presParOf" srcId="{DC9E5FDE-0CD5-4D5B-879E-E17374CA255D}" destId="{90514C35-4BF6-486F-BEF6-3163A85FD576}" srcOrd="1" destOrd="0" presId="urn:microsoft.com/office/officeart/2005/8/layout/vList3"/>
    <dgm:cxn modelId="{7AD212F8-EB72-4631-B114-9B4549952AB2}" type="presParOf" srcId="{AA8A6D83-BE2E-4792-8701-4E947569F40B}" destId="{58028498-E743-41F4-B50D-6073AEA027D8}" srcOrd="3" destOrd="0" presId="urn:microsoft.com/office/officeart/2005/8/layout/vList3"/>
    <dgm:cxn modelId="{10883A9B-45FD-4F87-A959-79EAD9056992}" type="presParOf" srcId="{AA8A6D83-BE2E-4792-8701-4E947569F40B}" destId="{45647045-4FFF-400B-A892-C7C5516170E9}" srcOrd="4" destOrd="0" presId="urn:microsoft.com/office/officeart/2005/8/layout/vList3"/>
    <dgm:cxn modelId="{47590CEA-A8E4-40E8-AB39-D8DDC787C8A8}" type="presParOf" srcId="{45647045-4FFF-400B-A892-C7C5516170E9}" destId="{6E855E51-A028-4531-9A3B-DB9D0F96A97F}" srcOrd="0" destOrd="0" presId="urn:microsoft.com/office/officeart/2005/8/layout/vList3"/>
    <dgm:cxn modelId="{AEA5CA4E-157A-4AF3-BC24-8E60990C77DE}" type="presParOf" srcId="{45647045-4FFF-400B-A892-C7C5516170E9}" destId="{7D22F02D-8050-4011-B6AA-2DE1088E961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Hacking and Unauthorized Access to Neural Interfaces and Data as a Cyber Threat</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The unique nature of neural data necessitates the use of particularly robust and reliable encryption and anonymization methods to protect privacy and security</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9B48A168-C511-414D-98AA-7663E5B18185}">
      <dgm:prSet/>
      <dgm:spPr/>
      <dgm:t>
        <a:bodyPr/>
        <a:lstStyle/>
        <a:p>
          <a:r>
            <a:rPr lang="en-US" b="1"/>
            <a:t>Promising approaches include homomorphic encryption, differential privacy, federated learning, and secure multi-party computation</a:t>
          </a:r>
          <a:endParaRPr lang="ru-RU" b="1"/>
        </a:p>
      </dgm:t>
    </dgm:pt>
    <dgm:pt modelId="{2C12A965-C02B-4693-9542-71BF264438E1}" type="parTrans" cxnId="{FC92F5C0-A838-4C70-9ACC-D134B897517C}">
      <dgm:prSet/>
      <dgm:spPr/>
      <dgm:t>
        <a:bodyPr/>
        <a:lstStyle/>
        <a:p>
          <a:endParaRPr lang="ru-RU" b="1"/>
        </a:p>
      </dgm:t>
    </dgm:pt>
    <dgm:pt modelId="{CABAD894-FD30-43B0-A0D4-33C5BA60B7F5}" type="sibTrans" cxnId="{FC92F5C0-A838-4C70-9ACC-D134B897517C}">
      <dgm:prSet/>
      <dgm:spPr/>
      <dgm:t>
        <a:bodyPr/>
        <a:lstStyle/>
        <a:p>
          <a:endParaRPr lang="ru-RU" b="1"/>
        </a:p>
      </dgm:t>
    </dgm:pt>
    <dgm:pt modelId="{8838025E-0A69-4ADF-A50C-8651153CF501}">
      <dgm:prSet/>
      <dgm:spPr/>
      <dgm:t>
        <a:bodyPr/>
        <a:lstStyle/>
        <a:p>
          <a:r>
            <a:rPr lang="en-US" b="1"/>
            <a:t>Regular auditing and updating of these methods is important to address evolving cyber threats and vulnerabilities, as well as maintaining user and public trust</a:t>
          </a:r>
          <a:endParaRPr lang="ru-RU" b="1"/>
        </a:p>
      </dgm:t>
    </dgm:pt>
    <dgm:pt modelId="{348393DB-B743-4B0F-A7E0-477FBDE35FAD}" type="parTrans" cxnId="{DA5D8F17-7396-4442-8A76-8A06F9838198}">
      <dgm:prSet/>
      <dgm:spPr/>
      <dgm:t>
        <a:bodyPr/>
        <a:lstStyle/>
        <a:p>
          <a:endParaRPr lang="ru-RU" b="1"/>
        </a:p>
      </dgm:t>
    </dgm:pt>
    <dgm:pt modelId="{47D08D8C-D158-4211-9C07-A98AA4FE579D}" type="sibTrans" cxnId="{DA5D8F17-7396-4442-8A76-8A06F9838198}">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F1147280-1E6B-47E9-A83F-6EED3586B17C}" type="pres">
      <dgm:prSet presAssocID="{9B48A168-C511-414D-98AA-7663E5B18185}" presName="composite" presStyleCnt="0"/>
      <dgm:spPr/>
    </dgm:pt>
    <dgm:pt modelId="{BB435477-74F3-4C25-87BD-2E53310096B2}" type="pres">
      <dgm:prSet presAssocID="{9B48A168-C511-414D-98AA-7663E5B18185}"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8051158A-233D-4356-BAA8-578F21AD9AFE}" type="pres">
      <dgm:prSet presAssocID="{9B48A168-C511-414D-98AA-7663E5B18185}" presName="txShp" presStyleLbl="node1" presStyleIdx="1" presStyleCnt="3">
        <dgm:presLayoutVars>
          <dgm:bulletEnabled val="1"/>
        </dgm:presLayoutVars>
      </dgm:prSet>
      <dgm:spPr/>
    </dgm:pt>
    <dgm:pt modelId="{DA6EEC8D-F05D-44EA-A9D2-3D9745325FF1}" type="pres">
      <dgm:prSet presAssocID="{CABAD894-FD30-43B0-A0D4-33C5BA60B7F5}" presName="spacing" presStyleCnt="0"/>
      <dgm:spPr/>
    </dgm:pt>
    <dgm:pt modelId="{AC6FA4CB-AEF2-4C8B-BB5D-17803A33B620}" type="pres">
      <dgm:prSet presAssocID="{8838025E-0A69-4ADF-A50C-8651153CF501}" presName="composite" presStyleCnt="0"/>
      <dgm:spPr/>
    </dgm:pt>
    <dgm:pt modelId="{CB001D50-5382-4280-8BCD-BC8AD4E5AE8C}" type="pres">
      <dgm:prSet presAssocID="{8838025E-0A69-4ADF-A50C-8651153CF501}"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20DEF0F9-09DE-4434-A828-FDD8111DCFFC}" type="pres">
      <dgm:prSet presAssocID="{8838025E-0A69-4ADF-A50C-8651153CF501}"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DA5D8F17-7396-4442-8A76-8A06F9838198}" srcId="{DB2AD992-6CE1-479E-BD1E-F1620EC104DF}" destId="{8838025E-0A69-4ADF-A50C-8651153CF501}" srcOrd="2" destOrd="0" parTransId="{348393DB-B743-4B0F-A7E0-477FBDE35FAD}" sibTransId="{47D08D8C-D158-4211-9C07-A98AA4FE579D}"/>
    <dgm:cxn modelId="{238BAC25-79FD-4F44-ADB6-F91179F4C7EF}" type="presOf" srcId="{5B2ABFA6-C83D-451F-86B1-E0EBA1850029}" destId="{A16D117B-D0FB-4C8B-9ECD-E39E90722E32}" srcOrd="0" destOrd="0" presId="urn:microsoft.com/office/officeart/2005/8/layout/vList3"/>
    <dgm:cxn modelId="{3D371356-2FA1-4D44-8DC3-A576906A8365}" type="presOf" srcId="{9B48A168-C511-414D-98AA-7663E5B18185}" destId="{8051158A-233D-4356-BAA8-578F21AD9AFE}"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FC92F5C0-A838-4C70-9ACC-D134B897517C}" srcId="{DB2AD992-6CE1-479E-BD1E-F1620EC104DF}" destId="{9B48A168-C511-414D-98AA-7663E5B18185}" srcOrd="1" destOrd="0" parTransId="{2C12A965-C02B-4693-9542-71BF264438E1}" sibTransId="{CABAD894-FD30-43B0-A0D4-33C5BA60B7F5}"/>
    <dgm:cxn modelId="{2DC932DE-6538-4CEC-83E4-3BBB13121951}" type="presOf" srcId="{8838025E-0A69-4ADF-A50C-8651153CF501}" destId="{20DEF0F9-09DE-4434-A828-FDD8111DCFFC}"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DCF564BD-C870-4699-AB3A-6541BA6C2233}" type="presParOf" srcId="{AA8A6D83-BE2E-4792-8701-4E947569F40B}" destId="{F1147280-1E6B-47E9-A83F-6EED3586B17C}" srcOrd="2" destOrd="0" presId="urn:microsoft.com/office/officeart/2005/8/layout/vList3"/>
    <dgm:cxn modelId="{27BA0AD2-20D8-4EFB-B67D-9168BB8A5572}" type="presParOf" srcId="{F1147280-1E6B-47E9-A83F-6EED3586B17C}" destId="{BB435477-74F3-4C25-87BD-2E53310096B2}" srcOrd="0" destOrd="0" presId="urn:microsoft.com/office/officeart/2005/8/layout/vList3"/>
    <dgm:cxn modelId="{291C31BE-B5A8-4706-A415-E46172AF3346}" type="presParOf" srcId="{F1147280-1E6B-47E9-A83F-6EED3586B17C}" destId="{8051158A-233D-4356-BAA8-578F21AD9AFE}" srcOrd="1" destOrd="0" presId="urn:microsoft.com/office/officeart/2005/8/layout/vList3"/>
    <dgm:cxn modelId="{A1A9BA8E-9BD6-4729-A805-55D33E4149FD}" type="presParOf" srcId="{AA8A6D83-BE2E-4792-8701-4E947569F40B}" destId="{DA6EEC8D-F05D-44EA-A9D2-3D9745325FF1}" srcOrd="3" destOrd="0" presId="urn:microsoft.com/office/officeart/2005/8/layout/vList3"/>
    <dgm:cxn modelId="{947B77D9-F21E-4C35-B875-54CD09856D22}" type="presParOf" srcId="{AA8A6D83-BE2E-4792-8701-4E947569F40B}" destId="{AC6FA4CB-AEF2-4C8B-BB5D-17803A33B620}" srcOrd="4" destOrd="0" presId="urn:microsoft.com/office/officeart/2005/8/layout/vList3"/>
    <dgm:cxn modelId="{DC8F4786-6F97-4C04-8006-7D047BFA487F}" type="presParOf" srcId="{AC6FA4CB-AEF2-4C8B-BB5D-17803A33B620}" destId="{CB001D50-5382-4280-8BCD-BC8AD4E5AE8C}" srcOrd="0" destOrd="0" presId="urn:microsoft.com/office/officeart/2005/8/layout/vList3"/>
    <dgm:cxn modelId="{1A077ED3-7FD6-4003-B461-47FF3F4850BB}" type="presParOf" srcId="{AC6FA4CB-AEF2-4C8B-BB5D-17803A33B620}" destId="{20DEF0F9-09DE-4434-A828-FDD8111DCFF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Implementing Advanced Encryption and Anonymization Methods for Neural Data in Cyberneurosecurity</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Neurotechnology devices can be susceptible to hardware and software vulnerabilities that compromise their cybersecurity, privacy, and integrity</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B8FD0E83-677E-4B2B-A67A-DA1EE066A866}">
      <dgm:prSet/>
      <dgm:spPr/>
      <dgm:t>
        <a:bodyPr/>
        <a:lstStyle/>
        <a:p>
          <a:r>
            <a:rPr lang="en-US" b="1"/>
            <a:t>Hardware vulnerabilities can arise from design flaws, manufacturing defects, or insecure components, while software vulnerabilities can result from coding errors, configuration mistakes, or outdated libraries</a:t>
          </a:r>
          <a:endParaRPr lang="ru-RU" b="1"/>
        </a:p>
      </dgm:t>
    </dgm:pt>
    <dgm:pt modelId="{E4415B96-05C5-4FF5-8971-E172733ABCF2}" type="parTrans" cxnId="{2DA1574C-FE3B-4DE9-A043-2379FA1482E4}">
      <dgm:prSet/>
      <dgm:spPr/>
      <dgm:t>
        <a:bodyPr/>
        <a:lstStyle/>
        <a:p>
          <a:endParaRPr lang="ru-RU" b="1"/>
        </a:p>
      </dgm:t>
    </dgm:pt>
    <dgm:pt modelId="{534B12F4-3FF2-4193-BA2E-1FCFA1461922}" type="sibTrans" cxnId="{2DA1574C-FE3B-4DE9-A043-2379FA1482E4}">
      <dgm:prSet/>
      <dgm:spPr/>
      <dgm:t>
        <a:bodyPr/>
        <a:lstStyle/>
        <a:p>
          <a:endParaRPr lang="ru-RU" b="1"/>
        </a:p>
      </dgm:t>
    </dgm:pt>
    <dgm:pt modelId="{C43EB526-7EE5-4A40-A7C5-36801FE005F3}">
      <dgm:prSet/>
      <dgm:spPr/>
      <dgm:t>
        <a:bodyPr/>
        <a:lstStyle/>
        <a:p>
          <a:r>
            <a:rPr lang="en-US" b="1"/>
            <a:t>Crucial to implement secure development practices, rigorous testing and verification procedures throughout the entire lifecycle of neurotechnology devices</a:t>
          </a:r>
          <a:endParaRPr lang="ru-RU" b="1"/>
        </a:p>
      </dgm:t>
    </dgm:pt>
    <dgm:pt modelId="{EBCB86C8-9FB8-430B-A796-ACBBF78DFC9A}" type="parTrans" cxnId="{F7E411E0-CDA2-4C68-9D63-D80B9C8F92B3}">
      <dgm:prSet/>
      <dgm:spPr/>
      <dgm:t>
        <a:bodyPr/>
        <a:lstStyle/>
        <a:p>
          <a:endParaRPr lang="ru-RU" b="1"/>
        </a:p>
      </dgm:t>
    </dgm:pt>
    <dgm:pt modelId="{E603AF8E-F35F-4260-87DF-63BE06223144}" type="sibTrans" cxnId="{F7E411E0-CDA2-4C68-9D63-D80B9C8F92B3}">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78263CEA-32FC-4C14-AE2F-73FA6B79B6D6}" type="pres">
      <dgm:prSet presAssocID="{B8FD0E83-677E-4B2B-A67A-DA1EE066A866}" presName="composite" presStyleCnt="0"/>
      <dgm:spPr/>
    </dgm:pt>
    <dgm:pt modelId="{273FC274-F4D2-43BE-86D7-872725F796AF}" type="pres">
      <dgm:prSet presAssocID="{B8FD0E83-677E-4B2B-A67A-DA1EE066A866}"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E3551DCA-6F2D-48AD-AED8-09806E0F6D1F}" type="pres">
      <dgm:prSet presAssocID="{B8FD0E83-677E-4B2B-A67A-DA1EE066A866}" presName="txShp" presStyleLbl="node1" presStyleIdx="1" presStyleCnt="3">
        <dgm:presLayoutVars>
          <dgm:bulletEnabled val="1"/>
        </dgm:presLayoutVars>
      </dgm:prSet>
      <dgm:spPr/>
    </dgm:pt>
    <dgm:pt modelId="{CDA3B76E-D3F2-496D-9EF2-6F6B92277D70}" type="pres">
      <dgm:prSet presAssocID="{534B12F4-3FF2-4193-BA2E-1FCFA1461922}" presName="spacing" presStyleCnt="0"/>
      <dgm:spPr/>
    </dgm:pt>
    <dgm:pt modelId="{ABECA733-C4F3-44A5-ADC4-55909E308640}" type="pres">
      <dgm:prSet presAssocID="{C43EB526-7EE5-4A40-A7C5-36801FE005F3}" presName="composite" presStyleCnt="0"/>
      <dgm:spPr/>
    </dgm:pt>
    <dgm:pt modelId="{FEC9E502-90D8-4FB1-9F11-B9C65C9ADFEF}" type="pres">
      <dgm:prSet presAssocID="{C43EB526-7EE5-4A40-A7C5-36801FE005F3}"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3961CB58-7FFF-4182-9828-6A5469CE5E6B}" type="pres">
      <dgm:prSet presAssocID="{C43EB526-7EE5-4A40-A7C5-36801FE005F3}"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49CF4828-7732-4566-A766-603D8A07BB26}" type="presOf" srcId="{C43EB526-7EE5-4A40-A7C5-36801FE005F3}" destId="{3961CB58-7FFF-4182-9828-6A5469CE5E6B}" srcOrd="0" destOrd="0" presId="urn:microsoft.com/office/officeart/2005/8/layout/vList3"/>
    <dgm:cxn modelId="{2DA1574C-FE3B-4DE9-A043-2379FA1482E4}" srcId="{DB2AD992-6CE1-479E-BD1E-F1620EC104DF}" destId="{B8FD0E83-677E-4B2B-A67A-DA1EE066A866}" srcOrd="1" destOrd="0" parTransId="{E4415B96-05C5-4FF5-8971-E172733ABCF2}" sibTransId="{534B12F4-3FF2-4193-BA2E-1FCFA1461922}"/>
    <dgm:cxn modelId="{723BAC76-FBCB-4CC7-B514-869B274BA058}" type="presOf" srcId="{DB2AD992-6CE1-479E-BD1E-F1620EC104DF}" destId="{AA8A6D83-BE2E-4792-8701-4E947569F40B}" srcOrd="0" destOrd="0" presId="urn:microsoft.com/office/officeart/2005/8/layout/vList3"/>
    <dgm:cxn modelId="{8CBA7A82-95FC-46FC-A192-151F1E4E4D5F}" type="presOf" srcId="{B8FD0E83-677E-4B2B-A67A-DA1EE066A866}" destId="{E3551DCA-6F2D-48AD-AED8-09806E0F6D1F}" srcOrd="0" destOrd="0" presId="urn:microsoft.com/office/officeart/2005/8/layout/vList3"/>
    <dgm:cxn modelId="{F7E411E0-CDA2-4C68-9D63-D80B9C8F92B3}" srcId="{DB2AD992-6CE1-479E-BD1E-F1620EC104DF}" destId="{C43EB526-7EE5-4A40-A7C5-36801FE005F3}" srcOrd="2" destOrd="0" parTransId="{EBCB86C8-9FB8-430B-A796-ACBBF78DFC9A}" sibTransId="{E603AF8E-F35F-4260-87DF-63BE06223144}"/>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97B07099-48DD-4063-9A02-71090E6C3DC2}" type="presParOf" srcId="{AA8A6D83-BE2E-4792-8701-4E947569F40B}" destId="{78263CEA-32FC-4C14-AE2F-73FA6B79B6D6}" srcOrd="2" destOrd="0" presId="urn:microsoft.com/office/officeart/2005/8/layout/vList3"/>
    <dgm:cxn modelId="{A990279B-8E81-44C3-A5BD-2774D28F74F9}" type="presParOf" srcId="{78263CEA-32FC-4C14-AE2F-73FA6B79B6D6}" destId="{273FC274-F4D2-43BE-86D7-872725F796AF}" srcOrd="0" destOrd="0" presId="urn:microsoft.com/office/officeart/2005/8/layout/vList3"/>
    <dgm:cxn modelId="{E3DE949E-72A6-44FC-A49D-129EFCEFC7AA}" type="presParOf" srcId="{78263CEA-32FC-4C14-AE2F-73FA6B79B6D6}" destId="{E3551DCA-6F2D-48AD-AED8-09806E0F6D1F}" srcOrd="1" destOrd="0" presId="urn:microsoft.com/office/officeart/2005/8/layout/vList3"/>
    <dgm:cxn modelId="{6F7B0EB7-34FC-4879-A8F4-487EB6B10182}" type="presParOf" srcId="{AA8A6D83-BE2E-4792-8701-4E947569F40B}" destId="{CDA3B76E-D3F2-496D-9EF2-6F6B92277D70}" srcOrd="3" destOrd="0" presId="urn:microsoft.com/office/officeart/2005/8/layout/vList3"/>
    <dgm:cxn modelId="{0B07E9CC-0266-441F-8EC1-BA900F6B38BA}" type="presParOf" srcId="{AA8A6D83-BE2E-4792-8701-4E947569F40B}" destId="{ABECA733-C4F3-44A5-ADC4-55909E308640}" srcOrd="4" destOrd="0" presId="urn:microsoft.com/office/officeart/2005/8/layout/vList3"/>
    <dgm:cxn modelId="{EB1560CD-EFB2-46A4-A331-4FEF3759649B}" type="presParOf" srcId="{ABECA733-C4F3-44A5-ADC4-55909E308640}" destId="{FEC9E502-90D8-4FB1-9F11-B9C65C9ADFEF}" srcOrd="0" destOrd="0" presId="urn:microsoft.com/office/officeart/2005/8/layout/vList3"/>
    <dgm:cxn modelId="{BF61692C-C6C2-4C01-9F80-3A0B2BCAE3C3}" type="presParOf" srcId="{ABECA733-C4F3-44A5-ADC4-55909E308640}" destId="{3961CB58-7FFF-4182-9828-6A5469CE5E6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Hardware and Software Vulnerabilities in Neurotechnology Devices as a Technological Threat to Cyberneurosecurity</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3394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Crucial to develop resilient and fault-tolerant neurotechnology systems that can maintain functionality and cybersecurity in the face of technical failures, disruptions, or cyber attacks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B68CCDA2-9C25-4DC6-9563-D53FA3FB59D8}">
      <dgm:prSet/>
      <dgm:spPr/>
      <dgm:t>
        <a:bodyPr/>
        <a:lstStyle/>
        <a:p>
          <a:r>
            <a:rPr lang="en-US" b="1"/>
            <a:t>Key strategies include employing redundant and diverse components, implementing error detection and correction mechanisms, incorporating adaptive and self-healing architectures, and establishing robust testing and validation procedures</a:t>
          </a:r>
          <a:endParaRPr lang="ru-RU" b="1"/>
        </a:p>
      </dgm:t>
    </dgm:pt>
    <dgm:pt modelId="{EED42F2D-0FE7-4E7B-8041-B31CA72C47B8}" type="parTrans" cxnId="{8CB875FE-D54E-447C-AA02-7A6E824F1A53}">
      <dgm:prSet/>
      <dgm:spPr/>
      <dgm:t>
        <a:bodyPr/>
        <a:lstStyle/>
        <a:p>
          <a:endParaRPr lang="ru-RU" b="1"/>
        </a:p>
      </dgm:t>
    </dgm:pt>
    <dgm:pt modelId="{EA940EEA-C69D-4DF0-9684-63414FFB307A}" type="sibTrans" cxnId="{8CB875FE-D54E-447C-AA02-7A6E824F1A53}">
      <dgm:prSet/>
      <dgm:spPr/>
      <dgm:t>
        <a:bodyPr/>
        <a:lstStyle/>
        <a:p>
          <a:endParaRPr lang="ru-RU" b="1"/>
        </a:p>
      </dgm:t>
    </dgm:pt>
    <dgm:pt modelId="{A6D3429C-15B2-4B3F-829D-3F222B41ED7E}">
      <dgm:prSet/>
      <dgm:spPr/>
      <dgm:t>
        <a:bodyPr/>
        <a:lstStyle/>
        <a:p>
          <a:r>
            <a:rPr lang="en-US" b="1"/>
            <a:t>Important to consider the ethical and societal implications, such as potential impact on user autonomy, privacy, and trust, and engage in ongoing dialogue with stakeholders</a:t>
          </a:r>
          <a:endParaRPr lang="ru-RU" b="1"/>
        </a:p>
      </dgm:t>
    </dgm:pt>
    <dgm:pt modelId="{B446CDB6-3B12-4A29-9A00-69AD4D90CCE3}" type="parTrans" cxnId="{86DCEE9F-E8C4-4851-9054-19ABA1AACF47}">
      <dgm:prSet/>
      <dgm:spPr/>
      <dgm:t>
        <a:bodyPr/>
        <a:lstStyle/>
        <a:p>
          <a:endParaRPr lang="ru-RU" b="1"/>
        </a:p>
      </dgm:t>
    </dgm:pt>
    <dgm:pt modelId="{9862A802-A4AB-4185-81BF-F007B25607A6}" type="sibTrans" cxnId="{86DCEE9F-E8C4-4851-9054-19ABA1AACF47}">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0DAD3E3E-C210-42C5-BBF4-0639DD9BE6D4}" type="pres">
      <dgm:prSet presAssocID="{B68CCDA2-9C25-4DC6-9563-D53FA3FB59D8}" presName="composite" presStyleCnt="0"/>
      <dgm:spPr/>
    </dgm:pt>
    <dgm:pt modelId="{394EAB13-E456-48F6-BCA0-81A5FA27AD92}" type="pres">
      <dgm:prSet presAssocID="{B68CCDA2-9C25-4DC6-9563-D53FA3FB59D8}"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CB61C251-1FE2-47AC-965A-3EEE33E4F092}" type="pres">
      <dgm:prSet presAssocID="{B68CCDA2-9C25-4DC6-9563-D53FA3FB59D8}" presName="txShp" presStyleLbl="node1" presStyleIdx="1" presStyleCnt="3">
        <dgm:presLayoutVars>
          <dgm:bulletEnabled val="1"/>
        </dgm:presLayoutVars>
      </dgm:prSet>
      <dgm:spPr/>
    </dgm:pt>
    <dgm:pt modelId="{2B209F41-550A-49EA-AD59-B63023D30F65}" type="pres">
      <dgm:prSet presAssocID="{EA940EEA-C69D-4DF0-9684-63414FFB307A}" presName="spacing" presStyleCnt="0"/>
      <dgm:spPr/>
    </dgm:pt>
    <dgm:pt modelId="{2B082D39-E7CB-4A61-988D-EBDB7A4E920C}" type="pres">
      <dgm:prSet presAssocID="{A6D3429C-15B2-4B3F-829D-3F222B41ED7E}" presName="composite" presStyleCnt="0"/>
      <dgm:spPr/>
    </dgm:pt>
    <dgm:pt modelId="{3FE817E5-979F-4CBE-8D85-EDEB29A72578}" type="pres">
      <dgm:prSet presAssocID="{A6D3429C-15B2-4B3F-829D-3F222B41ED7E}"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6E498422-59C3-4658-9620-72A95FF94E1F}" type="pres">
      <dgm:prSet presAssocID="{A6D3429C-15B2-4B3F-829D-3F222B41ED7E}"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0E7AA351-C226-4518-AD75-B663DD5C3721}" type="presOf" srcId="{A6D3429C-15B2-4B3F-829D-3F222B41ED7E}" destId="{6E498422-59C3-4658-9620-72A95FF94E1F}"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A3177D84-9B54-4972-A991-10F1891F43C9}" type="presOf" srcId="{B68CCDA2-9C25-4DC6-9563-D53FA3FB59D8}" destId="{CB61C251-1FE2-47AC-965A-3EEE33E4F092}" srcOrd="0" destOrd="0" presId="urn:microsoft.com/office/officeart/2005/8/layout/vList3"/>
    <dgm:cxn modelId="{86DCEE9F-E8C4-4851-9054-19ABA1AACF47}" srcId="{DB2AD992-6CE1-479E-BD1E-F1620EC104DF}" destId="{A6D3429C-15B2-4B3F-829D-3F222B41ED7E}" srcOrd="2" destOrd="0" parTransId="{B446CDB6-3B12-4A29-9A00-69AD4D90CCE3}" sibTransId="{9862A802-A4AB-4185-81BF-F007B25607A6}"/>
    <dgm:cxn modelId="{8CB875FE-D54E-447C-AA02-7A6E824F1A53}" srcId="{DB2AD992-6CE1-479E-BD1E-F1620EC104DF}" destId="{B68CCDA2-9C25-4DC6-9563-D53FA3FB59D8}" srcOrd="1" destOrd="0" parTransId="{EED42F2D-0FE7-4E7B-8041-B31CA72C47B8}" sibTransId="{EA940EEA-C69D-4DF0-9684-63414FFB307A}"/>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23043F11-DCD9-4ED7-A390-E2CAB0A63FC3}" type="presParOf" srcId="{AA8A6D83-BE2E-4792-8701-4E947569F40B}" destId="{0DAD3E3E-C210-42C5-BBF4-0639DD9BE6D4}" srcOrd="2" destOrd="0" presId="urn:microsoft.com/office/officeart/2005/8/layout/vList3"/>
    <dgm:cxn modelId="{EE668D1E-A946-4D7D-88F0-50CC15BF5D27}" type="presParOf" srcId="{0DAD3E3E-C210-42C5-BBF4-0639DD9BE6D4}" destId="{394EAB13-E456-48F6-BCA0-81A5FA27AD92}" srcOrd="0" destOrd="0" presId="urn:microsoft.com/office/officeart/2005/8/layout/vList3"/>
    <dgm:cxn modelId="{7C72984D-0041-4737-8C43-4415A4C6429E}" type="presParOf" srcId="{0DAD3E3E-C210-42C5-BBF4-0639DD9BE6D4}" destId="{CB61C251-1FE2-47AC-965A-3EEE33E4F092}" srcOrd="1" destOrd="0" presId="urn:microsoft.com/office/officeart/2005/8/layout/vList3"/>
    <dgm:cxn modelId="{B67DA259-8838-49FB-927D-80962B7F0BA9}" type="presParOf" srcId="{AA8A6D83-BE2E-4792-8701-4E947569F40B}" destId="{2B209F41-550A-49EA-AD59-B63023D30F65}" srcOrd="3" destOrd="0" presId="urn:microsoft.com/office/officeart/2005/8/layout/vList3"/>
    <dgm:cxn modelId="{DF3B3966-F51F-4BF7-9DFF-32A4F4012663}" type="presParOf" srcId="{AA8A6D83-BE2E-4792-8701-4E947569F40B}" destId="{2B082D39-E7CB-4A61-988D-EBDB7A4E920C}" srcOrd="4" destOrd="0" presId="urn:microsoft.com/office/officeart/2005/8/layout/vList3"/>
    <dgm:cxn modelId="{6AC7B9BB-D3F2-4B7F-ACED-1A473AE07D2C}" type="presParOf" srcId="{2B082D39-E7CB-4A61-988D-EBDB7A4E920C}" destId="{3FE817E5-979F-4CBE-8D85-EDEB29A72578}" srcOrd="0" destOrd="0" presId="urn:microsoft.com/office/officeart/2005/8/layout/vList3"/>
    <dgm:cxn modelId="{C5D59BF7-FA3D-4958-992A-F5643AF42D6A}" type="presParOf" srcId="{2B082D39-E7CB-4A61-988D-EBDB7A4E920C}" destId="{6E498422-59C3-4658-9620-72A95FF94E1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000" b="1"/>
            <a:t>Developing Resilient and Fault-Tolerant Neurotechnology Systems for Cyberneurosecurity</a:t>
          </a:r>
          <a:endParaRPr lang="en-US" sz="2000" b="1" i="0"/>
        </a:p>
      </dgm:t>
    </dgm:pt>
    <dgm:pt modelId="{6624DCA6-327B-4DE9-93DE-7BF2670B79A5}" type="parTrans" cxnId="{61A7ED87-7918-452A-973C-93E95EA69619}">
      <dgm:prSet/>
      <dgm:spPr/>
      <dgm:t>
        <a:bodyPr/>
        <a:lstStyle/>
        <a:p>
          <a:endParaRPr lang="ru-RU"/>
        </a:p>
      </dgm:t>
    </dgm:pt>
    <dgm:pt modelId="{C87F86E7-8A18-4F0F-BCA2-72E0C272AB69}" type="sibTrans" cxnId="{61A7ED87-7918-452A-973C-93E95EA69619}">
      <dgm:prSet/>
      <dgm:spPr/>
      <dgm:t>
        <a:bodyPr/>
        <a:lstStyle/>
        <a:p>
          <a:endParaRPr lang="ru-RU"/>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198316">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Computational law and legal informatics offer powerful analytical tools and methods to assist in the development, implementation, and enforcement of cyberneurosecurity laws, policies, and regulations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EAA9D019-9BAA-4D41-97EF-CDFC1B60A444}">
      <dgm:prSet/>
      <dgm:spPr/>
      <dgm:t>
        <a:bodyPr/>
        <a:lstStyle/>
        <a:p>
          <a:r>
            <a:rPr lang="en-US" b="1"/>
            <a:t>Key challenges include uncertainty and ambiguity in existing laws, complexity and dynamism of the neurotechnology landscape, and the need for balanced and evidence-based approaches</a:t>
          </a:r>
          <a:endParaRPr lang="ru-RU" b="1"/>
        </a:p>
      </dgm:t>
    </dgm:pt>
    <dgm:pt modelId="{0CDF67BA-C1A7-4C1A-BD44-DF9E466969B4}" type="parTrans" cxnId="{484744B7-3973-436B-9965-D79F8C6DB6FB}">
      <dgm:prSet/>
      <dgm:spPr/>
      <dgm:t>
        <a:bodyPr/>
        <a:lstStyle/>
        <a:p>
          <a:endParaRPr lang="ru-RU" b="1"/>
        </a:p>
      </dgm:t>
    </dgm:pt>
    <dgm:pt modelId="{F143F2F0-B82C-4954-B58E-608E9D6EE37A}" type="sibTrans" cxnId="{484744B7-3973-436B-9965-D79F8C6DB6FB}">
      <dgm:prSet/>
      <dgm:spPr/>
      <dgm:t>
        <a:bodyPr/>
        <a:lstStyle/>
        <a:p>
          <a:endParaRPr lang="ru-RU" b="1"/>
        </a:p>
      </dgm:t>
    </dgm:pt>
    <dgm:pt modelId="{84BC09D7-0E55-48A3-AD9B-E0136440EDEA}">
      <dgm:prSet/>
      <dgm:spPr/>
      <dgm:t>
        <a:bodyPr/>
        <a:lstStyle/>
        <a:p>
          <a:r>
            <a:rPr lang="en-US" b="1"/>
            <a:t>Potential solutions involve developing formal logical models, applying natural language processing and machine learning techniques, utilizing computer modeling and simulations, and facilitating collaboration between legal and technical experts</a:t>
          </a:r>
          <a:endParaRPr lang="ru-RU" b="1"/>
        </a:p>
      </dgm:t>
    </dgm:pt>
    <dgm:pt modelId="{D7577211-23E3-40F3-BDD2-777165E17681}" type="parTrans" cxnId="{C8468F6F-59CA-4BD1-BDD1-B28B149383D0}">
      <dgm:prSet/>
      <dgm:spPr/>
      <dgm:t>
        <a:bodyPr/>
        <a:lstStyle/>
        <a:p>
          <a:endParaRPr lang="ru-RU" b="1"/>
        </a:p>
      </dgm:t>
    </dgm:pt>
    <dgm:pt modelId="{607FD5F3-44B7-4BA9-B943-A9D32FDEFA35}" type="sibTrans" cxnId="{C8468F6F-59CA-4BD1-BDD1-B28B149383D0}">
      <dgm:prSet/>
      <dgm:spPr/>
      <dgm:t>
        <a:bodyPr/>
        <a:lstStyle/>
        <a:p>
          <a:endParaRPr lang="ru-RU"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dgm:presLayoutVars>
          <dgm:bulletEnabled val="1"/>
        </dgm:presLayoutVars>
      </dgm:prSet>
      <dgm:spPr/>
    </dgm:pt>
    <dgm:pt modelId="{6D67B471-3B16-438E-A0CF-AEAD27A2EEC7}" type="pres">
      <dgm:prSet presAssocID="{4C019845-696D-4F61-9FCD-93B53FBC185E}" presName="spacing" presStyleCnt="0"/>
      <dgm:spPr/>
    </dgm:pt>
    <dgm:pt modelId="{F3925AD4-4E36-4A6E-8793-473C99F622E3}" type="pres">
      <dgm:prSet presAssocID="{EAA9D019-9BAA-4D41-97EF-CDFC1B60A444}" presName="composite" presStyleCnt="0"/>
      <dgm:spPr/>
    </dgm:pt>
    <dgm:pt modelId="{20DD2B3E-2DEC-4939-A7E8-2900BA0D708E}" type="pres">
      <dgm:prSet presAssocID="{EAA9D019-9BAA-4D41-97EF-CDFC1B60A444}"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9BE79614-A8E8-4FB4-908B-C9F419790E4D}" type="pres">
      <dgm:prSet presAssocID="{EAA9D019-9BAA-4D41-97EF-CDFC1B60A444}" presName="txShp" presStyleLbl="node1" presStyleIdx="1" presStyleCnt="3">
        <dgm:presLayoutVars>
          <dgm:bulletEnabled val="1"/>
        </dgm:presLayoutVars>
      </dgm:prSet>
      <dgm:spPr/>
    </dgm:pt>
    <dgm:pt modelId="{30F588E6-36A8-4D0D-85B4-28F30AFBC43B}" type="pres">
      <dgm:prSet presAssocID="{F143F2F0-B82C-4954-B58E-608E9D6EE37A}" presName="spacing" presStyleCnt="0"/>
      <dgm:spPr/>
    </dgm:pt>
    <dgm:pt modelId="{19433F94-5266-49A2-BB4D-D3D086783A87}" type="pres">
      <dgm:prSet presAssocID="{84BC09D7-0E55-48A3-AD9B-E0136440EDEA}" presName="composite" presStyleCnt="0"/>
      <dgm:spPr/>
    </dgm:pt>
    <dgm:pt modelId="{1B04FFBB-CA82-4EF7-B739-EDF8D36FAEBE}" type="pres">
      <dgm:prSet presAssocID="{84BC09D7-0E55-48A3-AD9B-E0136440EDEA}"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0B16E337-B7B7-4A28-A29E-C70AF61F4F1F}" type="pres">
      <dgm:prSet presAssocID="{84BC09D7-0E55-48A3-AD9B-E0136440EDEA}"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23C51660-EF33-45DB-B55A-BCEBB460A3BA}" type="presOf" srcId="{84BC09D7-0E55-48A3-AD9B-E0136440EDEA}" destId="{0B16E337-B7B7-4A28-A29E-C70AF61F4F1F}" srcOrd="0" destOrd="0" presId="urn:microsoft.com/office/officeart/2005/8/layout/vList3"/>
    <dgm:cxn modelId="{E066914A-19E6-40E7-A10B-8A45514782DA}" type="presOf" srcId="{EAA9D019-9BAA-4D41-97EF-CDFC1B60A444}" destId="{9BE79614-A8E8-4FB4-908B-C9F419790E4D}" srcOrd="0" destOrd="0" presId="urn:microsoft.com/office/officeart/2005/8/layout/vList3"/>
    <dgm:cxn modelId="{C8468F6F-59CA-4BD1-BDD1-B28B149383D0}" srcId="{DB2AD992-6CE1-479E-BD1E-F1620EC104DF}" destId="{84BC09D7-0E55-48A3-AD9B-E0136440EDEA}" srcOrd="2" destOrd="0" parTransId="{D7577211-23E3-40F3-BDD2-777165E17681}" sibTransId="{607FD5F3-44B7-4BA9-B943-A9D32FDEFA35}"/>
    <dgm:cxn modelId="{723BAC76-FBCB-4CC7-B514-869B274BA058}" type="presOf" srcId="{DB2AD992-6CE1-479E-BD1E-F1620EC104DF}" destId="{AA8A6D83-BE2E-4792-8701-4E947569F40B}" srcOrd="0" destOrd="0" presId="urn:microsoft.com/office/officeart/2005/8/layout/vList3"/>
    <dgm:cxn modelId="{484744B7-3973-436B-9965-D79F8C6DB6FB}" srcId="{DB2AD992-6CE1-479E-BD1E-F1620EC104DF}" destId="{EAA9D019-9BAA-4D41-97EF-CDFC1B60A444}" srcOrd="1" destOrd="0" parTransId="{0CDF67BA-C1A7-4C1A-BD44-DF9E466969B4}" sibTransId="{F143F2F0-B82C-4954-B58E-608E9D6EE37A}"/>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DA606666-EE54-4F0A-BC0B-0FAB2C895C9F}" type="presParOf" srcId="{AA8A6D83-BE2E-4792-8701-4E947569F40B}" destId="{F3925AD4-4E36-4A6E-8793-473C99F622E3}" srcOrd="2" destOrd="0" presId="urn:microsoft.com/office/officeart/2005/8/layout/vList3"/>
    <dgm:cxn modelId="{F3356EA3-3CBA-4857-B266-060825A4E4A0}" type="presParOf" srcId="{F3925AD4-4E36-4A6E-8793-473C99F622E3}" destId="{20DD2B3E-2DEC-4939-A7E8-2900BA0D708E}" srcOrd="0" destOrd="0" presId="urn:microsoft.com/office/officeart/2005/8/layout/vList3"/>
    <dgm:cxn modelId="{8F63EB27-5E36-44EC-8EFC-FF929F7A3A16}" type="presParOf" srcId="{F3925AD4-4E36-4A6E-8793-473C99F622E3}" destId="{9BE79614-A8E8-4FB4-908B-C9F419790E4D}" srcOrd="1" destOrd="0" presId="urn:microsoft.com/office/officeart/2005/8/layout/vList3"/>
    <dgm:cxn modelId="{3BFECC80-2B14-4626-8586-E969144CF753}" type="presParOf" srcId="{AA8A6D83-BE2E-4792-8701-4E947569F40B}" destId="{30F588E6-36A8-4D0D-85B4-28F30AFBC43B}" srcOrd="3" destOrd="0" presId="urn:microsoft.com/office/officeart/2005/8/layout/vList3"/>
    <dgm:cxn modelId="{E2BE9460-AF06-4CEB-AD94-BCDED2A50123}" type="presParOf" srcId="{AA8A6D83-BE2E-4792-8701-4E947569F40B}" destId="{19433F94-5266-49A2-BB4D-D3D086783A87}" srcOrd="4" destOrd="0" presId="urn:microsoft.com/office/officeart/2005/8/layout/vList3"/>
    <dgm:cxn modelId="{FAB7BA02-CACD-4573-822F-268DC9CE9468}" type="presParOf" srcId="{19433F94-5266-49A2-BB4D-D3D086783A87}" destId="{1B04FFBB-CA82-4EF7-B739-EDF8D36FAEBE}" srcOrd="0" destOrd="0" presId="urn:microsoft.com/office/officeart/2005/8/layout/vList3"/>
    <dgm:cxn modelId="{57BFB1EE-13BF-40AA-B49C-9769061A8E79}" type="presParOf" srcId="{19433F94-5266-49A2-BB4D-D3D086783A87}" destId="{0B16E337-B7B7-4A28-A29E-C70AF61F4F1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000" b="1"/>
            <a:t>Applying Computational Law and Legal Informatics to Address Cyber Threats in Neurotechnologies as a Cyberneurosecurity Tool (Threats and Solutions)</a:t>
          </a:r>
          <a:endParaRPr lang="en-US" sz="20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225948">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Quantum technologies offer unprecedented opportunities for enhancing cyberneurosecurity and addressing cutting-edge cyber threats in the realm of neurotechnologies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48FF576C-F4CB-4775-8702-C40A5D438EF1}">
      <dgm:prSet custT="1"/>
      <dgm:spPr/>
      <dgm:t>
        <a:bodyPr/>
        <a:lstStyle/>
        <a:p>
          <a:r>
            <a:rPr lang="en-US" sz="1600" b="1"/>
            <a:t>Key challenges include the potential of quantum computers to break traditional cryptography, technical difficulties and costs of implementation, the need for new quantum security protocols and standards, and verification and validation issues</a:t>
          </a:r>
          <a:endParaRPr lang="ru-RU" sz="1600" b="1"/>
        </a:p>
      </dgm:t>
    </dgm:pt>
    <dgm:pt modelId="{1771BDA1-8405-4FD4-B014-370B55A30532}" type="parTrans" cxnId="{E879BF95-F919-42C2-9DBF-388737B721E0}">
      <dgm:prSet/>
      <dgm:spPr/>
      <dgm:t>
        <a:bodyPr/>
        <a:lstStyle/>
        <a:p>
          <a:endParaRPr lang="ru-RU" sz="1600" b="1"/>
        </a:p>
      </dgm:t>
    </dgm:pt>
    <dgm:pt modelId="{E0D0FEB9-0264-471A-9914-C0CFFFBB6B06}" type="sibTrans" cxnId="{E879BF95-F919-42C2-9DBF-388737B721E0}">
      <dgm:prSet/>
      <dgm:spPr/>
      <dgm:t>
        <a:bodyPr/>
        <a:lstStyle/>
        <a:p>
          <a:endParaRPr lang="ru-RU" sz="1600" b="1"/>
        </a:p>
      </dgm:t>
    </dgm:pt>
    <dgm:pt modelId="{C26A22C8-F94D-46C3-AD0E-CA7E126523D8}">
      <dgm:prSet custT="1"/>
      <dgm:spPr/>
      <dgm:t>
        <a:bodyPr/>
        <a:lstStyle/>
        <a:p>
          <a:r>
            <a:rPr lang="en-US" sz="1600" b="1"/>
            <a:t>Promising solutions involve employing quantum cryptography, investigating quantum-resistant algorithms, developing quantum error detection and correction methods, and establishing quantum networks and communication architectures</a:t>
          </a:r>
          <a:endParaRPr lang="ru-RU" sz="1600" b="1"/>
        </a:p>
      </dgm:t>
    </dgm:pt>
    <dgm:pt modelId="{4CBB412A-5995-4C3C-9475-C19776EB81C1}" type="parTrans" cxnId="{BD99905F-3A37-4BA1-87FF-A4123E9A0E41}">
      <dgm:prSet/>
      <dgm:spPr/>
      <dgm:t>
        <a:bodyPr/>
        <a:lstStyle/>
        <a:p>
          <a:endParaRPr lang="ru-RU" sz="1600" b="1"/>
        </a:p>
      </dgm:t>
    </dgm:pt>
    <dgm:pt modelId="{8CD12C70-2CDA-4AC3-83A6-BC62A658D4A2}" type="sibTrans" cxnId="{BD99905F-3A37-4BA1-87FF-A4123E9A0E41}">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16906">
        <dgm:presLayoutVars>
          <dgm:bulletEnabled val="1"/>
        </dgm:presLayoutVars>
      </dgm:prSet>
      <dgm:spPr/>
    </dgm:pt>
    <dgm:pt modelId="{6D67B471-3B16-438E-A0CF-AEAD27A2EEC7}" type="pres">
      <dgm:prSet presAssocID="{4C019845-696D-4F61-9FCD-93B53FBC185E}" presName="spacing" presStyleCnt="0"/>
      <dgm:spPr/>
    </dgm:pt>
    <dgm:pt modelId="{4BF31674-30EB-485B-B30B-27CBCE0D580C}" type="pres">
      <dgm:prSet presAssocID="{48FF576C-F4CB-4775-8702-C40A5D438EF1}" presName="composite" presStyleCnt="0"/>
      <dgm:spPr/>
    </dgm:pt>
    <dgm:pt modelId="{CD795B1D-1A98-4311-B852-835220C49C0D}" type="pres">
      <dgm:prSet presAssocID="{48FF576C-F4CB-4775-8702-C40A5D438EF1}"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1A87BF09-E30C-4185-A091-EAFC89BB74B3}" type="pres">
      <dgm:prSet presAssocID="{48FF576C-F4CB-4775-8702-C40A5D438EF1}" presName="txShp" presStyleLbl="node1" presStyleIdx="1" presStyleCnt="3">
        <dgm:presLayoutVars>
          <dgm:bulletEnabled val="1"/>
        </dgm:presLayoutVars>
      </dgm:prSet>
      <dgm:spPr/>
    </dgm:pt>
    <dgm:pt modelId="{525687CA-0BC0-4B02-86CA-13D40CEB18EC}" type="pres">
      <dgm:prSet presAssocID="{E0D0FEB9-0264-471A-9914-C0CFFFBB6B06}" presName="spacing" presStyleCnt="0"/>
      <dgm:spPr/>
    </dgm:pt>
    <dgm:pt modelId="{976F487B-3AD6-43E9-BD66-65F2FD32EB5D}" type="pres">
      <dgm:prSet presAssocID="{C26A22C8-F94D-46C3-AD0E-CA7E126523D8}" presName="composite" presStyleCnt="0"/>
      <dgm:spPr/>
    </dgm:pt>
    <dgm:pt modelId="{D71C8117-B04B-4518-97E5-07AF0558F804}" type="pres">
      <dgm:prSet presAssocID="{C26A22C8-F94D-46C3-AD0E-CA7E126523D8}"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0B860D88-DACB-4C6D-A7F8-493621AA7845}" type="pres">
      <dgm:prSet presAssocID="{C26A22C8-F94D-46C3-AD0E-CA7E126523D8}"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238BAC25-79FD-4F44-ADB6-F91179F4C7EF}" type="presOf" srcId="{5B2ABFA6-C83D-451F-86B1-E0EBA1850029}" destId="{A16D117B-D0FB-4C8B-9ECD-E39E90722E32}" srcOrd="0" destOrd="0" presId="urn:microsoft.com/office/officeart/2005/8/layout/vList3"/>
    <dgm:cxn modelId="{24E78B5C-7CAC-4636-99A1-527F8E0E594E}" type="presOf" srcId="{C26A22C8-F94D-46C3-AD0E-CA7E126523D8}" destId="{0B860D88-DACB-4C6D-A7F8-493621AA7845}" srcOrd="0" destOrd="0" presId="urn:microsoft.com/office/officeart/2005/8/layout/vList3"/>
    <dgm:cxn modelId="{9BBD735E-2A15-46DB-9844-BB0D55425372}" type="presOf" srcId="{48FF576C-F4CB-4775-8702-C40A5D438EF1}" destId="{1A87BF09-E30C-4185-A091-EAFC89BB74B3}" srcOrd="0" destOrd="0" presId="urn:microsoft.com/office/officeart/2005/8/layout/vList3"/>
    <dgm:cxn modelId="{BD99905F-3A37-4BA1-87FF-A4123E9A0E41}" srcId="{DB2AD992-6CE1-479E-BD1E-F1620EC104DF}" destId="{C26A22C8-F94D-46C3-AD0E-CA7E126523D8}" srcOrd="2" destOrd="0" parTransId="{4CBB412A-5995-4C3C-9475-C19776EB81C1}" sibTransId="{8CD12C70-2CDA-4AC3-83A6-BC62A658D4A2}"/>
    <dgm:cxn modelId="{723BAC76-FBCB-4CC7-B514-869B274BA058}" type="presOf" srcId="{DB2AD992-6CE1-479E-BD1E-F1620EC104DF}" destId="{AA8A6D83-BE2E-4792-8701-4E947569F40B}" srcOrd="0" destOrd="0" presId="urn:microsoft.com/office/officeart/2005/8/layout/vList3"/>
    <dgm:cxn modelId="{E879BF95-F919-42C2-9DBF-388737B721E0}" srcId="{DB2AD992-6CE1-479E-BD1E-F1620EC104DF}" destId="{48FF576C-F4CB-4775-8702-C40A5D438EF1}" srcOrd="1" destOrd="0" parTransId="{1771BDA1-8405-4FD4-B014-370B55A30532}" sibTransId="{E0D0FEB9-0264-471A-9914-C0CFFFBB6B06}"/>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8378F643-470D-4741-A080-5E44A0D25A41}" type="presParOf" srcId="{AA8A6D83-BE2E-4792-8701-4E947569F40B}" destId="{4BF31674-30EB-485B-B30B-27CBCE0D580C}" srcOrd="2" destOrd="0" presId="urn:microsoft.com/office/officeart/2005/8/layout/vList3"/>
    <dgm:cxn modelId="{6913723A-108D-42F1-A552-B59002DCE6E7}" type="presParOf" srcId="{4BF31674-30EB-485B-B30B-27CBCE0D580C}" destId="{CD795B1D-1A98-4311-B852-835220C49C0D}" srcOrd="0" destOrd="0" presId="urn:microsoft.com/office/officeart/2005/8/layout/vList3"/>
    <dgm:cxn modelId="{F6AD11BE-83B5-4116-AEE7-4424D7EC3667}" type="presParOf" srcId="{4BF31674-30EB-485B-B30B-27CBCE0D580C}" destId="{1A87BF09-E30C-4185-A091-EAFC89BB74B3}" srcOrd="1" destOrd="0" presId="urn:microsoft.com/office/officeart/2005/8/layout/vList3"/>
    <dgm:cxn modelId="{CF686771-8781-42CB-A321-36EDDDB4B523}" type="presParOf" srcId="{AA8A6D83-BE2E-4792-8701-4E947569F40B}" destId="{525687CA-0BC0-4B02-86CA-13D40CEB18EC}" srcOrd="3" destOrd="0" presId="urn:microsoft.com/office/officeart/2005/8/layout/vList3"/>
    <dgm:cxn modelId="{AEF3367F-712A-4168-BC60-D7239213BF55}" type="presParOf" srcId="{AA8A6D83-BE2E-4792-8701-4E947569F40B}" destId="{976F487B-3AD6-43E9-BD66-65F2FD32EB5D}" srcOrd="4" destOrd="0" presId="urn:microsoft.com/office/officeart/2005/8/layout/vList3"/>
    <dgm:cxn modelId="{9A5AA118-5324-4526-8BB5-703970A155E1}" type="presParOf" srcId="{976F487B-3AD6-43E9-BD66-65F2FD32EB5D}" destId="{D71C8117-B04B-4518-97E5-07AF0558F804}" srcOrd="0" destOrd="0" presId="urn:microsoft.com/office/officeart/2005/8/layout/vList3"/>
    <dgm:cxn modelId="{1161828F-541E-4EC5-B09F-B0AC97FD3538}" type="presParOf" srcId="{976F487B-3AD6-43E9-BD66-65F2FD32EB5D}" destId="{0B860D88-DACB-4C6D-A7F8-493621AA784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2000" b="1"/>
            <a:t>Quantum Technologies as a Promising Approach to Addressing Cyberneurosecurity Challenges and Mitigating Cyber Threats in Neurotechnologies (Threats and Solutions)</a:t>
          </a:r>
          <a:endParaRPr lang="en-US" sz="20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263551" custLinFactNeighborY="59797">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Potential misuse of neurotechnologies for cognitive enhancement, especially in non-clinical or unauthorized settings, introduces serious cyber risks</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C4ED7C22-C9B2-4CC1-99FA-D56AEDCC84BC}">
      <dgm:prSet custT="1"/>
      <dgm:spPr/>
      <dgm:t>
        <a:bodyPr/>
        <a:lstStyle/>
        <a:p>
          <a:r>
            <a:rPr lang="en-US" sz="1600" b="1"/>
            <a:t>Potential cyber risks include unequal access and proliferation leading to exacerbation of inequalities, coercion or pressure to use resulting in erosion of personal autonomy, adverse health consequences or unintended cyber effects, and societal shifts devaluing natural cognition</a:t>
          </a:r>
          <a:endParaRPr lang="ru-RU" sz="1600" b="1"/>
        </a:p>
      </dgm:t>
    </dgm:pt>
    <dgm:pt modelId="{D4083132-17AA-4F2A-9FF8-34408AC16E7F}" type="parTrans" cxnId="{119AA779-9E08-42DB-B94F-E00A37D6EB06}">
      <dgm:prSet/>
      <dgm:spPr/>
      <dgm:t>
        <a:bodyPr/>
        <a:lstStyle/>
        <a:p>
          <a:endParaRPr lang="ru-RU" sz="1600" b="1"/>
        </a:p>
      </dgm:t>
    </dgm:pt>
    <dgm:pt modelId="{BFB35E37-4E3B-4F57-BD5D-7DD1C57C5CB0}" type="sibTrans" cxnId="{119AA779-9E08-42DB-B94F-E00A37D6EB06}">
      <dgm:prSet/>
      <dgm:spPr/>
      <dgm:t>
        <a:bodyPr/>
        <a:lstStyle/>
        <a:p>
          <a:endParaRPr lang="ru-RU" sz="1600" b="1"/>
        </a:p>
      </dgm:t>
    </dgm:pt>
    <dgm:pt modelId="{3B20A90D-77B6-44FE-A0EF-6F26F0EDC9E4}">
      <dgm:prSet custT="1"/>
      <dgm:spPr/>
      <dgm:t>
        <a:bodyPr/>
        <a:lstStyle/>
        <a:p>
          <a:r>
            <a:rPr lang="en-US" sz="1600" b="1"/>
            <a:t>Essential to develop clear policies and regulations governing the use of neurotechnologies for cognitive enhancement, based on a balanced consideration of potential benefits and cyber risks, and ongoing public dialogue</a:t>
          </a:r>
          <a:endParaRPr lang="ru-RU" sz="1600" b="1"/>
        </a:p>
      </dgm:t>
    </dgm:pt>
    <dgm:pt modelId="{17B4EC83-09C4-4A46-B861-F632DE6DB86D}" type="parTrans" cxnId="{7820E013-91E5-4F5C-94E4-CD5B71C185D2}">
      <dgm:prSet/>
      <dgm:spPr/>
      <dgm:t>
        <a:bodyPr/>
        <a:lstStyle/>
        <a:p>
          <a:endParaRPr lang="ru-RU" sz="1600" b="1"/>
        </a:p>
      </dgm:t>
    </dgm:pt>
    <dgm:pt modelId="{C433C410-02F0-4BD8-85C9-D68FF220A5CB}" type="sibTrans" cxnId="{7820E013-91E5-4F5C-94E4-CD5B71C185D2}">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3" custScaleY="116906">
        <dgm:presLayoutVars>
          <dgm:bulletEnabled val="1"/>
        </dgm:presLayoutVars>
      </dgm:prSet>
      <dgm:spPr/>
    </dgm:pt>
    <dgm:pt modelId="{6D67B471-3B16-438E-A0CF-AEAD27A2EEC7}" type="pres">
      <dgm:prSet presAssocID="{4C019845-696D-4F61-9FCD-93B53FBC185E}" presName="spacing" presStyleCnt="0"/>
      <dgm:spPr/>
    </dgm:pt>
    <dgm:pt modelId="{34AC78ED-1CDE-4F46-AA54-AA8198EFA1D6}" type="pres">
      <dgm:prSet presAssocID="{C4ED7C22-C9B2-4CC1-99FA-D56AEDCC84BC}" presName="composite" presStyleCnt="0"/>
      <dgm:spPr/>
    </dgm:pt>
    <dgm:pt modelId="{7DC65CEA-5019-4F1D-84F7-EE988180DBD8}" type="pres">
      <dgm:prSet presAssocID="{C4ED7C22-C9B2-4CC1-99FA-D56AEDCC84BC}"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6670A3D9-EA99-442B-B478-3D26ECA08E5C}" type="pres">
      <dgm:prSet presAssocID="{C4ED7C22-C9B2-4CC1-99FA-D56AEDCC84BC}" presName="txShp" presStyleLbl="node1" presStyleIdx="1" presStyleCnt="3">
        <dgm:presLayoutVars>
          <dgm:bulletEnabled val="1"/>
        </dgm:presLayoutVars>
      </dgm:prSet>
      <dgm:spPr/>
    </dgm:pt>
    <dgm:pt modelId="{257F5165-53EF-47E8-B0DD-EA091DD9247D}" type="pres">
      <dgm:prSet presAssocID="{BFB35E37-4E3B-4F57-BD5D-7DD1C57C5CB0}" presName="spacing" presStyleCnt="0"/>
      <dgm:spPr/>
    </dgm:pt>
    <dgm:pt modelId="{AE2F51B8-B833-45C5-9D56-29D9DBF50B5E}" type="pres">
      <dgm:prSet presAssocID="{3B20A90D-77B6-44FE-A0EF-6F26F0EDC9E4}" presName="composite" presStyleCnt="0"/>
      <dgm:spPr/>
    </dgm:pt>
    <dgm:pt modelId="{F261843B-C870-45BC-BFBC-2E939A43EB1A}" type="pres">
      <dgm:prSet presAssocID="{3B20A90D-77B6-44FE-A0EF-6F26F0EDC9E4}"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9B7D9715-D0BC-4E35-9671-4CAA1CA8F459}" type="pres">
      <dgm:prSet presAssocID="{3B20A90D-77B6-44FE-A0EF-6F26F0EDC9E4}" presName="txShp" presStyleLbl="node1" presStyleIdx="2" presStyleCnt="3">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FA870F04-0C9F-41B0-8D91-195FDA0ABC17}" type="presOf" srcId="{C4ED7C22-C9B2-4CC1-99FA-D56AEDCC84BC}" destId="{6670A3D9-EA99-442B-B478-3D26ECA08E5C}" srcOrd="0" destOrd="0" presId="urn:microsoft.com/office/officeart/2005/8/layout/vList3"/>
    <dgm:cxn modelId="{7820E013-91E5-4F5C-94E4-CD5B71C185D2}" srcId="{DB2AD992-6CE1-479E-BD1E-F1620EC104DF}" destId="{3B20A90D-77B6-44FE-A0EF-6F26F0EDC9E4}" srcOrd="2" destOrd="0" parTransId="{17B4EC83-09C4-4A46-B861-F632DE6DB86D}" sibTransId="{C433C410-02F0-4BD8-85C9-D68FF220A5CB}"/>
    <dgm:cxn modelId="{238BAC25-79FD-4F44-ADB6-F91179F4C7EF}" type="presOf" srcId="{5B2ABFA6-C83D-451F-86B1-E0EBA1850029}" destId="{A16D117B-D0FB-4C8B-9ECD-E39E90722E32}"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119AA779-9E08-42DB-B94F-E00A37D6EB06}" srcId="{DB2AD992-6CE1-479E-BD1E-F1620EC104DF}" destId="{C4ED7C22-C9B2-4CC1-99FA-D56AEDCC84BC}" srcOrd="1" destOrd="0" parTransId="{D4083132-17AA-4F2A-9FF8-34408AC16E7F}" sibTransId="{BFB35E37-4E3B-4F57-BD5D-7DD1C57C5CB0}"/>
    <dgm:cxn modelId="{6A873292-C9A9-4C7C-BB63-03A60BCE27BC}" type="presOf" srcId="{3B20A90D-77B6-44FE-A0EF-6F26F0EDC9E4}" destId="{9B7D9715-D0BC-4E35-9671-4CAA1CA8F459}"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335D006F-9AEF-4465-8A7D-1EEB34F7286E}" type="presParOf" srcId="{AA8A6D83-BE2E-4792-8701-4E947569F40B}" destId="{34AC78ED-1CDE-4F46-AA54-AA8198EFA1D6}" srcOrd="2" destOrd="0" presId="urn:microsoft.com/office/officeart/2005/8/layout/vList3"/>
    <dgm:cxn modelId="{6C83C977-B95B-4273-957A-3B6E3DF397B8}" type="presParOf" srcId="{34AC78ED-1CDE-4F46-AA54-AA8198EFA1D6}" destId="{7DC65CEA-5019-4F1D-84F7-EE988180DBD8}" srcOrd="0" destOrd="0" presId="urn:microsoft.com/office/officeart/2005/8/layout/vList3"/>
    <dgm:cxn modelId="{18DA9E28-B058-45AD-BDFA-AE6444F226E3}" type="presParOf" srcId="{34AC78ED-1CDE-4F46-AA54-AA8198EFA1D6}" destId="{6670A3D9-EA99-442B-B478-3D26ECA08E5C}" srcOrd="1" destOrd="0" presId="urn:microsoft.com/office/officeart/2005/8/layout/vList3"/>
    <dgm:cxn modelId="{975B866D-A8FA-4FA3-8956-20B540D2C7D2}" type="presParOf" srcId="{AA8A6D83-BE2E-4792-8701-4E947569F40B}" destId="{257F5165-53EF-47E8-B0DD-EA091DD9247D}" srcOrd="3" destOrd="0" presId="urn:microsoft.com/office/officeart/2005/8/layout/vList3"/>
    <dgm:cxn modelId="{CCA659ED-4252-4905-9574-30A730803B77}" type="presParOf" srcId="{AA8A6D83-BE2E-4792-8701-4E947569F40B}" destId="{AE2F51B8-B833-45C5-9D56-29D9DBF50B5E}" srcOrd="4" destOrd="0" presId="urn:microsoft.com/office/officeart/2005/8/layout/vList3"/>
    <dgm:cxn modelId="{CBCC16F4-E44D-4F69-A6CB-E763B521D39B}" type="presParOf" srcId="{AE2F51B8-B833-45C5-9D56-29D9DBF50B5E}" destId="{F261843B-C870-45BC-BFBC-2E939A43EB1A}" srcOrd="0" destOrd="0" presId="urn:microsoft.com/office/officeart/2005/8/layout/vList3"/>
    <dgm:cxn modelId="{F58C461E-F8B9-4FC1-B811-E309805D2C38}" type="presParOf" srcId="{AE2F51B8-B833-45C5-9D56-29D9DBF50B5E}" destId="{9B7D9715-D0BC-4E35-9671-4CAA1CA8F45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Potential Misuse of Neurotechnologies for Cognitive Enhancement and Associated Cyber Risks</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B2AD992-6CE1-479E-BD1E-F1620EC104DF}" type="doc">
      <dgm:prSet loTypeId="urn:microsoft.com/office/officeart/2005/8/layout/vList3" loCatId="list" qsTypeId="urn:microsoft.com/office/officeart/2005/8/quickstyle/3d1" qsCatId="3D" csTypeId="urn:microsoft.com/office/officeart/2005/8/colors/accent5_2" csCatId="accent5" phldr="1"/>
      <dgm:spPr/>
      <dgm:t>
        <a:bodyPr/>
        <a:lstStyle/>
        <a:p>
          <a:endParaRPr lang="ru-RU"/>
        </a:p>
      </dgm:t>
    </dgm:pt>
    <dgm:pt modelId="{5B2ABFA6-C83D-451F-86B1-E0EBA1850029}">
      <dgm:prSet custT="1"/>
      <dgm:spPr/>
      <dgm:t>
        <a:bodyPr/>
        <a:lstStyle/>
        <a:p>
          <a:pPr algn="ctr"/>
          <a:r>
            <a:rPr lang="en-US" sz="1600" b="1"/>
            <a:t>Cyberneurosecurity presents a complex landscape of cyber threats and challenges requiring a multifaceted and proactive approach</a:t>
          </a:r>
          <a:endParaRPr lang="en-US" sz="1600" b="1" i="0"/>
        </a:p>
      </dgm:t>
    </dgm:pt>
    <dgm:pt modelId="{B093A627-8076-45B5-9928-59A33024CB92}" type="parTrans" cxnId="{F6A2BC00-16B6-40AC-97E3-35B7F265608B}">
      <dgm:prSet/>
      <dgm:spPr/>
      <dgm:t>
        <a:bodyPr/>
        <a:lstStyle/>
        <a:p>
          <a:pPr algn="ctr"/>
          <a:endParaRPr lang="ru-RU" sz="1600" b="1"/>
        </a:p>
      </dgm:t>
    </dgm:pt>
    <dgm:pt modelId="{4C019845-696D-4F61-9FCD-93B53FBC185E}" type="sibTrans" cxnId="{F6A2BC00-16B6-40AC-97E3-35B7F265608B}">
      <dgm:prSet/>
      <dgm:spPr/>
      <dgm:t>
        <a:bodyPr/>
        <a:lstStyle/>
        <a:p>
          <a:pPr algn="ctr"/>
          <a:endParaRPr lang="ru-RU" sz="1600" b="1"/>
        </a:p>
      </dgm:t>
    </dgm:pt>
    <dgm:pt modelId="{24780DBB-DE88-4B85-B929-883F9511B2E4}">
      <dgm:prSet custT="1"/>
      <dgm:spPr/>
      <dgm:t>
        <a:bodyPr/>
        <a:lstStyle/>
        <a:p>
          <a:r>
            <a:rPr lang="en-US" sz="1600" b="1"/>
            <a:t>Key cyber threats and potential solutions explored across legal and regulatory, ethical, technical, technological, medical, and cognitive domains</a:t>
          </a:r>
          <a:endParaRPr lang="ru-RU" sz="1600" b="1"/>
        </a:p>
      </dgm:t>
    </dgm:pt>
    <dgm:pt modelId="{7E070601-0582-4C92-8EDB-2E351FD64B0E}" type="parTrans" cxnId="{0AADB46A-9C6B-4F3E-BE44-D2DB426F88A7}">
      <dgm:prSet/>
      <dgm:spPr/>
      <dgm:t>
        <a:bodyPr/>
        <a:lstStyle/>
        <a:p>
          <a:endParaRPr lang="ru-RU" sz="1600" b="1"/>
        </a:p>
      </dgm:t>
    </dgm:pt>
    <dgm:pt modelId="{F1A6FEFC-E77C-46E2-974A-A9B010898044}" type="sibTrans" cxnId="{0AADB46A-9C6B-4F3E-BE44-D2DB426F88A7}">
      <dgm:prSet/>
      <dgm:spPr/>
      <dgm:t>
        <a:bodyPr/>
        <a:lstStyle/>
        <a:p>
          <a:endParaRPr lang="ru-RU" sz="1600" b="1"/>
        </a:p>
      </dgm:t>
    </dgm:pt>
    <dgm:pt modelId="{1127150F-5404-4E26-8BD7-36CEAC5819EC}">
      <dgm:prSet custT="1"/>
      <dgm:spPr/>
      <dgm:t>
        <a:bodyPr/>
        <a:lstStyle/>
        <a:p>
          <a:r>
            <a:rPr lang="en-US" sz="1600" b="1"/>
            <a:t>Addressing cyberneurosecurity challenges will require collaborative and interdisciplinary efforts from diverse fields</a:t>
          </a:r>
          <a:endParaRPr lang="ru-RU" sz="1600" b="1"/>
        </a:p>
      </dgm:t>
    </dgm:pt>
    <dgm:pt modelId="{07586873-A6C4-4798-B123-AD69E54097D1}" type="parTrans" cxnId="{94ED464E-E712-43D4-98ED-ABD35A0ED151}">
      <dgm:prSet/>
      <dgm:spPr/>
      <dgm:t>
        <a:bodyPr/>
        <a:lstStyle/>
        <a:p>
          <a:endParaRPr lang="ru-RU" sz="1600" b="1"/>
        </a:p>
      </dgm:t>
    </dgm:pt>
    <dgm:pt modelId="{F3DFEAAF-C83B-4DFF-B8E3-2D0340994BFE}" type="sibTrans" cxnId="{94ED464E-E712-43D4-98ED-ABD35A0ED151}">
      <dgm:prSet/>
      <dgm:spPr/>
      <dgm:t>
        <a:bodyPr/>
        <a:lstStyle/>
        <a:p>
          <a:endParaRPr lang="ru-RU" sz="1600" b="1"/>
        </a:p>
      </dgm:t>
    </dgm:pt>
    <dgm:pt modelId="{4E679203-845B-408B-8E11-79A0A0295425}">
      <dgm:prSet custT="1"/>
      <dgm:spPr/>
      <dgm:t>
        <a:bodyPr/>
        <a:lstStyle/>
        <a:p>
          <a:r>
            <a:rPr lang="en-US" sz="1600" b="1"/>
            <a:t>Fostering open dialogue, mutual learning, and coordinated action to realize the transformative potential of neurotechnologies while prioritizing cybersecurity, health, well-being, and the rights of individuals and society</a:t>
          </a:r>
          <a:endParaRPr lang="ru-RU" sz="1600" b="1"/>
        </a:p>
      </dgm:t>
    </dgm:pt>
    <dgm:pt modelId="{EDCBE2C0-FC01-4189-A82D-C4F1C5A4E4C7}" type="parTrans" cxnId="{D2622F1E-AB86-4C07-97B7-5CB788FB1D94}">
      <dgm:prSet/>
      <dgm:spPr/>
      <dgm:t>
        <a:bodyPr/>
        <a:lstStyle/>
        <a:p>
          <a:endParaRPr lang="ru-RU" sz="1600" b="1"/>
        </a:p>
      </dgm:t>
    </dgm:pt>
    <dgm:pt modelId="{4C9E30DF-97F7-43A4-97F5-20188BC03E8E}" type="sibTrans" cxnId="{D2622F1E-AB86-4C07-97B7-5CB788FB1D94}">
      <dgm:prSet/>
      <dgm:spPr/>
      <dgm:t>
        <a:bodyPr/>
        <a:lstStyle/>
        <a:p>
          <a:endParaRPr lang="ru-RU" sz="1600" b="1"/>
        </a:p>
      </dgm:t>
    </dgm:pt>
    <dgm:pt modelId="{AA8A6D83-BE2E-4792-8701-4E947569F40B}" type="pres">
      <dgm:prSet presAssocID="{DB2AD992-6CE1-479E-BD1E-F1620EC104DF}" presName="linearFlow" presStyleCnt="0">
        <dgm:presLayoutVars>
          <dgm:dir/>
          <dgm:resizeHandles val="exact"/>
        </dgm:presLayoutVars>
      </dgm:prSet>
      <dgm:spPr/>
    </dgm:pt>
    <dgm:pt modelId="{651421E0-B515-4429-8CD8-05DB81746EE8}" type="pres">
      <dgm:prSet presAssocID="{5B2ABFA6-C83D-451F-86B1-E0EBA1850029}" presName="composite" presStyleCnt="0"/>
      <dgm:spPr/>
    </dgm:pt>
    <dgm:pt modelId="{B94CBD13-7ED7-49E9-9507-605641DF0DEA}" type="pres">
      <dgm:prSet presAssocID="{5B2ABFA6-C83D-451F-86B1-E0EBA1850029}"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A16D117B-D0FB-4C8B-9ECD-E39E90722E32}" type="pres">
      <dgm:prSet presAssocID="{5B2ABFA6-C83D-451F-86B1-E0EBA1850029}" presName="txShp" presStyleLbl="node1" presStyleIdx="0" presStyleCnt="4" custScaleY="116906">
        <dgm:presLayoutVars>
          <dgm:bulletEnabled val="1"/>
        </dgm:presLayoutVars>
      </dgm:prSet>
      <dgm:spPr/>
    </dgm:pt>
    <dgm:pt modelId="{6D67B471-3B16-438E-A0CF-AEAD27A2EEC7}" type="pres">
      <dgm:prSet presAssocID="{4C019845-696D-4F61-9FCD-93B53FBC185E}" presName="spacing" presStyleCnt="0"/>
      <dgm:spPr/>
    </dgm:pt>
    <dgm:pt modelId="{28E52E3E-8AEA-474E-899B-7B11028A7EA9}" type="pres">
      <dgm:prSet presAssocID="{24780DBB-DE88-4B85-B929-883F9511B2E4}" presName="composite" presStyleCnt="0"/>
      <dgm:spPr/>
    </dgm:pt>
    <dgm:pt modelId="{E59993B0-0BE5-4D5B-B903-06B01FE38ED9}" type="pres">
      <dgm:prSet presAssocID="{24780DBB-DE88-4B85-B929-883F9511B2E4}" presName="imgShp" presStyleLbl="fgImgPlace1" presStyleIdx="1" presStyleCnt="4"/>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1EC72C9E-4881-45F1-A96F-C740FBD62AE4}" type="pres">
      <dgm:prSet presAssocID="{24780DBB-DE88-4B85-B929-883F9511B2E4}" presName="txShp" presStyleLbl="node1" presStyleIdx="1" presStyleCnt="4">
        <dgm:presLayoutVars>
          <dgm:bulletEnabled val="1"/>
        </dgm:presLayoutVars>
      </dgm:prSet>
      <dgm:spPr/>
    </dgm:pt>
    <dgm:pt modelId="{5346F59E-0860-492C-B7B5-5ED4CAFCA43C}" type="pres">
      <dgm:prSet presAssocID="{F1A6FEFC-E77C-46E2-974A-A9B010898044}" presName="spacing" presStyleCnt="0"/>
      <dgm:spPr/>
    </dgm:pt>
    <dgm:pt modelId="{1E16C65E-092D-4A76-9E27-9D5A7A8DF56F}" type="pres">
      <dgm:prSet presAssocID="{1127150F-5404-4E26-8BD7-36CEAC5819EC}" presName="composite" presStyleCnt="0"/>
      <dgm:spPr/>
    </dgm:pt>
    <dgm:pt modelId="{01A4E08D-DF58-43AF-B0A3-12DD72687465}" type="pres">
      <dgm:prSet presAssocID="{1127150F-5404-4E26-8BD7-36CEAC5819EC}" presName="imgShp" presStyleLbl="fgImgPlace1" presStyleIdx="2" presStyleCnt="4"/>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dgm:spPr>
    </dgm:pt>
    <dgm:pt modelId="{1977B1F9-84DE-4D93-BE77-23FBD1AC1C19}" type="pres">
      <dgm:prSet presAssocID="{1127150F-5404-4E26-8BD7-36CEAC5819EC}" presName="txShp" presStyleLbl="node1" presStyleIdx="2" presStyleCnt="4">
        <dgm:presLayoutVars>
          <dgm:bulletEnabled val="1"/>
        </dgm:presLayoutVars>
      </dgm:prSet>
      <dgm:spPr/>
    </dgm:pt>
    <dgm:pt modelId="{D3EAD2E5-AC68-4B6B-AC24-8DB5314F2AD6}" type="pres">
      <dgm:prSet presAssocID="{F3DFEAAF-C83B-4DFF-B8E3-2D0340994BFE}" presName="spacing" presStyleCnt="0"/>
      <dgm:spPr/>
    </dgm:pt>
    <dgm:pt modelId="{C2079532-2B31-40CC-BACB-F24C2EC8AA8C}" type="pres">
      <dgm:prSet presAssocID="{4E679203-845B-408B-8E11-79A0A0295425}" presName="composite" presStyleCnt="0"/>
      <dgm:spPr/>
    </dgm:pt>
    <dgm:pt modelId="{7ADBB638-A971-4F0E-A598-DA4B0C41CCA0}" type="pres">
      <dgm:prSet presAssocID="{4E679203-845B-408B-8E11-79A0A0295425}" presName="imgShp" presStyleLbl="fgImgPlace1" presStyleIdx="3" presStyleCnt="4"/>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DDAD2D45-DB19-4D72-BD40-49D60B7ED4BB}" type="pres">
      <dgm:prSet presAssocID="{4E679203-845B-408B-8E11-79A0A0295425}" presName="txShp" presStyleLbl="node1" presStyleIdx="3" presStyleCnt="4">
        <dgm:presLayoutVars>
          <dgm:bulletEnabled val="1"/>
        </dgm:presLayoutVars>
      </dgm:prSet>
      <dgm:spPr/>
    </dgm:pt>
  </dgm:ptLst>
  <dgm:cxnLst>
    <dgm:cxn modelId="{F6A2BC00-16B6-40AC-97E3-35B7F265608B}" srcId="{DB2AD992-6CE1-479E-BD1E-F1620EC104DF}" destId="{5B2ABFA6-C83D-451F-86B1-E0EBA1850029}" srcOrd="0" destOrd="0" parTransId="{B093A627-8076-45B5-9928-59A33024CB92}" sibTransId="{4C019845-696D-4F61-9FCD-93B53FBC185E}"/>
    <dgm:cxn modelId="{D2622F1E-AB86-4C07-97B7-5CB788FB1D94}" srcId="{DB2AD992-6CE1-479E-BD1E-F1620EC104DF}" destId="{4E679203-845B-408B-8E11-79A0A0295425}" srcOrd="3" destOrd="0" parTransId="{EDCBE2C0-FC01-4189-A82D-C4F1C5A4E4C7}" sibTransId="{4C9E30DF-97F7-43A4-97F5-20188BC03E8E}"/>
    <dgm:cxn modelId="{238BAC25-79FD-4F44-ADB6-F91179F4C7EF}" type="presOf" srcId="{5B2ABFA6-C83D-451F-86B1-E0EBA1850029}" destId="{A16D117B-D0FB-4C8B-9ECD-E39E90722E32}" srcOrd="0" destOrd="0" presId="urn:microsoft.com/office/officeart/2005/8/layout/vList3"/>
    <dgm:cxn modelId="{0AADB46A-9C6B-4F3E-BE44-D2DB426F88A7}" srcId="{DB2AD992-6CE1-479E-BD1E-F1620EC104DF}" destId="{24780DBB-DE88-4B85-B929-883F9511B2E4}" srcOrd="1" destOrd="0" parTransId="{7E070601-0582-4C92-8EDB-2E351FD64B0E}" sibTransId="{F1A6FEFC-E77C-46E2-974A-A9B010898044}"/>
    <dgm:cxn modelId="{94ED464E-E712-43D4-98ED-ABD35A0ED151}" srcId="{DB2AD992-6CE1-479E-BD1E-F1620EC104DF}" destId="{1127150F-5404-4E26-8BD7-36CEAC5819EC}" srcOrd="2" destOrd="0" parTransId="{07586873-A6C4-4798-B123-AD69E54097D1}" sibTransId="{F3DFEAAF-C83B-4DFF-B8E3-2D0340994BFE}"/>
    <dgm:cxn modelId="{81A8BC71-4542-4ABC-8441-9238A365A772}" type="presOf" srcId="{24780DBB-DE88-4B85-B929-883F9511B2E4}" destId="{1EC72C9E-4881-45F1-A96F-C740FBD62AE4}" srcOrd="0" destOrd="0" presId="urn:microsoft.com/office/officeart/2005/8/layout/vList3"/>
    <dgm:cxn modelId="{723BAC76-FBCB-4CC7-B514-869B274BA058}" type="presOf" srcId="{DB2AD992-6CE1-479E-BD1E-F1620EC104DF}" destId="{AA8A6D83-BE2E-4792-8701-4E947569F40B}" srcOrd="0" destOrd="0" presId="urn:microsoft.com/office/officeart/2005/8/layout/vList3"/>
    <dgm:cxn modelId="{484FF2C9-5348-4922-8370-11604FC7C204}" type="presOf" srcId="{4E679203-845B-408B-8E11-79A0A0295425}" destId="{DDAD2D45-DB19-4D72-BD40-49D60B7ED4BB}" srcOrd="0" destOrd="0" presId="urn:microsoft.com/office/officeart/2005/8/layout/vList3"/>
    <dgm:cxn modelId="{BEA053FA-3E1C-4341-8AD0-B32E9EB87D78}" type="presOf" srcId="{1127150F-5404-4E26-8BD7-36CEAC5819EC}" destId="{1977B1F9-84DE-4D93-BE77-23FBD1AC1C19}" srcOrd="0" destOrd="0" presId="urn:microsoft.com/office/officeart/2005/8/layout/vList3"/>
    <dgm:cxn modelId="{4146CBB7-AFD2-425C-AF6F-4125C0DE604B}" type="presParOf" srcId="{AA8A6D83-BE2E-4792-8701-4E947569F40B}" destId="{651421E0-B515-4429-8CD8-05DB81746EE8}" srcOrd="0" destOrd="0" presId="urn:microsoft.com/office/officeart/2005/8/layout/vList3"/>
    <dgm:cxn modelId="{83CEE200-EBFD-4F1E-912E-057A912F1614}" type="presParOf" srcId="{651421E0-B515-4429-8CD8-05DB81746EE8}" destId="{B94CBD13-7ED7-49E9-9507-605641DF0DEA}" srcOrd="0" destOrd="0" presId="urn:microsoft.com/office/officeart/2005/8/layout/vList3"/>
    <dgm:cxn modelId="{859920C0-37FE-45C1-BA57-536725D71E18}" type="presParOf" srcId="{651421E0-B515-4429-8CD8-05DB81746EE8}" destId="{A16D117B-D0FB-4C8B-9ECD-E39E90722E32}" srcOrd="1" destOrd="0" presId="urn:microsoft.com/office/officeart/2005/8/layout/vList3"/>
    <dgm:cxn modelId="{4C88D72D-3553-42E9-9836-F581E15F371A}" type="presParOf" srcId="{AA8A6D83-BE2E-4792-8701-4E947569F40B}" destId="{6D67B471-3B16-438E-A0CF-AEAD27A2EEC7}" srcOrd="1" destOrd="0" presId="urn:microsoft.com/office/officeart/2005/8/layout/vList3"/>
    <dgm:cxn modelId="{7053D98A-0097-4F84-BA85-D2551D6D1EBE}" type="presParOf" srcId="{AA8A6D83-BE2E-4792-8701-4E947569F40B}" destId="{28E52E3E-8AEA-474E-899B-7B11028A7EA9}" srcOrd="2" destOrd="0" presId="urn:microsoft.com/office/officeart/2005/8/layout/vList3"/>
    <dgm:cxn modelId="{6CECD712-43B9-49F9-922B-04D59BF3FB78}" type="presParOf" srcId="{28E52E3E-8AEA-474E-899B-7B11028A7EA9}" destId="{E59993B0-0BE5-4D5B-B903-06B01FE38ED9}" srcOrd="0" destOrd="0" presId="urn:microsoft.com/office/officeart/2005/8/layout/vList3"/>
    <dgm:cxn modelId="{A112C195-FC13-47F5-9EF4-38B9FB02B28E}" type="presParOf" srcId="{28E52E3E-8AEA-474E-899B-7B11028A7EA9}" destId="{1EC72C9E-4881-45F1-A96F-C740FBD62AE4}" srcOrd="1" destOrd="0" presId="urn:microsoft.com/office/officeart/2005/8/layout/vList3"/>
    <dgm:cxn modelId="{7F634579-D5EF-49F5-A9D2-2D39AFD09615}" type="presParOf" srcId="{AA8A6D83-BE2E-4792-8701-4E947569F40B}" destId="{5346F59E-0860-492C-B7B5-5ED4CAFCA43C}" srcOrd="3" destOrd="0" presId="urn:microsoft.com/office/officeart/2005/8/layout/vList3"/>
    <dgm:cxn modelId="{8114162F-EC30-48C5-9E60-FCA9F73BAEA7}" type="presParOf" srcId="{AA8A6D83-BE2E-4792-8701-4E947569F40B}" destId="{1E16C65E-092D-4A76-9E27-9D5A7A8DF56F}" srcOrd="4" destOrd="0" presId="urn:microsoft.com/office/officeart/2005/8/layout/vList3"/>
    <dgm:cxn modelId="{927BEDA4-F8EB-4FAA-9C8C-343443FA47A0}" type="presParOf" srcId="{1E16C65E-092D-4A76-9E27-9D5A7A8DF56F}" destId="{01A4E08D-DF58-43AF-B0A3-12DD72687465}" srcOrd="0" destOrd="0" presId="urn:microsoft.com/office/officeart/2005/8/layout/vList3"/>
    <dgm:cxn modelId="{CD737988-F57E-4561-814D-CA91FD5D480F}" type="presParOf" srcId="{1E16C65E-092D-4A76-9E27-9D5A7A8DF56F}" destId="{1977B1F9-84DE-4D93-BE77-23FBD1AC1C19}" srcOrd="1" destOrd="0" presId="urn:microsoft.com/office/officeart/2005/8/layout/vList3"/>
    <dgm:cxn modelId="{00A33D84-A322-4051-8481-B11352997CF7}" type="presParOf" srcId="{AA8A6D83-BE2E-4792-8701-4E947569F40B}" destId="{D3EAD2E5-AC68-4B6B-AC24-8DB5314F2AD6}" srcOrd="5" destOrd="0" presId="urn:microsoft.com/office/officeart/2005/8/layout/vList3"/>
    <dgm:cxn modelId="{9B5AE172-4FE5-4470-8B8D-B45CDAE95B55}" type="presParOf" srcId="{AA8A6D83-BE2E-4792-8701-4E947569F40B}" destId="{C2079532-2B31-40CC-BACB-F24C2EC8AA8C}" srcOrd="6" destOrd="0" presId="urn:microsoft.com/office/officeart/2005/8/layout/vList3"/>
    <dgm:cxn modelId="{B841D843-1D55-47A9-9447-87319958DF68}" type="presParOf" srcId="{C2079532-2B31-40CC-BACB-F24C2EC8AA8C}" destId="{7ADBB638-A971-4F0E-A598-DA4B0C41CCA0}" srcOrd="0" destOrd="0" presId="urn:microsoft.com/office/officeart/2005/8/layout/vList3"/>
    <dgm:cxn modelId="{A9EA6739-2808-403E-AF3D-1619E26D2A46}" type="presParOf" srcId="{C2079532-2B31-40CC-BACB-F24C2EC8AA8C}" destId="{DDAD2D45-DB19-4D72-BD40-49D60B7ED4B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30C82260-C18A-43B8-814B-7278B1F436DE}"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8DC5A0B1-0F05-4372-A44C-5807BCFBA526}">
      <dgm:prSet custT="1"/>
      <dgm:spPr/>
      <dgm:t>
        <a:bodyPr/>
        <a:lstStyle/>
        <a:p>
          <a:pPr algn="ctr"/>
          <a:r>
            <a:rPr lang="en-US" sz="1800" b="1"/>
            <a:t>Conclusion</a:t>
          </a:r>
          <a:endParaRPr lang="en-US" sz="1800" b="1" i="0"/>
        </a:p>
      </dgm:t>
    </dgm:pt>
    <dgm:pt modelId="{6624DCA6-327B-4DE9-93DE-7BF2670B79A5}" type="parTrans" cxnId="{61A7ED87-7918-452A-973C-93E95EA69619}">
      <dgm:prSet/>
      <dgm:spPr/>
      <dgm:t>
        <a:bodyPr/>
        <a:lstStyle/>
        <a:p>
          <a:endParaRPr lang="ru-RU" b="1"/>
        </a:p>
      </dgm:t>
    </dgm:pt>
    <dgm:pt modelId="{C87F86E7-8A18-4F0F-BCA2-72E0C272AB69}" type="sibTrans" cxnId="{61A7ED87-7918-452A-973C-93E95EA69619}">
      <dgm:prSet/>
      <dgm:spPr/>
      <dgm:t>
        <a:bodyPr/>
        <a:lstStyle/>
        <a:p>
          <a:endParaRPr lang="ru-RU" b="1"/>
        </a:p>
      </dgm:t>
    </dgm:pt>
    <dgm:pt modelId="{E46E8E51-522C-4A9C-BB98-190174CC1192}" type="pres">
      <dgm:prSet presAssocID="{30C82260-C18A-43B8-814B-7278B1F436DE}" presName="linear" presStyleCnt="0">
        <dgm:presLayoutVars>
          <dgm:animLvl val="lvl"/>
          <dgm:resizeHandles val="exact"/>
        </dgm:presLayoutVars>
      </dgm:prSet>
      <dgm:spPr/>
    </dgm:pt>
    <dgm:pt modelId="{6C0B0D23-32AE-4230-A048-0C679909214E}" type="pres">
      <dgm:prSet presAssocID="{8DC5A0B1-0F05-4372-A44C-5807BCFBA526}" presName="parentText" presStyleLbl="node1" presStyleIdx="0" presStyleCnt="1" custScaleY="96359">
        <dgm:presLayoutVars>
          <dgm:chMax val="0"/>
          <dgm:bulletEnabled val="1"/>
        </dgm:presLayoutVars>
      </dgm:prSet>
      <dgm:spPr/>
    </dgm:pt>
  </dgm:ptLst>
  <dgm:cxnLst>
    <dgm:cxn modelId="{997A9F55-5508-4C47-80F1-92BE066EF824}" type="presOf" srcId="{30C82260-C18A-43B8-814B-7278B1F436DE}" destId="{E46E8E51-522C-4A9C-BB98-190174CC1192}" srcOrd="0" destOrd="0" presId="urn:microsoft.com/office/officeart/2005/8/layout/vList2"/>
    <dgm:cxn modelId="{5E64CD86-BFE4-4459-962C-21662FAC8428}" type="presOf" srcId="{8DC5A0B1-0F05-4372-A44C-5807BCFBA526}" destId="{6C0B0D23-32AE-4230-A048-0C679909214E}" srcOrd="0" destOrd="0" presId="urn:microsoft.com/office/officeart/2005/8/layout/vList2"/>
    <dgm:cxn modelId="{61A7ED87-7918-452A-973C-93E95EA69619}" srcId="{30C82260-C18A-43B8-814B-7278B1F436DE}" destId="{8DC5A0B1-0F05-4372-A44C-5807BCFBA526}" srcOrd="0" destOrd="0" parTransId="{6624DCA6-327B-4DE9-93DE-7BF2670B79A5}" sibTransId="{C87F86E7-8A18-4F0F-BCA2-72E0C272AB69}"/>
    <dgm:cxn modelId="{AA9ED13B-A538-42F8-A4D4-80D175A2B097}" type="presParOf" srcId="{E46E8E51-522C-4A9C-BB98-190174CC1192}" destId="{6C0B0D23-32AE-4230-A048-0C679909214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57C1E60-AF54-4C89-9AF8-494D025AC834}"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ru-RU"/>
        </a:p>
      </dgm:t>
    </dgm:pt>
    <dgm:pt modelId="{F50955B1-F1FC-4B2C-896B-FC25392A892D}">
      <dgm:prSet/>
      <dgm:spPr/>
      <dgm:t>
        <a:bodyPr/>
        <a:lstStyle/>
        <a:p>
          <a:pPr algn="ctr"/>
          <a:r>
            <a:rPr lang="en-US" b="1"/>
            <a:t>THANK YOU FOR THE ATTENTION!</a:t>
          </a:r>
          <a:endParaRPr lang="ru-RU" b="1"/>
        </a:p>
      </dgm:t>
    </dgm:pt>
    <dgm:pt modelId="{35D90321-16E9-4A20-AFB9-662F296F0DCB}" type="parTrans" cxnId="{36301CAC-3BAA-4C20-87BE-AF1EE948DC4E}">
      <dgm:prSet/>
      <dgm:spPr/>
      <dgm:t>
        <a:bodyPr/>
        <a:lstStyle/>
        <a:p>
          <a:endParaRPr lang="ru-RU" b="1"/>
        </a:p>
      </dgm:t>
    </dgm:pt>
    <dgm:pt modelId="{DC055FC5-CF5F-4E8D-BC93-4482768845EE}" type="sibTrans" cxnId="{36301CAC-3BAA-4C20-87BE-AF1EE948DC4E}">
      <dgm:prSet/>
      <dgm:spPr/>
      <dgm:t>
        <a:bodyPr/>
        <a:lstStyle/>
        <a:p>
          <a:endParaRPr lang="ru-RU" b="1"/>
        </a:p>
      </dgm:t>
    </dgm:pt>
    <dgm:pt modelId="{0D7D96C8-4CA2-4989-80A2-9106DE6DB30A}" type="pres">
      <dgm:prSet presAssocID="{A57C1E60-AF54-4C89-9AF8-494D025AC834}" presName="linear" presStyleCnt="0">
        <dgm:presLayoutVars>
          <dgm:animLvl val="lvl"/>
          <dgm:resizeHandles val="exact"/>
        </dgm:presLayoutVars>
      </dgm:prSet>
      <dgm:spPr/>
    </dgm:pt>
    <dgm:pt modelId="{3959F2A9-61F3-410C-BFA0-7F57F0CD5AD9}" type="pres">
      <dgm:prSet presAssocID="{F50955B1-F1FC-4B2C-896B-FC25392A892D}" presName="parentText" presStyleLbl="node1" presStyleIdx="0" presStyleCnt="1" custLinFactNeighborX="-1164" custLinFactNeighborY="544">
        <dgm:presLayoutVars>
          <dgm:chMax val="0"/>
          <dgm:bulletEnabled val="1"/>
        </dgm:presLayoutVars>
      </dgm:prSet>
      <dgm:spPr/>
    </dgm:pt>
  </dgm:ptLst>
  <dgm:cxnLst>
    <dgm:cxn modelId="{56084323-A3B7-44ED-ACC2-F94F73AC98E4}" type="presOf" srcId="{A57C1E60-AF54-4C89-9AF8-494D025AC834}" destId="{0D7D96C8-4CA2-4989-80A2-9106DE6DB30A}" srcOrd="0" destOrd="0" presId="urn:microsoft.com/office/officeart/2005/8/layout/vList2"/>
    <dgm:cxn modelId="{36301CAC-3BAA-4C20-87BE-AF1EE948DC4E}" srcId="{A57C1E60-AF54-4C89-9AF8-494D025AC834}" destId="{F50955B1-F1FC-4B2C-896B-FC25392A892D}" srcOrd="0" destOrd="0" parTransId="{35D90321-16E9-4A20-AFB9-662F296F0DCB}" sibTransId="{DC055FC5-CF5F-4E8D-BC93-4482768845EE}"/>
    <dgm:cxn modelId="{67E047EA-438D-4DA5-9A52-4B110F33F0C4}" type="presOf" srcId="{F50955B1-F1FC-4B2C-896B-FC25392A892D}" destId="{3959F2A9-61F3-410C-BFA0-7F57F0CD5AD9}" srcOrd="0" destOrd="0" presId="urn:microsoft.com/office/officeart/2005/8/layout/vList2"/>
    <dgm:cxn modelId="{EB8EAA4F-2EA8-41FC-9688-105B68A21D76}" type="presParOf" srcId="{0D7D96C8-4CA2-4989-80A2-9106DE6DB30A}" destId="{3959F2A9-61F3-410C-BFA0-7F57F0CD5A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9877" y="512"/>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a:t>The rapid advancement of neurotechnologies raises concerns and risks related to cybersecurity, privacy, and ethical implications</a:t>
          </a:r>
          <a:endParaRPr lang="en-US" sz="1800" b="1" i="0" kern="1200"/>
        </a:p>
      </dsp:txBody>
      <dsp:txXfrm rot="10800000">
        <a:off x="1838161" y="512"/>
        <a:ext cx="4362815" cy="1313137"/>
      </dsp:txXfrm>
    </dsp:sp>
    <dsp:sp modelId="{B94CBD13-7ED7-49E9-9507-605641DF0DEA}">
      <dsp:nvSpPr>
        <dsp:cNvPr id="0" name=""/>
        <dsp:cNvSpPr/>
      </dsp:nvSpPr>
      <dsp:spPr>
        <a:xfrm>
          <a:off x="853308" y="512"/>
          <a:ext cx="1313137" cy="131313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85A0144-11E7-475A-8F5F-FFA1E079AA52}">
      <dsp:nvSpPr>
        <dsp:cNvPr id="0" name=""/>
        <dsp:cNvSpPr/>
      </dsp:nvSpPr>
      <dsp:spPr>
        <a:xfrm rot="10800000">
          <a:off x="1509877" y="1705631"/>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The emerging field of cyberneurosecurity aims to address these issues by developing comprehensive frameworks and solutions</a:t>
          </a:r>
          <a:endParaRPr lang="ru-RU" sz="1600" b="1" kern="1200"/>
        </a:p>
      </dsp:txBody>
      <dsp:txXfrm rot="10800000">
        <a:off x="1838161" y="1705631"/>
        <a:ext cx="4362815" cy="1313137"/>
      </dsp:txXfrm>
    </dsp:sp>
    <dsp:sp modelId="{060BC334-4CB0-4DEF-B810-389AFEF800D4}">
      <dsp:nvSpPr>
        <dsp:cNvPr id="0" name=""/>
        <dsp:cNvSpPr/>
      </dsp:nvSpPr>
      <dsp:spPr>
        <a:xfrm>
          <a:off x="853308" y="1705631"/>
          <a:ext cx="1313137" cy="131313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CFAE346-76FF-4417-BD2D-7CFB4ACD34FE}">
      <dsp:nvSpPr>
        <dsp:cNvPr id="0" name=""/>
        <dsp:cNvSpPr/>
      </dsp:nvSpPr>
      <dsp:spPr>
        <a:xfrm rot="10800000">
          <a:off x="1509877" y="3410749"/>
          <a:ext cx="4691099" cy="131313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9057"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Exploring specific challenges and opportunities within legal and regulatory, ethical, technical, technological, medical, and cognitive domains</a:t>
          </a:r>
          <a:endParaRPr lang="ru-RU" sz="1600" b="1" kern="1200"/>
        </a:p>
      </dsp:txBody>
      <dsp:txXfrm rot="10800000">
        <a:off x="1838161" y="3410749"/>
        <a:ext cx="4362815" cy="1313137"/>
      </dsp:txXfrm>
    </dsp:sp>
    <dsp:sp modelId="{44374158-2AD3-4E32-A80D-0E2C703378AA}">
      <dsp:nvSpPr>
        <dsp:cNvPr id="0" name=""/>
        <dsp:cNvSpPr/>
      </dsp:nvSpPr>
      <dsp:spPr>
        <a:xfrm>
          <a:off x="853308" y="3410749"/>
          <a:ext cx="1313137" cy="131313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75285"/>
          <a:ext cx="11096624" cy="315771"/>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Current Threats and Solutions in Cyberneurosecurity</a:t>
          </a:r>
          <a:endParaRPr lang="ru-RU" sz="2800" b="1" kern="1200"/>
        </a:p>
      </dsp:txBody>
      <dsp:txXfrm>
        <a:off x="15415" y="190700"/>
        <a:ext cx="11065794" cy="2849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0749" y="1896"/>
          <a:ext cx="4646760" cy="1321299"/>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2656"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Potential human rights violations in areas of privacy, autonomy, and equality due to the collection, processing, and manipulation of neural data</a:t>
          </a:r>
          <a:endParaRPr lang="en-US" sz="1600" b="1" i="0" kern="1200"/>
        </a:p>
      </dsp:txBody>
      <dsp:txXfrm rot="10800000">
        <a:off x="1831074" y="1896"/>
        <a:ext cx="4316435" cy="1321299"/>
      </dsp:txXfrm>
    </dsp:sp>
    <dsp:sp modelId="{B94CBD13-7ED7-49E9-9507-605641DF0DEA}">
      <dsp:nvSpPr>
        <dsp:cNvPr id="0" name=""/>
        <dsp:cNvSpPr/>
      </dsp:nvSpPr>
      <dsp:spPr>
        <a:xfrm>
          <a:off x="840099" y="1896"/>
          <a:ext cx="1321299" cy="132129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678E7C3-5BC2-41ED-83A0-C068681D5886}">
      <dsp:nvSpPr>
        <dsp:cNvPr id="0" name=""/>
        <dsp:cNvSpPr/>
      </dsp:nvSpPr>
      <dsp:spPr>
        <a:xfrm rot="10800000">
          <a:off x="1500749" y="1717613"/>
          <a:ext cx="4646760" cy="1321299"/>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2656"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Lack or inadequacy of legal and regulatory frameworks to address the unique risks and challenges posed by neurotechnologies</a:t>
          </a:r>
          <a:endParaRPr lang="ru-RU" sz="1700" b="1" kern="1200"/>
        </a:p>
      </dsp:txBody>
      <dsp:txXfrm rot="10800000">
        <a:off x="1831074" y="1717613"/>
        <a:ext cx="4316435" cy="1321299"/>
      </dsp:txXfrm>
    </dsp:sp>
    <dsp:sp modelId="{4C63087F-01FA-47C2-913A-EFB858F86806}">
      <dsp:nvSpPr>
        <dsp:cNvPr id="0" name=""/>
        <dsp:cNvSpPr/>
      </dsp:nvSpPr>
      <dsp:spPr>
        <a:xfrm>
          <a:off x="840099" y="1717613"/>
          <a:ext cx="1321299" cy="1321299"/>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712A84C-EC6F-414C-9F05-39B800F69F71}">
      <dsp:nvSpPr>
        <dsp:cNvPr id="0" name=""/>
        <dsp:cNvSpPr/>
      </dsp:nvSpPr>
      <dsp:spPr>
        <a:xfrm rot="10800000">
          <a:off x="1500749" y="3433331"/>
          <a:ext cx="4646760" cy="1321299"/>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2656"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Need for specialized cyberneurosecurity laws and standards, as well as harmonization of national and international legal norms</a:t>
          </a:r>
          <a:endParaRPr lang="ru-RU" sz="1700" b="1" kern="1200"/>
        </a:p>
      </dsp:txBody>
      <dsp:txXfrm rot="10800000">
        <a:off x="1831074" y="3433331"/>
        <a:ext cx="4316435" cy="1321299"/>
      </dsp:txXfrm>
    </dsp:sp>
    <dsp:sp modelId="{AFBE8913-747F-45BD-98F6-402DD8498D1F}">
      <dsp:nvSpPr>
        <dsp:cNvPr id="0" name=""/>
        <dsp:cNvSpPr/>
      </dsp:nvSpPr>
      <dsp:spPr>
        <a:xfrm>
          <a:off x="840099" y="3433331"/>
          <a:ext cx="1321299" cy="1321299"/>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19794"/>
          <a:ext cx="11514760" cy="42272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Legal and Regulatory Threats and Solutions</a:t>
          </a:r>
          <a:endParaRPr lang="en-US" sz="2800" b="1" i="0" kern="1200"/>
        </a:p>
      </dsp:txBody>
      <dsp:txXfrm>
        <a:off x="20636" y="140430"/>
        <a:ext cx="11473488" cy="3814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16751" y="1315"/>
          <a:ext cx="4646760" cy="138530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088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Potential for unauthorized cyber influence on human cognitive functions and behavior, raising concerns about individual autonomy, mental privacy, and self-determination</a:t>
          </a:r>
          <a:endParaRPr lang="en-US" sz="1600" b="1" i="0" kern="1200"/>
        </a:p>
      </dsp:txBody>
      <dsp:txXfrm rot="10800000">
        <a:off x="1863078" y="1315"/>
        <a:ext cx="4300433" cy="1385307"/>
      </dsp:txXfrm>
    </dsp:sp>
    <dsp:sp modelId="{B94CBD13-7ED7-49E9-9507-605641DF0DEA}">
      <dsp:nvSpPr>
        <dsp:cNvPr id="0" name=""/>
        <dsp:cNvSpPr/>
      </dsp:nvSpPr>
      <dsp:spPr>
        <a:xfrm>
          <a:off x="824097" y="1315"/>
          <a:ext cx="1385307" cy="13853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5566349-BBFD-4FF1-9BA5-42F1719313ED}">
      <dsp:nvSpPr>
        <dsp:cNvPr id="0" name=""/>
        <dsp:cNvSpPr/>
      </dsp:nvSpPr>
      <dsp:spPr>
        <a:xfrm rot="10800000">
          <a:off x="1516751" y="1800147"/>
          <a:ext cx="4646760" cy="138530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088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Risk of discrimination and stigmatization based on tainted neural data used to make judgments or decisions that unfairly disadvantage certain individuals or groups</a:t>
          </a:r>
          <a:endParaRPr lang="ru-RU" sz="1600" b="1" kern="1200"/>
        </a:p>
      </dsp:txBody>
      <dsp:txXfrm rot="10800000">
        <a:off x="1863078" y="1800147"/>
        <a:ext cx="4300433" cy="1385307"/>
      </dsp:txXfrm>
    </dsp:sp>
    <dsp:sp modelId="{F603898E-5037-4DCE-8589-0EBF87E47517}">
      <dsp:nvSpPr>
        <dsp:cNvPr id="0" name=""/>
        <dsp:cNvSpPr/>
      </dsp:nvSpPr>
      <dsp:spPr>
        <a:xfrm>
          <a:off x="824097" y="1800147"/>
          <a:ext cx="1385307" cy="138530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FC786DD-F320-4207-BB1E-6DE294D5B30B}">
      <dsp:nvSpPr>
        <dsp:cNvPr id="0" name=""/>
        <dsp:cNvSpPr/>
      </dsp:nvSpPr>
      <dsp:spPr>
        <a:xfrm rot="10800000">
          <a:off x="1516751" y="3598979"/>
          <a:ext cx="4646760" cy="1385307"/>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088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Development of cyber-ethical principles and codes of conduct to guide responsible research, development, and use of neurotechnologies, ensuring transparency, accountability, and responsibility</a:t>
          </a:r>
          <a:endParaRPr lang="ru-RU" sz="1600" b="1" kern="1200"/>
        </a:p>
      </dsp:txBody>
      <dsp:txXfrm rot="10800000">
        <a:off x="1863078" y="3598979"/>
        <a:ext cx="4300433" cy="1385307"/>
      </dsp:txXfrm>
    </dsp:sp>
    <dsp:sp modelId="{9621DA52-B3CB-4193-8EF6-4ED6A70AA41D}">
      <dsp:nvSpPr>
        <dsp:cNvPr id="0" name=""/>
        <dsp:cNvSpPr/>
      </dsp:nvSpPr>
      <dsp:spPr>
        <a:xfrm>
          <a:off x="824097" y="3598979"/>
          <a:ext cx="1385307" cy="1385307"/>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19794"/>
          <a:ext cx="11514760" cy="42272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Ethical Threats and Solutions</a:t>
          </a:r>
          <a:endParaRPr lang="en-US" sz="2800" b="1" i="0" kern="1200"/>
        </a:p>
      </dsp:txBody>
      <dsp:txXfrm>
        <a:off x="20636" y="140430"/>
        <a:ext cx="11473488" cy="38145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21894" y="2413"/>
          <a:ext cx="4646760" cy="14058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995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Neurotechnologies become vulnerable to cyber attacks as they become increasingly connected and integrated with digital systems</a:t>
          </a:r>
          <a:endParaRPr lang="en-US" sz="1600" b="1" i="0" kern="1200"/>
        </a:p>
      </dsp:txBody>
      <dsp:txXfrm rot="10800000">
        <a:off x="1873364" y="2413"/>
        <a:ext cx="4295290" cy="1405881"/>
      </dsp:txXfrm>
    </dsp:sp>
    <dsp:sp modelId="{B94CBD13-7ED7-49E9-9507-605641DF0DEA}">
      <dsp:nvSpPr>
        <dsp:cNvPr id="0" name=""/>
        <dsp:cNvSpPr/>
      </dsp:nvSpPr>
      <dsp:spPr>
        <a:xfrm>
          <a:off x="818954" y="2413"/>
          <a:ext cx="1405881" cy="140588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0514C35-4BF6-486F-BEF6-3163A85FD576}">
      <dsp:nvSpPr>
        <dsp:cNvPr id="0" name=""/>
        <dsp:cNvSpPr/>
      </dsp:nvSpPr>
      <dsp:spPr>
        <a:xfrm rot="10800000">
          <a:off x="1521894" y="1827960"/>
          <a:ext cx="4646760" cy="14058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995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Consequences can be severe, potentially compromising privacy, autonomy, and even physical and mental well-being of individuals using neurotechnologies</a:t>
          </a:r>
          <a:endParaRPr lang="ru-RU" sz="1600" b="1" kern="1200"/>
        </a:p>
      </dsp:txBody>
      <dsp:txXfrm rot="10800000">
        <a:off x="1873364" y="1827960"/>
        <a:ext cx="4295290" cy="1405881"/>
      </dsp:txXfrm>
    </dsp:sp>
    <dsp:sp modelId="{0784CE88-9C2A-463B-9336-493FFBC1F0B1}">
      <dsp:nvSpPr>
        <dsp:cNvPr id="0" name=""/>
        <dsp:cNvSpPr/>
      </dsp:nvSpPr>
      <dsp:spPr>
        <a:xfrm>
          <a:off x="818954" y="1827960"/>
          <a:ext cx="1405881" cy="1405881"/>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D22F02D-8050-4011-B6AA-2DE1088E961B}">
      <dsp:nvSpPr>
        <dsp:cNvPr id="0" name=""/>
        <dsp:cNvSpPr/>
      </dsp:nvSpPr>
      <dsp:spPr>
        <a:xfrm rot="10800000">
          <a:off x="1521894" y="3653508"/>
          <a:ext cx="4646760" cy="14058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1995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Crucial to develop robust cybersecurity measures tailored to the unique characteristics of neurotechnologies, such as secure authentication, encryption, anomaly detection, and fail-safe mechanisms</a:t>
          </a:r>
          <a:endParaRPr lang="ru-RU" sz="1600" b="1" kern="1200"/>
        </a:p>
      </dsp:txBody>
      <dsp:txXfrm rot="10800000">
        <a:off x="1873364" y="3653508"/>
        <a:ext cx="4295290" cy="1405881"/>
      </dsp:txXfrm>
    </dsp:sp>
    <dsp:sp modelId="{6E855E51-A028-4531-9A3B-DB9D0F96A97F}">
      <dsp:nvSpPr>
        <dsp:cNvPr id="0" name=""/>
        <dsp:cNvSpPr/>
      </dsp:nvSpPr>
      <dsp:spPr>
        <a:xfrm>
          <a:off x="818954" y="3653508"/>
          <a:ext cx="1405881" cy="1405881"/>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30997"/>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Hacking and Unauthorized Access to Neural Interfaces and Data as a Cyber Threat</a:t>
          </a:r>
          <a:endParaRPr lang="en-US" sz="1800" b="1" i="0" kern="1200"/>
        </a:p>
      </dsp:txBody>
      <dsp:txXfrm>
        <a:off x="15286" y="146283"/>
        <a:ext cx="11484188" cy="28255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4178" y="1040"/>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The unique nature of neural data necessitates the use of particularly robust and reliable encryption and anonymization methods to protect privacy and security</a:t>
          </a:r>
          <a:endParaRPr lang="en-US" sz="1600" b="1" i="0" kern="1200"/>
        </a:p>
      </dsp:txBody>
      <dsp:txXfrm rot="10800000">
        <a:off x="1837932" y="1040"/>
        <a:ext cx="4313006" cy="1335015"/>
      </dsp:txXfrm>
    </dsp:sp>
    <dsp:sp modelId="{B94CBD13-7ED7-49E9-9507-605641DF0DEA}">
      <dsp:nvSpPr>
        <dsp:cNvPr id="0" name=""/>
        <dsp:cNvSpPr/>
      </dsp:nvSpPr>
      <dsp:spPr>
        <a:xfrm>
          <a:off x="836670" y="1040"/>
          <a:ext cx="1335015" cy="133501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051158A-233D-4356-BAA8-578F21AD9AFE}">
      <dsp:nvSpPr>
        <dsp:cNvPr id="0" name=""/>
        <dsp:cNvSpPr/>
      </dsp:nvSpPr>
      <dsp:spPr>
        <a:xfrm rot="10800000">
          <a:off x="1504178" y="1734568"/>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Promising approaches include homomorphic encryption, differential privacy, federated learning, and secure multi-party computation</a:t>
          </a:r>
          <a:endParaRPr lang="ru-RU" sz="1700" b="1" kern="1200"/>
        </a:p>
      </dsp:txBody>
      <dsp:txXfrm rot="10800000">
        <a:off x="1837932" y="1734568"/>
        <a:ext cx="4313006" cy="1335015"/>
      </dsp:txXfrm>
    </dsp:sp>
    <dsp:sp modelId="{BB435477-74F3-4C25-87BD-2E53310096B2}">
      <dsp:nvSpPr>
        <dsp:cNvPr id="0" name=""/>
        <dsp:cNvSpPr/>
      </dsp:nvSpPr>
      <dsp:spPr>
        <a:xfrm>
          <a:off x="836670" y="1734568"/>
          <a:ext cx="1335015" cy="133501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0DEF0F9-09DE-4434-A828-FDD8111DCFFC}">
      <dsp:nvSpPr>
        <dsp:cNvPr id="0" name=""/>
        <dsp:cNvSpPr/>
      </dsp:nvSpPr>
      <dsp:spPr>
        <a:xfrm rot="10800000">
          <a:off x="1504178" y="3468095"/>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Regular auditing and updating of these methods is important to address evolving cyber threats and vulnerabilities, as well as maintaining user and public trust</a:t>
          </a:r>
          <a:endParaRPr lang="ru-RU" sz="1700" b="1" kern="1200"/>
        </a:p>
      </dsp:txBody>
      <dsp:txXfrm rot="10800000">
        <a:off x="1837932" y="3468095"/>
        <a:ext cx="4313006" cy="1335015"/>
      </dsp:txXfrm>
    </dsp:sp>
    <dsp:sp modelId="{CB001D50-5382-4280-8BCD-BC8AD4E5AE8C}">
      <dsp:nvSpPr>
        <dsp:cNvPr id="0" name=""/>
        <dsp:cNvSpPr/>
      </dsp:nvSpPr>
      <dsp:spPr>
        <a:xfrm>
          <a:off x="836670" y="3468095"/>
          <a:ext cx="1335015" cy="1335015"/>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92623"/>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Implementing Advanced Encryption and Anonymization Methods for Neural Data in Cyberneurosecurity</a:t>
          </a:r>
          <a:endParaRPr lang="en-US" sz="1800" b="1" i="0" kern="1200"/>
        </a:p>
      </dsp:txBody>
      <dsp:txXfrm>
        <a:off x="15286" y="107909"/>
        <a:ext cx="11484188" cy="28255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4178" y="1040"/>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Neurotechnology devices can be susceptible to hardware and software vulnerabilities that compromise their cybersecurity, privacy, and integrity</a:t>
          </a:r>
          <a:endParaRPr lang="en-US" sz="1600" b="1" i="0" kern="1200"/>
        </a:p>
      </dsp:txBody>
      <dsp:txXfrm rot="10800000">
        <a:off x="1837932" y="1040"/>
        <a:ext cx="4313006" cy="1335015"/>
      </dsp:txXfrm>
    </dsp:sp>
    <dsp:sp modelId="{B94CBD13-7ED7-49E9-9507-605641DF0DEA}">
      <dsp:nvSpPr>
        <dsp:cNvPr id="0" name=""/>
        <dsp:cNvSpPr/>
      </dsp:nvSpPr>
      <dsp:spPr>
        <a:xfrm>
          <a:off x="836670" y="1040"/>
          <a:ext cx="1335015" cy="133501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3551DCA-6F2D-48AD-AED8-09806E0F6D1F}">
      <dsp:nvSpPr>
        <dsp:cNvPr id="0" name=""/>
        <dsp:cNvSpPr/>
      </dsp:nvSpPr>
      <dsp:spPr>
        <a:xfrm rot="10800000">
          <a:off x="1504178" y="1734568"/>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57150" rIns="106680" bIns="57150" numCol="1" spcCol="1270" anchor="ctr" anchorCtr="0">
          <a:noAutofit/>
        </a:bodyPr>
        <a:lstStyle/>
        <a:p>
          <a:pPr marL="0" lvl="0" indent="0" algn="ctr" defTabSz="666750">
            <a:lnSpc>
              <a:spcPct val="90000"/>
            </a:lnSpc>
            <a:spcBef>
              <a:spcPct val="0"/>
            </a:spcBef>
            <a:spcAft>
              <a:spcPct val="35000"/>
            </a:spcAft>
            <a:buNone/>
          </a:pPr>
          <a:r>
            <a:rPr lang="en-US" sz="1500" b="1" kern="1200"/>
            <a:t>Hardware vulnerabilities can arise from design flaws, manufacturing defects, or insecure components, while software vulnerabilities can result from coding errors, configuration mistakes, or outdated libraries</a:t>
          </a:r>
          <a:endParaRPr lang="ru-RU" sz="1500" b="1" kern="1200"/>
        </a:p>
      </dsp:txBody>
      <dsp:txXfrm rot="10800000">
        <a:off x="1837932" y="1734568"/>
        <a:ext cx="4313006" cy="1335015"/>
      </dsp:txXfrm>
    </dsp:sp>
    <dsp:sp modelId="{273FC274-F4D2-43BE-86D7-872725F796AF}">
      <dsp:nvSpPr>
        <dsp:cNvPr id="0" name=""/>
        <dsp:cNvSpPr/>
      </dsp:nvSpPr>
      <dsp:spPr>
        <a:xfrm>
          <a:off x="836670" y="1734568"/>
          <a:ext cx="1335015" cy="133501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961CB58-7FFF-4182-9828-6A5469CE5E6B}">
      <dsp:nvSpPr>
        <dsp:cNvPr id="0" name=""/>
        <dsp:cNvSpPr/>
      </dsp:nvSpPr>
      <dsp:spPr>
        <a:xfrm rot="10800000">
          <a:off x="1504178" y="3468095"/>
          <a:ext cx="4646760" cy="1335015"/>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8705" tIns="57150" rIns="106680" bIns="57150" numCol="1" spcCol="1270" anchor="ctr" anchorCtr="0">
          <a:noAutofit/>
        </a:bodyPr>
        <a:lstStyle/>
        <a:p>
          <a:pPr marL="0" lvl="0" indent="0" algn="ctr" defTabSz="666750">
            <a:lnSpc>
              <a:spcPct val="90000"/>
            </a:lnSpc>
            <a:spcBef>
              <a:spcPct val="0"/>
            </a:spcBef>
            <a:spcAft>
              <a:spcPct val="35000"/>
            </a:spcAft>
            <a:buNone/>
          </a:pPr>
          <a:r>
            <a:rPr lang="en-US" sz="1500" b="1" kern="1200"/>
            <a:t>Crucial to implement secure development practices, rigorous testing and verification procedures throughout the entire lifecycle of neurotechnology devices</a:t>
          </a:r>
          <a:endParaRPr lang="ru-RU" sz="1500" b="1" kern="1200"/>
        </a:p>
      </dsp:txBody>
      <dsp:txXfrm rot="10800000">
        <a:off x="1837932" y="3468095"/>
        <a:ext cx="4313006" cy="1335015"/>
      </dsp:txXfrm>
    </dsp:sp>
    <dsp:sp modelId="{FEC9E502-90D8-4FB1-9F11-B9C65C9ADFEF}">
      <dsp:nvSpPr>
        <dsp:cNvPr id="0" name=""/>
        <dsp:cNvSpPr/>
      </dsp:nvSpPr>
      <dsp:spPr>
        <a:xfrm>
          <a:off x="836670" y="3468095"/>
          <a:ext cx="1335015" cy="1335015"/>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92623"/>
          <a:ext cx="11514760" cy="313129"/>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Hardware and Software Vulnerabilities in Neurotechnology Devices as a Technological Threat to Cyberneurosecurity</a:t>
          </a:r>
          <a:endParaRPr lang="en-US" sz="1800" b="1" i="0" kern="1200"/>
        </a:p>
      </dsp:txBody>
      <dsp:txXfrm>
        <a:off x="15286" y="107909"/>
        <a:ext cx="11484188" cy="28255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508750" y="3501"/>
          <a:ext cx="4646760" cy="135330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6769"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Crucial to develop resilient and fault-tolerant neurotechnology systems that can maintain functionality and cybersecurity in the face of technical failures, disruptions, or cyber attacks</a:t>
          </a:r>
          <a:endParaRPr lang="en-US" sz="1600" b="1" i="0" kern="1200"/>
        </a:p>
      </dsp:txBody>
      <dsp:txXfrm rot="10800000">
        <a:off x="1847076" y="3501"/>
        <a:ext cx="4308434" cy="1353303"/>
      </dsp:txXfrm>
    </dsp:sp>
    <dsp:sp modelId="{B94CBD13-7ED7-49E9-9507-605641DF0DEA}">
      <dsp:nvSpPr>
        <dsp:cNvPr id="0" name=""/>
        <dsp:cNvSpPr/>
      </dsp:nvSpPr>
      <dsp:spPr>
        <a:xfrm>
          <a:off x="832098" y="3501"/>
          <a:ext cx="1353303" cy="135330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B61C251-1FE2-47AC-965A-3EEE33E4F092}">
      <dsp:nvSpPr>
        <dsp:cNvPr id="0" name=""/>
        <dsp:cNvSpPr/>
      </dsp:nvSpPr>
      <dsp:spPr>
        <a:xfrm rot="10800000">
          <a:off x="1508750" y="1760775"/>
          <a:ext cx="4646760" cy="135330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6769"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kern="1200"/>
            <a:t>Key strategies include employing redundant and diverse components, implementing error detection and correction mechanisms, incorporating adaptive and self-healing architectures, and establishing robust testing and validation procedures</a:t>
          </a:r>
          <a:endParaRPr lang="ru-RU" sz="1400" b="1" kern="1200"/>
        </a:p>
      </dsp:txBody>
      <dsp:txXfrm rot="10800000">
        <a:off x="1847076" y="1760775"/>
        <a:ext cx="4308434" cy="1353303"/>
      </dsp:txXfrm>
    </dsp:sp>
    <dsp:sp modelId="{394EAB13-E456-48F6-BCA0-81A5FA27AD92}">
      <dsp:nvSpPr>
        <dsp:cNvPr id="0" name=""/>
        <dsp:cNvSpPr/>
      </dsp:nvSpPr>
      <dsp:spPr>
        <a:xfrm>
          <a:off x="832098" y="1760775"/>
          <a:ext cx="1353303" cy="1353303"/>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E498422-59C3-4658-9620-72A95FF94E1F}">
      <dsp:nvSpPr>
        <dsp:cNvPr id="0" name=""/>
        <dsp:cNvSpPr/>
      </dsp:nvSpPr>
      <dsp:spPr>
        <a:xfrm rot="10800000">
          <a:off x="1508750" y="3518050"/>
          <a:ext cx="4646760" cy="1353303"/>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6769"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kern="1200"/>
            <a:t>Important to consider the ethical and societal implications, such as potential impact on user autonomy, privacy, and trust, and engage in ongoing dialogue with stakeholders</a:t>
          </a:r>
          <a:endParaRPr lang="ru-RU" sz="1400" b="1" kern="1200"/>
        </a:p>
      </dsp:txBody>
      <dsp:txXfrm rot="10800000">
        <a:off x="1847076" y="3518050"/>
        <a:ext cx="4308434" cy="1353303"/>
      </dsp:txXfrm>
    </dsp:sp>
    <dsp:sp modelId="{3FE817E5-979F-4CBE-8D85-EDEB29A72578}">
      <dsp:nvSpPr>
        <dsp:cNvPr id="0" name=""/>
        <dsp:cNvSpPr/>
      </dsp:nvSpPr>
      <dsp:spPr>
        <a:xfrm>
          <a:off x="832098" y="3518050"/>
          <a:ext cx="1353303" cy="1353303"/>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105598"/>
          <a:ext cx="11514760" cy="498376"/>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Developing Resilient and Fault-Tolerant Neurotechnology Systems for Cyberneurosecurity</a:t>
          </a:r>
          <a:endParaRPr lang="en-US" sz="2000" b="1" i="0" kern="1200"/>
        </a:p>
      </dsp:txBody>
      <dsp:txXfrm>
        <a:off x="24329" y="129927"/>
        <a:ext cx="11466102" cy="44971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840801" y="2064"/>
          <a:ext cx="5964259" cy="1354102"/>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121"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Computational law and legal informatics offer powerful analytical tools and methods to assist in the development, implementation, and enforcement of cyberneurosecurity laws, policies, and regulations</a:t>
          </a:r>
          <a:endParaRPr lang="en-US" sz="1600" b="1" i="0" kern="1200"/>
        </a:p>
      </dsp:txBody>
      <dsp:txXfrm rot="10800000">
        <a:off x="2179326" y="2064"/>
        <a:ext cx="5625734" cy="1354102"/>
      </dsp:txXfrm>
    </dsp:sp>
    <dsp:sp modelId="{B94CBD13-7ED7-49E9-9507-605641DF0DEA}">
      <dsp:nvSpPr>
        <dsp:cNvPr id="0" name=""/>
        <dsp:cNvSpPr/>
      </dsp:nvSpPr>
      <dsp:spPr>
        <a:xfrm>
          <a:off x="1163750" y="2064"/>
          <a:ext cx="1354102" cy="13541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BE79614-A8E8-4FB4-908B-C9F419790E4D}">
      <dsp:nvSpPr>
        <dsp:cNvPr id="0" name=""/>
        <dsp:cNvSpPr/>
      </dsp:nvSpPr>
      <dsp:spPr>
        <a:xfrm rot="10800000">
          <a:off x="1840801" y="1760376"/>
          <a:ext cx="5964259" cy="1354102"/>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121"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Key challenges include uncertainty and ambiguity in existing laws, complexity and dynamism of the neurotechnology landscape, and the need for balanced and evidence-based approaches</a:t>
          </a:r>
          <a:endParaRPr lang="ru-RU" sz="1700" b="1" kern="1200"/>
        </a:p>
      </dsp:txBody>
      <dsp:txXfrm rot="10800000">
        <a:off x="2179326" y="1760376"/>
        <a:ext cx="5625734" cy="1354102"/>
      </dsp:txXfrm>
    </dsp:sp>
    <dsp:sp modelId="{20DD2B3E-2DEC-4939-A7E8-2900BA0D708E}">
      <dsp:nvSpPr>
        <dsp:cNvPr id="0" name=""/>
        <dsp:cNvSpPr/>
      </dsp:nvSpPr>
      <dsp:spPr>
        <a:xfrm>
          <a:off x="1163750" y="1760376"/>
          <a:ext cx="1354102" cy="1354102"/>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16E337-B7B7-4A28-A29E-C70AF61F4F1F}">
      <dsp:nvSpPr>
        <dsp:cNvPr id="0" name=""/>
        <dsp:cNvSpPr/>
      </dsp:nvSpPr>
      <dsp:spPr>
        <a:xfrm rot="10800000">
          <a:off x="1840801" y="3518688"/>
          <a:ext cx="5964259" cy="1354102"/>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7121"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Potential solutions involve developing formal logical models, applying natural language processing and machine learning techniques, utilizing computer modeling and simulations, and facilitating collaboration between legal and technical experts</a:t>
          </a:r>
          <a:endParaRPr lang="ru-RU" sz="1700" b="1" kern="1200"/>
        </a:p>
      </dsp:txBody>
      <dsp:txXfrm rot="10800000">
        <a:off x="2179326" y="3518688"/>
        <a:ext cx="5625734" cy="1354102"/>
      </dsp:txXfrm>
    </dsp:sp>
    <dsp:sp modelId="{1B04FFBB-CA82-4EF7-B739-EDF8D36FAEBE}">
      <dsp:nvSpPr>
        <dsp:cNvPr id="0" name=""/>
        <dsp:cNvSpPr/>
      </dsp:nvSpPr>
      <dsp:spPr>
        <a:xfrm>
          <a:off x="1163750" y="3518688"/>
          <a:ext cx="1354102" cy="1354102"/>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277"/>
          <a:ext cx="11514760" cy="567261"/>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Applying Computational Law and Legal Informatics to Address Cyber Threats in Neurotechnologies as a Cyberneurosecurity Tool (Threats and Solutions)</a:t>
          </a:r>
          <a:endParaRPr lang="en-US" sz="2000" b="1" i="0" kern="1200"/>
        </a:p>
      </dsp:txBody>
      <dsp:txXfrm>
        <a:off x="27691" y="27968"/>
        <a:ext cx="11459378" cy="51187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747927" y="1037"/>
          <a:ext cx="5672386" cy="1492508"/>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297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Quantum technologies offer unprecedented opportunities for enhancing cyberneurosecurity and addressing cutting-edge cyber threats in the realm of neurotechnologies</a:t>
          </a:r>
          <a:endParaRPr lang="en-US" sz="1600" b="1" i="0" kern="1200"/>
        </a:p>
      </dsp:txBody>
      <dsp:txXfrm rot="10800000">
        <a:off x="2121054" y="1037"/>
        <a:ext cx="5299259" cy="1492508"/>
      </dsp:txXfrm>
    </dsp:sp>
    <dsp:sp modelId="{B94CBD13-7ED7-49E9-9507-605641DF0DEA}">
      <dsp:nvSpPr>
        <dsp:cNvPr id="0" name=""/>
        <dsp:cNvSpPr/>
      </dsp:nvSpPr>
      <dsp:spPr>
        <a:xfrm>
          <a:off x="1109590" y="108954"/>
          <a:ext cx="1276674" cy="127667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A87BF09-E30C-4185-A091-EAFC89BB74B3}">
      <dsp:nvSpPr>
        <dsp:cNvPr id="0" name=""/>
        <dsp:cNvSpPr/>
      </dsp:nvSpPr>
      <dsp:spPr>
        <a:xfrm rot="10800000">
          <a:off x="1747927" y="1874642"/>
          <a:ext cx="5672386" cy="1276674"/>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297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Key challenges include the potential of quantum computers to break traditional cryptography, technical difficulties and costs of implementation, the need for new quantum security protocols and standards, and verification and validation issues</a:t>
          </a:r>
          <a:endParaRPr lang="ru-RU" sz="1600" b="1" kern="1200"/>
        </a:p>
      </dsp:txBody>
      <dsp:txXfrm rot="10800000">
        <a:off x="2067095" y="1874642"/>
        <a:ext cx="5353218" cy="1276674"/>
      </dsp:txXfrm>
    </dsp:sp>
    <dsp:sp modelId="{CD795B1D-1A98-4311-B852-835220C49C0D}">
      <dsp:nvSpPr>
        <dsp:cNvPr id="0" name=""/>
        <dsp:cNvSpPr/>
      </dsp:nvSpPr>
      <dsp:spPr>
        <a:xfrm>
          <a:off x="1109590" y="1874642"/>
          <a:ext cx="1276674" cy="1276674"/>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860D88-DACB-4C6D-A7F8-493621AA7845}">
      <dsp:nvSpPr>
        <dsp:cNvPr id="0" name=""/>
        <dsp:cNvSpPr/>
      </dsp:nvSpPr>
      <dsp:spPr>
        <a:xfrm rot="10800000">
          <a:off x="1747927" y="3532413"/>
          <a:ext cx="5672386" cy="1276674"/>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297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Promising solutions involve employing quantum cryptography, investigating quantum-resistant algorithms, developing quantum error detection and correction methods, and establishing quantum networks and communication architectures</a:t>
          </a:r>
          <a:endParaRPr lang="ru-RU" sz="1600" b="1" kern="1200"/>
        </a:p>
      </dsp:txBody>
      <dsp:txXfrm rot="10800000">
        <a:off x="2067095" y="3532413"/>
        <a:ext cx="5353218" cy="1276674"/>
      </dsp:txXfrm>
    </dsp:sp>
    <dsp:sp modelId="{D71C8117-B04B-4518-97E5-07AF0558F804}">
      <dsp:nvSpPr>
        <dsp:cNvPr id="0" name=""/>
        <dsp:cNvSpPr/>
      </dsp:nvSpPr>
      <dsp:spPr>
        <a:xfrm>
          <a:off x="1109590" y="3532413"/>
          <a:ext cx="1276674" cy="1276674"/>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646"/>
          <a:ext cx="11514760" cy="661668"/>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Quantum Technologies as a Promising Approach to Addressing Cyberneurosecurity Challenges and Mitigating Cyber Threats in Neurotechnologies (Threats and Solutions)</a:t>
          </a:r>
          <a:endParaRPr lang="en-US" sz="2000" b="1" i="0" kern="1200"/>
        </a:p>
      </dsp:txBody>
      <dsp:txXfrm>
        <a:off x="32300" y="32946"/>
        <a:ext cx="11450160" cy="59706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744278" y="1586"/>
          <a:ext cx="5596879" cy="1564379"/>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08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Potential misuse of neurotechnologies for cognitive enhancement, especially in non-clinical or unauthorized settings, introduces serious cyber risks</a:t>
          </a:r>
          <a:endParaRPr lang="en-US" sz="1600" b="1" i="0" kern="1200"/>
        </a:p>
      </dsp:txBody>
      <dsp:txXfrm rot="10800000">
        <a:off x="2135373" y="1586"/>
        <a:ext cx="5205784" cy="1564379"/>
      </dsp:txXfrm>
    </dsp:sp>
    <dsp:sp modelId="{B94CBD13-7ED7-49E9-9507-605641DF0DEA}">
      <dsp:nvSpPr>
        <dsp:cNvPr id="0" name=""/>
        <dsp:cNvSpPr/>
      </dsp:nvSpPr>
      <dsp:spPr>
        <a:xfrm>
          <a:off x="1075202" y="114700"/>
          <a:ext cx="1338151" cy="133815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670A3D9-EA99-442B-B478-3D26ECA08E5C}">
      <dsp:nvSpPr>
        <dsp:cNvPr id="0" name=""/>
        <dsp:cNvSpPr/>
      </dsp:nvSpPr>
      <dsp:spPr>
        <a:xfrm rot="10800000">
          <a:off x="1744278" y="1965414"/>
          <a:ext cx="5596879" cy="133815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08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Potential cyber risks include unequal access and proliferation leading to exacerbation of inequalities, coercion or pressure to use resulting in erosion of personal autonomy, adverse health consequences or unintended cyber effects, and societal shifts devaluing natural cognition</a:t>
          </a:r>
          <a:endParaRPr lang="ru-RU" sz="1600" b="1" kern="1200"/>
        </a:p>
      </dsp:txBody>
      <dsp:txXfrm rot="10800000">
        <a:off x="2078816" y="1965414"/>
        <a:ext cx="5262341" cy="1338151"/>
      </dsp:txXfrm>
    </dsp:sp>
    <dsp:sp modelId="{7DC65CEA-5019-4F1D-84F7-EE988180DBD8}">
      <dsp:nvSpPr>
        <dsp:cNvPr id="0" name=""/>
        <dsp:cNvSpPr/>
      </dsp:nvSpPr>
      <dsp:spPr>
        <a:xfrm>
          <a:off x="1075202" y="1965414"/>
          <a:ext cx="1338151" cy="1338151"/>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B7D9715-D0BC-4E35-9671-4CAA1CA8F459}">
      <dsp:nvSpPr>
        <dsp:cNvPr id="0" name=""/>
        <dsp:cNvSpPr/>
      </dsp:nvSpPr>
      <dsp:spPr>
        <a:xfrm rot="10800000">
          <a:off x="1744278" y="3703014"/>
          <a:ext cx="5596879" cy="133815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088"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Essential to develop clear policies and regulations governing the use of neurotechnologies for cognitive enhancement, based on a balanced consideration of potential benefits and cyber risks, and ongoing public dialogue</a:t>
          </a:r>
          <a:endParaRPr lang="ru-RU" sz="1600" b="1" kern="1200"/>
        </a:p>
      </dsp:txBody>
      <dsp:txXfrm rot="10800000">
        <a:off x="2078816" y="3703014"/>
        <a:ext cx="5262341" cy="1338151"/>
      </dsp:txXfrm>
    </dsp:sp>
    <dsp:sp modelId="{F261843B-C870-45BC-BFBC-2E939A43EB1A}">
      <dsp:nvSpPr>
        <dsp:cNvPr id="0" name=""/>
        <dsp:cNvSpPr/>
      </dsp:nvSpPr>
      <dsp:spPr>
        <a:xfrm>
          <a:off x="1075202" y="3703014"/>
          <a:ext cx="1338151" cy="1338151"/>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Potential Misuse of Neurotechnologies for Cognitive Enhancement and Associated Cyber Risks</a:t>
          </a:r>
          <a:endParaRPr lang="en-US" sz="1800" b="1" i="0" kern="1200"/>
        </a:p>
      </dsp:txBody>
      <dsp:txXfrm>
        <a:off x="21959" y="75079"/>
        <a:ext cx="11470842" cy="40591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D117B-D0FB-4C8B-9ECD-E39E90722E32}">
      <dsp:nvSpPr>
        <dsp:cNvPr id="0" name=""/>
        <dsp:cNvSpPr/>
      </dsp:nvSpPr>
      <dsp:spPr>
        <a:xfrm rot="10800000">
          <a:off x="1708121" y="2251"/>
          <a:ext cx="5794119" cy="1162981"/>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679"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Cyberneurosecurity presents a complex landscape of cyber threats and challenges requiring a multifaceted and proactive approach</a:t>
          </a:r>
          <a:endParaRPr lang="en-US" sz="1600" b="1" i="0" kern="1200"/>
        </a:p>
      </dsp:txBody>
      <dsp:txXfrm rot="10800000">
        <a:off x="1998866" y="2251"/>
        <a:ext cx="5503374" cy="1162981"/>
      </dsp:txXfrm>
    </dsp:sp>
    <dsp:sp modelId="{B94CBD13-7ED7-49E9-9507-605641DF0DEA}">
      <dsp:nvSpPr>
        <dsp:cNvPr id="0" name=""/>
        <dsp:cNvSpPr/>
      </dsp:nvSpPr>
      <dsp:spPr>
        <a:xfrm>
          <a:off x="1210720" y="86342"/>
          <a:ext cx="994800" cy="99480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EC72C9E-4881-45F1-A96F-C740FBD62AE4}">
      <dsp:nvSpPr>
        <dsp:cNvPr id="0" name=""/>
        <dsp:cNvSpPr/>
      </dsp:nvSpPr>
      <dsp:spPr>
        <a:xfrm rot="10800000">
          <a:off x="1708121" y="1462188"/>
          <a:ext cx="5794119" cy="99480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679"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Key cyber threats and potential solutions explored across legal and regulatory, ethical, technical, technological, medical, and cognitive domains</a:t>
          </a:r>
          <a:endParaRPr lang="ru-RU" sz="1600" b="1" kern="1200"/>
        </a:p>
      </dsp:txBody>
      <dsp:txXfrm rot="10800000">
        <a:off x="1956821" y="1462188"/>
        <a:ext cx="5545419" cy="994800"/>
      </dsp:txXfrm>
    </dsp:sp>
    <dsp:sp modelId="{E59993B0-0BE5-4D5B-B903-06B01FE38ED9}">
      <dsp:nvSpPr>
        <dsp:cNvPr id="0" name=""/>
        <dsp:cNvSpPr/>
      </dsp:nvSpPr>
      <dsp:spPr>
        <a:xfrm>
          <a:off x="1210720" y="1462188"/>
          <a:ext cx="994800" cy="99480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977B1F9-84DE-4D93-BE77-23FBD1AC1C19}">
      <dsp:nvSpPr>
        <dsp:cNvPr id="0" name=""/>
        <dsp:cNvSpPr/>
      </dsp:nvSpPr>
      <dsp:spPr>
        <a:xfrm rot="10800000">
          <a:off x="1708121" y="2753944"/>
          <a:ext cx="5794119" cy="99480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679"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Addressing cyberneurosecurity challenges will require collaborative and interdisciplinary efforts from diverse fields</a:t>
          </a:r>
          <a:endParaRPr lang="ru-RU" sz="1600" b="1" kern="1200"/>
        </a:p>
      </dsp:txBody>
      <dsp:txXfrm rot="10800000">
        <a:off x="1956821" y="2753944"/>
        <a:ext cx="5545419" cy="994800"/>
      </dsp:txXfrm>
    </dsp:sp>
    <dsp:sp modelId="{01A4E08D-DF58-43AF-B0A3-12DD72687465}">
      <dsp:nvSpPr>
        <dsp:cNvPr id="0" name=""/>
        <dsp:cNvSpPr/>
      </dsp:nvSpPr>
      <dsp:spPr>
        <a:xfrm>
          <a:off x="1210720" y="2753944"/>
          <a:ext cx="994800" cy="994800"/>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DAD2D45-DB19-4D72-BD40-49D60B7ED4BB}">
      <dsp:nvSpPr>
        <dsp:cNvPr id="0" name=""/>
        <dsp:cNvSpPr/>
      </dsp:nvSpPr>
      <dsp:spPr>
        <a:xfrm rot="10800000">
          <a:off x="1708121" y="4045700"/>
          <a:ext cx="5794119" cy="994800"/>
        </a:xfrm>
        <a:prstGeom prst="homePlat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679"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a:t>Fostering open dialogue, mutual learning, and coordinated action to realize the transformative potential of neurotechnologies while prioritizing cybersecurity, health, well-being, and the rights of individuals and society</a:t>
          </a:r>
          <a:endParaRPr lang="ru-RU" sz="1600" b="1" kern="1200"/>
        </a:p>
      </dsp:txBody>
      <dsp:txXfrm rot="10800000">
        <a:off x="1956821" y="4045700"/>
        <a:ext cx="5545419" cy="994800"/>
      </dsp:txXfrm>
    </dsp:sp>
    <dsp:sp modelId="{7ADBB638-A971-4F0E-A598-DA4B0C41CCA0}">
      <dsp:nvSpPr>
        <dsp:cNvPr id="0" name=""/>
        <dsp:cNvSpPr/>
      </dsp:nvSpPr>
      <dsp:spPr>
        <a:xfrm>
          <a:off x="1210720" y="4045700"/>
          <a:ext cx="994800" cy="994800"/>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B0D23-32AE-4230-A048-0C679909214E}">
      <dsp:nvSpPr>
        <dsp:cNvPr id="0" name=""/>
        <dsp:cNvSpPr/>
      </dsp:nvSpPr>
      <dsp:spPr>
        <a:xfrm>
          <a:off x="0" y="53120"/>
          <a:ext cx="11514760" cy="449832"/>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Conclusion</a:t>
          </a:r>
          <a:endParaRPr lang="en-US" sz="1800" b="1" i="0" kern="1200"/>
        </a:p>
      </dsp:txBody>
      <dsp:txXfrm>
        <a:off x="21959" y="75079"/>
        <a:ext cx="11470842" cy="40591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9F2A9-61F3-410C-BFA0-7F57F0CD5AD9}">
      <dsp:nvSpPr>
        <dsp:cNvPr id="0" name=""/>
        <dsp:cNvSpPr/>
      </dsp:nvSpPr>
      <dsp:spPr>
        <a:xfrm>
          <a:off x="0" y="13088"/>
          <a:ext cx="10131425" cy="863460"/>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t>THANK YOU FOR THE ATTENTION!</a:t>
          </a:r>
          <a:endParaRPr lang="ru-RU" sz="3600" b="1" kern="1200"/>
        </a:p>
      </dsp:txBody>
      <dsp:txXfrm>
        <a:off x="42151" y="55239"/>
        <a:ext cx="10047123" cy="779158"/>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a:xfrm>
            <a:off x="3962399" y="5870575"/>
            <a:ext cx="4893958" cy="377825"/>
          </a:xfrm>
        </p:spPr>
        <p:txBody>
          <a:bodyPr/>
          <a:lstStyle/>
          <a:p>
            <a:endParaRPr lang="ru-RU"/>
          </a:p>
        </p:txBody>
      </p:sp>
      <p:sp>
        <p:nvSpPr>
          <p:cNvPr id="6" name="Slide Number Placeholder 5"/>
          <p:cNvSpPr>
            <a:spLocks noGrp="1"/>
          </p:cNvSpPr>
          <p:nvPr>
            <p:ph type="sldNum" sz="quarter" idx="12"/>
          </p:nvPr>
        </p:nvSpPr>
        <p:spPr>
          <a:xfrm>
            <a:off x="10608958" y="5870575"/>
            <a:ext cx="551167" cy="377825"/>
          </a:xfrm>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24171877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338167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49700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F378096-B71D-41AB-855A-44E70520198C}" type="datetimeFigureOut">
              <a:rPr lang="ru-RU" smtClean="0"/>
              <a:t>09.05.2024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16217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F378096-B71D-41AB-855A-44E70520198C}" type="datetimeFigureOut">
              <a:rPr lang="ru-RU" smtClean="0"/>
              <a:t>09.05.2024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25847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F378096-B71D-41AB-855A-44E70520198C}" type="datetimeFigureOut">
              <a:rPr lang="ru-RU" smtClean="0"/>
              <a:t>09.05.2024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2672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0F378096-B71D-41AB-855A-44E70520198C}" type="datetimeFigureOut">
              <a:rPr lang="ru-RU" smtClean="0"/>
              <a:t>09.05.2024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2618502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09.05.2024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04157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09.05.2024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162288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F378096-B71D-41AB-855A-44E70520198C}" type="datetimeFigureOut">
              <a:rPr lang="ru-RU" smtClean="0"/>
              <a:t>09.05.2024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4408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1435324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748024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388829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806412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3615288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442602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F378096-B71D-41AB-855A-44E70520198C}" type="datetimeFigureOut">
              <a:rPr lang="ru-RU" smtClean="0"/>
              <a:t>09.05.2024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08EB4B-4772-4054-B2C2-E522A400EB40}" type="slidenum">
              <a:rPr lang="ru-RU" smtClean="0"/>
              <a:t>‹#›</a:t>
            </a:fld>
            <a:endParaRPr lang="ru-RU"/>
          </a:p>
        </p:txBody>
      </p:sp>
    </p:spTree>
    <p:extLst>
      <p:ext uri="{BB962C8B-B14F-4D97-AF65-F5344CB8AC3E}">
        <p14:creationId xmlns:p14="http://schemas.microsoft.com/office/powerpoint/2010/main" val="538479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F378096-B71D-41AB-855A-44E70520198C}" type="datetimeFigureOut">
              <a:rPr lang="ru-RU" smtClean="0"/>
              <a:t>09.05.2024</a:t>
            </a:fld>
            <a:endParaRPr lang="ru-RU"/>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C08EB4B-4772-4054-B2C2-E522A400EB40}" type="slidenum">
              <a:rPr lang="ru-RU" smtClean="0"/>
              <a:t>‹#›</a:t>
            </a:fld>
            <a:endParaRPr lang="ru-RU"/>
          </a:p>
        </p:txBody>
      </p:sp>
    </p:spTree>
    <p:extLst>
      <p:ext uri="{BB962C8B-B14F-4D97-AF65-F5344CB8AC3E}">
        <p14:creationId xmlns:p14="http://schemas.microsoft.com/office/powerpoint/2010/main" val="390906891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image" Target="../media/image9.jpe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8.png"/><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image" Target="../media/image8.png"/><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 Id="rId1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image" Target="../media/image8.png"/><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image" Target="../media/image7.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image" Target="../media/image8.png"/><Relationship Id="rId3" Type="http://schemas.openxmlformats.org/officeDocument/2006/relationships/diagramLayout" Target="../diagrams/layout9.xml"/><Relationship Id="rId7" Type="http://schemas.openxmlformats.org/officeDocument/2006/relationships/diagramData" Target="../diagrams/data10.xml"/><Relationship Id="rId12" Type="http://schemas.openxmlformats.org/officeDocument/2006/relationships/image" Target="../media/image7.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12.xml"/><Relationship Id="rId13" Type="http://schemas.openxmlformats.org/officeDocument/2006/relationships/image" Target="../media/image8.png"/><Relationship Id="rId3" Type="http://schemas.openxmlformats.org/officeDocument/2006/relationships/diagramLayout" Target="../diagrams/layout11.xml"/><Relationship Id="rId7" Type="http://schemas.openxmlformats.org/officeDocument/2006/relationships/diagramData" Target="../diagrams/data12.xml"/><Relationship Id="rId12" Type="http://schemas.openxmlformats.org/officeDocument/2006/relationships/image" Target="../media/image7.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 Id="rId1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14.xml"/><Relationship Id="rId13" Type="http://schemas.openxmlformats.org/officeDocument/2006/relationships/image" Target="../media/image8.png"/><Relationship Id="rId3" Type="http://schemas.openxmlformats.org/officeDocument/2006/relationships/diagramLayout" Target="../diagrams/layout13.xml"/><Relationship Id="rId7" Type="http://schemas.openxmlformats.org/officeDocument/2006/relationships/diagramData" Target="../diagrams/data14.xml"/><Relationship Id="rId12" Type="http://schemas.openxmlformats.org/officeDocument/2006/relationships/image" Target="../media/image7.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 Id="rId1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6.xml"/><Relationship Id="rId13" Type="http://schemas.openxmlformats.org/officeDocument/2006/relationships/image" Target="../media/image8.png"/><Relationship Id="rId3" Type="http://schemas.openxmlformats.org/officeDocument/2006/relationships/diagramLayout" Target="../diagrams/layout15.xml"/><Relationship Id="rId7" Type="http://schemas.openxmlformats.org/officeDocument/2006/relationships/diagramData" Target="../diagrams/data16.xml"/><Relationship Id="rId12" Type="http://schemas.openxmlformats.org/officeDocument/2006/relationships/image" Target="../media/image7.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 Id="rId1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8.xml"/><Relationship Id="rId13" Type="http://schemas.openxmlformats.org/officeDocument/2006/relationships/image" Target="../media/image8.png"/><Relationship Id="rId3" Type="http://schemas.openxmlformats.org/officeDocument/2006/relationships/diagramLayout" Target="../diagrams/layout17.xml"/><Relationship Id="rId7" Type="http://schemas.openxmlformats.org/officeDocument/2006/relationships/diagramData" Target="../diagrams/data18.xml"/><Relationship Id="rId12" Type="http://schemas.openxmlformats.org/officeDocument/2006/relationships/image" Target="../media/image7.pn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11" Type="http://schemas.microsoft.com/office/2007/relationships/diagramDrawing" Target="../diagrams/drawing18.xml"/><Relationship Id="rId5" Type="http://schemas.openxmlformats.org/officeDocument/2006/relationships/diagramColors" Target="../diagrams/colors17.xml"/><Relationship Id="rId10" Type="http://schemas.openxmlformats.org/officeDocument/2006/relationships/diagramColors" Target="../diagrams/colors18.xml"/><Relationship Id="rId4" Type="http://schemas.openxmlformats.org/officeDocument/2006/relationships/diagramQuickStyle" Target="../diagrams/quickStyle17.xml"/><Relationship Id="rId9" Type="http://schemas.openxmlformats.org/officeDocument/2006/relationships/diagramQuickStyle" Target="../diagrams/quickStyle18.xml"/><Relationship Id="rId1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0.xml"/><Relationship Id="rId13" Type="http://schemas.openxmlformats.org/officeDocument/2006/relationships/image" Target="../media/image8.png"/><Relationship Id="rId3" Type="http://schemas.openxmlformats.org/officeDocument/2006/relationships/diagramLayout" Target="../diagrams/layout19.xml"/><Relationship Id="rId7" Type="http://schemas.openxmlformats.org/officeDocument/2006/relationships/diagramData" Target="../diagrams/data20.xml"/><Relationship Id="rId12" Type="http://schemas.openxmlformats.org/officeDocument/2006/relationships/image" Target="../media/image7.pn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11" Type="http://schemas.microsoft.com/office/2007/relationships/diagramDrawing" Target="../diagrams/drawing20.xml"/><Relationship Id="rId5" Type="http://schemas.openxmlformats.org/officeDocument/2006/relationships/diagramColors" Target="../diagrams/colors19.xml"/><Relationship Id="rId10" Type="http://schemas.openxmlformats.org/officeDocument/2006/relationships/diagramColors" Target="../diagrams/colors20.xml"/><Relationship Id="rId4" Type="http://schemas.openxmlformats.org/officeDocument/2006/relationships/diagramQuickStyle" Target="../diagrams/quickStyle19.xml"/><Relationship Id="rId9" Type="http://schemas.openxmlformats.org/officeDocument/2006/relationships/diagramQuickStyle" Target="../diagrams/quickStyle20.xml"/><Relationship Id="rId14"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2.xml"/><Relationship Id="rId13" Type="http://schemas.openxmlformats.org/officeDocument/2006/relationships/image" Target="../media/image8.png"/><Relationship Id="rId3" Type="http://schemas.openxmlformats.org/officeDocument/2006/relationships/diagramLayout" Target="../diagrams/layout21.xml"/><Relationship Id="rId7" Type="http://schemas.openxmlformats.org/officeDocument/2006/relationships/diagramData" Target="../diagrams/data22.xml"/><Relationship Id="rId12" Type="http://schemas.openxmlformats.org/officeDocument/2006/relationships/image" Target="../media/image7.pn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 Id="rId1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23.xml"/><Relationship Id="rId7" Type="http://schemas.openxmlformats.org/officeDocument/2006/relationships/image" Target="../media/image7.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 Id="rId9"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797109206"/>
              </p:ext>
            </p:extLst>
          </p:nvPr>
        </p:nvGraphicFramePr>
        <p:xfrm>
          <a:off x="-510610" y="914400"/>
          <a:ext cx="705428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85429455"/>
              </p:ext>
            </p:extLst>
          </p:nvPr>
        </p:nvGraphicFramePr>
        <p:xfrm>
          <a:off x="533401" y="105181"/>
          <a:ext cx="11096624" cy="666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Рисунок 6">
            <a:extLst>
              <a:ext uri="{FF2B5EF4-FFF2-40B4-BE49-F238E27FC236}">
                <a16:creationId xmlns:a16="http://schemas.microsoft.com/office/drawing/2014/main" id="{F65DC571-A3F8-429A-9E06-E3C7B2B8B2A0}"/>
              </a:ext>
            </a:extLst>
          </p:cNvPr>
          <p:cNvPicPr>
            <a:picLocks noChangeAspect="1"/>
          </p:cNvPicPr>
          <p:nvPr/>
        </p:nvPicPr>
        <p:blipFill>
          <a:blip r:embed="rId12"/>
          <a:stretch>
            <a:fillRect/>
          </a:stretch>
        </p:blipFill>
        <p:spPr>
          <a:xfrm>
            <a:off x="248615" y="5916491"/>
            <a:ext cx="846400" cy="846400"/>
          </a:xfrm>
          <a:prstGeom prst="rect">
            <a:avLst/>
          </a:prstGeom>
        </p:spPr>
      </p:pic>
      <p:sp>
        <p:nvSpPr>
          <p:cNvPr id="8" name="Прямоугольник: скругленные углы 4">
            <a:extLst>
              <a:ext uri="{FF2B5EF4-FFF2-40B4-BE49-F238E27FC236}">
                <a16:creationId xmlns:a16="http://schemas.microsoft.com/office/drawing/2014/main" id="{858A4D2A-BF04-415E-9272-A1DC6592FD90}"/>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0" name="Рисунок 9">
            <a:extLst>
              <a:ext uri="{FF2B5EF4-FFF2-40B4-BE49-F238E27FC236}">
                <a16:creationId xmlns:a16="http://schemas.microsoft.com/office/drawing/2014/main" id="{413DD31E-B1E9-4D51-BCE7-5A09D1350B5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1266" name="Picture 2" descr="Picture background">
            <a:extLst>
              <a:ext uri="{FF2B5EF4-FFF2-40B4-BE49-F238E27FC236}">
                <a16:creationId xmlns:a16="http://schemas.microsoft.com/office/drawing/2014/main" id="{90833E21-2D72-4267-9C43-BFF7F47BAC8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15919" y="1006240"/>
            <a:ext cx="4856162" cy="32389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801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021615265"/>
              </p:ext>
            </p:extLst>
          </p:nvPr>
        </p:nvGraphicFramePr>
        <p:xfrm>
          <a:off x="-415360" y="885825"/>
          <a:ext cx="6987610" cy="47565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769018463"/>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BF8A0BBA-8FF2-4A3A-8828-7FC6BAFCF714}"/>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832923F-D2B0-430A-B290-DA3E38D79369}"/>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FA5A277A-4E00-47B4-B5F4-D34D616A7AE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0242" name="Picture 2" descr="Picture background">
            <a:extLst>
              <a:ext uri="{FF2B5EF4-FFF2-40B4-BE49-F238E27FC236}">
                <a16:creationId xmlns:a16="http://schemas.microsoft.com/office/drawing/2014/main" id="{A45F413C-7740-4A68-BC73-45E8FC2C419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56919" y="888136"/>
            <a:ext cx="4696881" cy="31312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855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2570816056"/>
              </p:ext>
            </p:extLst>
          </p:nvPr>
        </p:nvGraphicFramePr>
        <p:xfrm>
          <a:off x="-415360" y="767497"/>
          <a:ext cx="6987610" cy="4985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159395985"/>
              </p:ext>
            </p:extLst>
          </p:nvPr>
        </p:nvGraphicFramePr>
        <p:xfrm>
          <a:off x="248615" y="105182"/>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168810A-DFCB-48C5-B17A-D3460B091260}"/>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B23CB64C-35D8-42C8-AB82-3966D06F7DC7}"/>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5B38B491-0DDD-4454-A8DC-B97D6811AEF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9218" name="Picture 2" descr="Picture background">
            <a:extLst>
              <a:ext uri="{FF2B5EF4-FFF2-40B4-BE49-F238E27FC236}">
                <a16:creationId xmlns:a16="http://schemas.microsoft.com/office/drawing/2014/main" id="{0FDEF72C-0ABC-4E5A-914E-5A5D3202307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38925" y="962025"/>
            <a:ext cx="4486275" cy="2990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259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479142973"/>
              </p:ext>
            </p:extLst>
          </p:nvPr>
        </p:nvGraphicFramePr>
        <p:xfrm>
          <a:off x="-415360" y="767497"/>
          <a:ext cx="6987610" cy="5061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308100686"/>
              </p:ext>
            </p:extLst>
          </p:nvPr>
        </p:nvGraphicFramePr>
        <p:xfrm>
          <a:off x="248615" y="95109"/>
          <a:ext cx="11514760" cy="5751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AD4BA307-DD86-455D-97A9-32C456674ED8}"/>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5FBEC73A-DB62-48DF-A67A-C79AAAF76E6C}"/>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4FA66A54-3EBD-45F7-9385-239545AAFF3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8194" name="Picture 2" descr="Picture background">
            <a:extLst>
              <a:ext uri="{FF2B5EF4-FFF2-40B4-BE49-F238E27FC236}">
                <a16:creationId xmlns:a16="http://schemas.microsoft.com/office/drawing/2014/main" id="{0CA69782-9500-4936-B846-D79E0C2ED73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23771" y="680306"/>
            <a:ext cx="4920480" cy="33390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394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332369857"/>
              </p:ext>
            </p:extLst>
          </p:nvPr>
        </p:nvGraphicFramePr>
        <p:xfrm>
          <a:off x="-415360" y="838200"/>
          <a:ext cx="6987610" cy="4804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4075324217"/>
              </p:ext>
            </p:extLst>
          </p:nvPr>
        </p:nvGraphicFramePr>
        <p:xfrm>
          <a:off x="248615" y="105182"/>
          <a:ext cx="11514760" cy="4983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B990F911-D7F2-4D6C-BFBB-63BFEA0A7A01}"/>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30D1558F-5E93-42B0-B059-1BF1753D7DB9}"/>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953F31DB-7F3E-4480-B974-C31E705D1AF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7170" name="Picture 2" descr="Picture background">
            <a:extLst>
              <a:ext uri="{FF2B5EF4-FFF2-40B4-BE49-F238E27FC236}">
                <a16:creationId xmlns:a16="http://schemas.microsoft.com/office/drawing/2014/main" id="{F8B46623-5389-4581-BC4D-9E507345E0C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91276" y="891798"/>
            <a:ext cx="5172428"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691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307359166"/>
              </p:ext>
            </p:extLst>
          </p:nvPr>
        </p:nvGraphicFramePr>
        <p:xfrm>
          <a:off x="-415360" y="838200"/>
          <a:ext cx="6987610" cy="4804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941043746"/>
              </p:ext>
            </p:extLst>
          </p:nvPr>
        </p:nvGraphicFramePr>
        <p:xfrm>
          <a:off x="248615" y="105182"/>
          <a:ext cx="11514760" cy="4983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B990F911-D7F2-4D6C-BFBB-63BFEA0A7A01}"/>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30D1558F-5E93-42B0-B059-1BF1753D7DB9}"/>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953F31DB-7F3E-4480-B974-C31E705D1AF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6146" name="Picture 2" descr="Picture background">
            <a:extLst>
              <a:ext uri="{FF2B5EF4-FFF2-40B4-BE49-F238E27FC236}">
                <a16:creationId xmlns:a16="http://schemas.microsoft.com/office/drawing/2014/main" id="{28494E74-31DA-4447-A2FA-AF90C58E284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67463" y="962024"/>
            <a:ext cx="5262562" cy="30834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266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895672218"/>
              </p:ext>
            </p:extLst>
          </p:nvPr>
        </p:nvGraphicFramePr>
        <p:xfrm>
          <a:off x="-415360" y="767497"/>
          <a:ext cx="6987610" cy="4874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1108553962"/>
              </p:ext>
            </p:extLst>
          </p:nvPr>
        </p:nvGraphicFramePr>
        <p:xfrm>
          <a:off x="248615" y="0"/>
          <a:ext cx="11514760" cy="7095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5CE1BB-C363-47FE-BE13-323F8379083A}"/>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B2F686F-E10D-4596-A12E-CF77FF368FD0}"/>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A6565BF9-4F0F-4C6C-B715-771EB2DCAF7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5122" name="Picture 2" descr="Picture background">
            <a:extLst>
              <a:ext uri="{FF2B5EF4-FFF2-40B4-BE49-F238E27FC236}">
                <a16:creationId xmlns:a16="http://schemas.microsoft.com/office/drawing/2014/main" id="{B6BDEA51-E162-49FD-958D-69759C00851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60647" y="959604"/>
            <a:ext cx="4920305" cy="27676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563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1916421300"/>
              </p:ext>
            </p:extLst>
          </p:nvPr>
        </p:nvGraphicFramePr>
        <p:xfrm>
          <a:off x="-671210" y="803618"/>
          <a:ext cx="8968811" cy="4874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416497502"/>
              </p:ext>
            </p:extLst>
          </p:nvPr>
        </p:nvGraphicFramePr>
        <p:xfrm>
          <a:off x="248615" y="105183"/>
          <a:ext cx="11514760" cy="5678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9F3E5A9D-EC2A-47E0-AC7E-855F58E32778}"/>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F3BC7E77-A195-4A03-8E3B-935E2B790090}"/>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02549D04-02DC-46EB-BAC4-1DB52DFCF2D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4100" name="Picture 4" descr="Picture background">
            <a:extLst>
              <a:ext uri="{FF2B5EF4-FFF2-40B4-BE49-F238E27FC236}">
                <a16:creationId xmlns:a16="http://schemas.microsoft.com/office/drawing/2014/main" id="{26580827-8989-4E3A-89E1-C13768BAB4C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86650" y="1085029"/>
            <a:ext cx="4446782" cy="2311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295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558070583"/>
              </p:ext>
            </p:extLst>
          </p:nvPr>
        </p:nvGraphicFramePr>
        <p:xfrm>
          <a:off x="-815411" y="910371"/>
          <a:ext cx="8529904" cy="4810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640909236"/>
              </p:ext>
            </p:extLst>
          </p:nvPr>
        </p:nvGraphicFramePr>
        <p:xfrm>
          <a:off x="338620" y="52061"/>
          <a:ext cx="11514760" cy="6623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3074" name="Picture 2" descr="Picture background">
            <a:extLst>
              <a:ext uri="{FF2B5EF4-FFF2-40B4-BE49-F238E27FC236}">
                <a16:creationId xmlns:a16="http://schemas.microsoft.com/office/drawing/2014/main" id="{2556BBE3-8E43-48C5-8548-6EFC8ABF2EE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24700" y="1409700"/>
            <a:ext cx="4267200"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525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095992180"/>
              </p:ext>
            </p:extLst>
          </p:nvPr>
        </p:nvGraphicFramePr>
        <p:xfrm>
          <a:off x="-415360" y="767497"/>
          <a:ext cx="8416360"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2915976038"/>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2050" name="Picture 2" descr="Picture background">
            <a:extLst>
              <a:ext uri="{FF2B5EF4-FFF2-40B4-BE49-F238E27FC236}">
                <a16:creationId xmlns:a16="http://schemas.microsoft.com/office/drawing/2014/main" id="{FBD2C79F-92F0-4F89-A154-E27EDA89E8C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61023" y="1200150"/>
            <a:ext cx="4002352"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437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BAA84E7-2803-4DC2-8844-3CFF4A3DD6D6}"/>
              </a:ext>
            </a:extLst>
          </p:cNvPr>
          <p:cNvGraphicFramePr>
            <a:graphicFrameLocks noGrp="1"/>
          </p:cNvGraphicFramePr>
          <p:nvPr>
            <p:ph idx="1"/>
            <p:extLst>
              <p:ext uri="{D42A27DB-BD31-4B8C-83A1-F6EECF244321}">
                <p14:modId xmlns:p14="http://schemas.microsoft.com/office/powerpoint/2010/main" val="3639551394"/>
              </p:ext>
            </p:extLst>
          </p:nvPr>
        </p:nvGraphicFramePr>
        <p:xfrm>
          <a:off x="-415361" y="767497"/>
          <a:ext cx="8712961" cy="5042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a:extLst>
              <a:ext uri="{FF2B5EF4-FFF2-40B4-BE49-F238E27FC236}">
                <a16:creationId xmlns:a16="http://schemas.microsoft.com/office/drawing/2014/main" id="{3D2D5EF6-8089-46CA-8B55-261EA196B0A2}"/>
              </a:ext>
            </a:extLst>
          </p:cNvPr>
          <p:cNvGraphicFramePr/>
          <p:nvPr>
            <p:extLst>
              <p:ext uri="{D42A27DB-BD31-4B8C-83A1-F6EECF244321}">
                <p14:modId xmlns:p14="http://schemas.microsoft.com/office/powerpoint/2010/main" val="348396919"/>
              </p:ext>
            </p:extLst>
          </p:nvPr>
        </p:nvGraphicFramePr>
        <p:xfrm>
          <a:off x="248615" y="105183"/>
          <a:ext cx="11514760" cy="5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Рисунок 10">
            <a:extLst>
              <a:ext uri="{FF2B5EF4-FFF2-40B4-BE49-F238E27FC236}">
                <a16:creationId xmlns:a16="http://schemas.microsoft.com/office/drawing/2014/main" id="{C031AD72-DE37-4BA0-B0AE-C83348739F8F}"/>
              </a:ext>
            </a:extLst>
          </p:cNvPr>
          <p:cNvPicPr>
            <a:picLocks noChangeAspect="1"/>
          </p:cNvPicPr>
          <p:nvPr/>
        </p:nvPicPr>
        <p:blipFill>
          <a:blip r:embed="rId12"/>
          <a:stretch>
            <a:fillRect/>
          </a:stretch>
        </p:blipFill>
        <p:spPr>
          <a:xfrm>
            <a:off x="248615" y="5916491"/>
            <a:ext cx="846400" cy="846400"/>
          </a:xfrm>
          <a:prstGeom prst="rect">
            <a:avLst/>
          </a:prstGeom>
        </p:spPr>
      </p:pic>
      <p:sp>
        <p:nvSpPr>
          <p:cNvPr id="12" name="Прямоугольник: скругленные углы 4">
            <a:extLst>
              <a:ext uri="{FF2B5EF4-FFF2-40B4-BE49-F238E27FC236}">
                <a16:creationId xmlns:a16="http://schemas.microsoft.com/office/drawing/2014/main" id="{A93CB1CB-97DF-4579-B4F8-5E1C7E24CFFA}"/>
              </a:ext>
            </a:extLst>
          </p:cNvPr>
          <p:cNvSpPr txBox="1"/>
          <p:nvPr/>
        </p:nvSpPr>
        <p:spPr>
          <a:xfrm>
            <a:off x="1215080" y="6090503"/>
            <a:ext cx="6899463" cy="498376"/>
          </a:xfrm>
          <a:prstGeom prst="roundRect">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000" b="1"/>
              <a:t>WWW.GULYAMOV.ORG</a:t>
            </a:r>
            <a:endParaRPr lang="ru-RU" sz="2000" b="1" kern="1200" dirty="0"/>
          </a:p>
        </p:txBody>
      </p:sp>
      <p:pic>
        <p:nvPicPr>
          <p:cNvPr id="13" name="Рисунок 12">
            <a:extLst>
              <a:ext uri="{FF2B5EF4-FFF2-40B4-BE49-F238E27FC236}">
                <a16:creationId xmlns:a16="http://schemas.microsoft.com/office/drawing/2014/main" id="{7C966D04-54F1-4F69-AD14-26FE3E73D3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601" y="5809092"/>
            <a:ext cx="846399" cy="846399"/>
          </a:xfrm>
          <a:prstGeom prst="rect">
            <a:avLst/>
          </a:prstGeom>
        </p:spPr>
      </p:pic>
      <p:pic>
        <p:nvPicPr>
          <p:cNvPr id="1026" name="Picture 2" descr="Picture background">
            <a:extLst>
              <a:ext uri="{FF2B5EF4-FFF2-40B4-BE49-F238E27FC236}">
                <a16:creationId xmlns:a16="http://schemas.microsoft.com/office/drawing/2014/main" id="{948FA2C5-2D2F-44A0-896D-CC97E4E848E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34275" y="941510"/>
            <a:ext cx="4409599" cy="2686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763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a:extLst>
              <a:ext uri="{FF2B5EF4-FFF2-40B4-BE49-F238E27FC236}">
                <a16:creationId xmlns:a16="http://schemas.microsoft.com/office/drawing/2014/main" id="{D15AB018-D58A-4CE0-8653-F4DCC564191F}"/>
              </a:ext>
            </a:extLst>
          </p:cNvPr>
          <p:cNvGraphicFramePr/>
          <p:nvPr>
            <p:extLst>
              <p:ext uri="{D42A27DB-BD31-4B8C-83A1-F6EECF244321}">
                <p14:modId xmlns:p14="http://schemas.microsoft.com/office/powerpoint/2010/main" val="1539034603"/>
              </p:ext>
            </p:extLst>
          </p:nvPr>
        </p:nvGraphicFramePr>
        <p:xfrm>
          <a:off x="1030287" y="511106"/>
          <a:ext cx="10131425" cy="880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Рисунок 6">
            <a:extLst>
              <a:ext uri="{FF2B5EF4-FFF2-40B4-BE49-F238E27FC236}">
                <a16:creationId xmlns:a16="http://schemas.microsoft.com/office/drawing/2014/main" id="{750066F7-5315-42F5-8E92-0EA5CC0B72F6}"/>
              </a:ext>
            </a:extLst>
          </p:cNvPr>
          <p:cNvPicPr>
            <a:picLocks noChangeAspect="1"/>
          </p:cNvPicPr>
          <p:nvPr/>
        </p:nvPicPr>
        <p:blipFill>
          <a:blip r:embed="rId7"/>
          <a:stretch>
            <a:fillRect/>
          </a:stretch>
        </p:blipFill>
        <p:spPr>
          <a:xfrm>
            <a:off x="7636074" y="1879534"/>
            <a:ext cx="3950268" cy="39502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Прямоугольник: скругленные углы 4">
            <a:extLst>
              <a:ext uri="{FF2B5EF4-FFF2-40B4-BE49-F238E27FC236}">
                <a16:creationId xmlns:a16="http://schemas.microsoft.com/office/drawing/2014/main" id="{5D842802-8310-426E-A620-BAD20A0DFD3C}"/>
              </a:ext>
            </a:extLst>
          </p:cNvPr>
          <p:cNvSpPr txBox="1"/>
          <p:nvPr/>
        </p:nvSpPr>
        <p:spPr>
          <a:xfrm>
            <a:off x="390526" y="4991291"/>
            <a:ext cx="7114972" cy="808138"/>
          </a:xfrm>
          <a:prstGeom prst="roundRect">
            <a:avLst/>
          </a:prstGeom>
          <a:solidFill>
            <a:schemeClr val="bg2">
              <a:lumMod val="60000"/>
              <a:lumOff val="40000"/>
            </a:schemeClr>
          </a:solidFill>
          <a:ln>
            <a:noFill/>
          </a:ln>
          <a:effectLst>
            <a:outerShdw blurRad="44450" dist="27940" dir="5400000" algn="ctr">
              <a:srgbClr val="000000">
                <a:alpha val="32000"/>
              </a:srgbClr>
            </a:outerShdw>
            <a:reflection blurRad="6350" stA="50000" endA="300" endPos="90000" dir="5400000" sy="-100000" algn="bl" rotWithShape="0"/>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217170" tIns="217170" rIns="217170" bIns="217170" numCol="1" spcCol="1270" anchor="ctr" anchorCtr="0">
            <a:noAutofit/>
          </a:bodyPr>
          <a:lstStyle/>
          <a:p>
            <a:pPr lvl="0" algn="ctr" defTabSz="2533650">
              <a:lnSpc>
                <a:spcPct val="90000"/>
              </a:lnSpc>
              <a:spcBef>
                <a:spcPct val="0"/>
              </a:spcBef>
              <a:spcAft>
                <a:spcPct val="35000"/>
              </a:spcAft>
            </a:pPr>
            <a:r>
              <a:rPr lang="en-US" sz="2400" b="1" kern="1200"/>
              <a:t>WWW</a:t>
            </a:r>
            <a:r>
              <a:rPr lang="en-US" sz="2400" b="1"/>
              <a:t>.GULYAMOV.ORG</a:t>
            </a:r>
            <a:endParaRPr lang="ru-RU" sz="2400" b="1" kern="1200" dirty="0"/>
          </a:p>
        </p:txBody>
      </p:sp>
      <p:pic>
        <p:nvPicPr>
          <p:cNvPr id="9" name="Рисунок 8">
            <a:extLst>
              <a:ext uri="{FF2B5EF4-FFF2-40B4-BE49-F238E27FC236}">
                <a16:creationId xmlns:a16="http://schemas.microsoft.com/office/drawing/2014/main" id="{5EE84B58-C3B1-4845-B96E-F65BFFE4DE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48504" y="1879534"/>
            <a:ext cx="2783823" cy="2783823"/>
          </a:xfrm>
          <a:prstGeom prst="rect">
            <a:avLst/>
          </a:prstGeom>
          <a:effectLst>
            <a:reflection blurRad="6350" stA="52000" endA="300" endPos="35000" dir="5400000" sy="-100000" algn="bl" rotWithShape="0"/>
          </a:effectLst>
        </p:spPr>
      </p:pic>
      <p:sp>
        <p:nvSpPr>
          <p:cNvPr id="10" name="Овал 9">
            <a:extLst>
              <a:ext uri="{FF2B5EF4-FFF2-40B4-BE49-F238E27FC236}">
                <a16:creationId xmlns:a16="http://schemas.microsoft.com/office/drawing/2014/main" id="{57DF15E8-E123-495C-8D4A-4445C1535E3D}"/>
              </a:ext>
            </a:extLst>
          </p:cNvPr>
          <p:cNvSpPr/>
          <p:nvPr/>
        </p:nvSpPr>
        <p:spPr>
          <a:xfrm>
            <a:off x="605658" y="1879534"/>
            <a:ext cx="2783823" cy="2783823"/>
          </a:xfrm>
          <a:prstGeom prst="ellipse">
            <a:avLst/>
          </a:prstGeom>
          <a:blipFill>
            <a:blip r:embed="rId9">
              <a:extLst>
                <a:ext uri="{28A0092B-C50C-407E-A947-70E740481C1C}">
                  <a14:useLocalDpi xmlns:a14="http://schemas.microsoft.com/office/drawing/2010/main" val="0"/>
                </a:ext>
              </a:extLst>
            </a:blip>
            <a:srcRect/>
            <a:stretch>
              <a:fillRect l="-23000" r="-23000"/>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5">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2019753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ная">
  <a:themeElements>
    <a:clrScheme name="Небесная">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Небес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ная">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emplate>Небесная</Template>
  <TotalTime>399</TotalTime>
  <Words>989</Words>
  <Application>Microsoft Office PowerPoint</Application>
  <PresentationFormat>Широкоэкранный</PresentationFormat>
  <Paragraphs>58</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Calibri</vt:lpstr>
      <vt:lpstr>Calibri Light</vt:lpstr>
      <vt:lpstr>Небесная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Противодействие киберугрозам: интегрированный подход стран СНГ</dc:title>
  <dc:creator>MSI</dc:creator>
  <cp:lastModifiedBy>User</cp:lastModifiedBy>
  <cp:revision>104</cp:revision>
  <dcterms:created xsi:type="dcterms:W3CDTF">2023-11-30T12:09:17Z</dcterms:created>
  <dcterms:modified xsi:type="dcterms:W3CDTF">2024-05-09T13:50:30Z</dcterms:modified>
</cp:coreProperties>
</file>