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heme/themeOverride2.xml" ContentType="application/vnd.openxmlformats-officedocument.themeOverr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heme/themeOverride3.xml" ContentType="application/vnd.openxmlformats-officedocument.themeOverr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heme/themeOverride4.xml" ContentType="application/vnd.openxmlformats-officedocument.themeOverr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theme/themeOverride5.xml" ContentType="application/vnd.openxmlformats-officedocument.themeOverr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theme/themeOverride6.xml" ContentType="application/vnd.openxmlformats-officedocument.themeOverr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theme/themeOverride7.xml" ContentType="application/vnd.openxmlformats-officedocument.themeOverr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theme/themeOverride8.xml" ContentType="application/vnd.openxmlformats-officedocument.themeOverr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theme/themeOverride9.xml" ContentType="application/vnd.openxmlformats-officedocument.themeOverr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Lst>
  <p:sldIdLst>
    <p:sldId id="270" r:id="rId3"/>
    <p:sldId id="282" r:id="rId4"/>
    <p:sldId id="283" r:id="rId5"/>
    <p:sldId id="284" r:id="rId6"/>
    <p:sldId id="285" r:id="rId7"/>
    <p:sldId id="286" r:id="rId8"/>
    <p:sldId id="287" r:id="rId9"/>
    <p:sldId id="288" r:id="rId10"/>
    <p:sldId id="289" r:id="rId11"/>
    <p:sldId id="290" r:id="rId12"/>
    <p:sldId id="274"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108" d="100"/>
          <a:sy n="108" d="100"/>
        </p:scale>
        <p:origin x="150" y="11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diagrams/_rels/data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ata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ata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ata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ata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ata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ata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ata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ata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g"/><Relationship Id="rId1" Type="http://schemas.openxmlformats.org/officeDocument/2006/relationships/image" Target="../media/image5.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s>
</file>

<file path=ppt/diagrams/_rels/drawing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g"/><Relationship Id="rId1" Type="http://schemas.openxmlformats.org/officeDocument/2006/relationships/image" Target="../media/image5.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B0E6C4-7DC3-4235-A1BD-7311DC573371}" type="doc">
      <dgm:prSet loTypeId="urn:microsoft.com/office/officeart/2005/8/layout/vList2" loCatId="list" qsTypeId="urn:microsoft.com/office/officeart/2005/8/quickstyle/3d2" qsCatId="3D" csTypeId="urn:microsoft.com/office/officeart/2005/8/colors/colorful5" csCatId="colorful" phldr="1"/>
      <dgm:spPr/>
      <dgm:t>
        <a:bodyPr/>
        <a:lstStyle/>
        <a:p>
          <a:endParaRPr lang="ru-RU"/>
        </a:p>
      </dgm:t>
    </dgm:pt>
    <dgm:pt modelId="{33C5763D-4575-470A-B2A8-B8C97E0B22C4}">
      <dgm:prSet custT="1"/>
      <dgm:spPr/>
      <dgm:t>
        <a:bodyPr/>
        <a:lstStyle/>
        <a:p>
          <a:pPr marL="0" algn="ctr">
            <a:lnSpc>
              <a:spcPct val="90000"/>
            </a:lnSpc>
            <a:spcBef>
              <a:spcPct val="0"/>
            </a:spcBef>
            <a:spcAft>
              <a:spcPct val="35000"/>
            </a:spcAft>
          </a:pPr>
          <a:br>
            <a:rPr lang="ru-RU" sz="3200" b="1"/>
          </a:br>
          <a:endParaRPr lang="ru-RU" sz="3200" b="1"/>
        </a:p>
        <a:p>
          <a:pPr marL="0" algn="ctr">
            <a:lnSpc>
              <a:spcPct val="100000"/>
            </a:lnSpc>
            <a:spcBef>
              <a:spcPts val="600"/>
            </a:spcBef>
            <a:spcAft>
              <a:spcPts val="600"/>
            </a:spcAft>
          </a:pPr>
          <a:br>
            <a:rPr lang="ru-RU" sz="2800" b="1"/>
          </a:br>
          <a:endParaRPr lang="ru-RU" sz="2100" b="1"/>
        </a:p>
      </dgm:t>
    </dgm:pt>
    <dgm:pt modelId="{2A40D93B-0E9F-44F9-B1D1-3C5F87D819EF}" type="sibTrans" cxnId="{0949B728-CB97-427C-9075-FE54B667A40E}">
      <dgm:prSet/>
      <dgm:spPr/>
      <dgm:t>
        <a:bodyPr/>
        <a:lstStyle/>
        <a:p>
          <a:endParaRPr lang="ru-RU" b="1"/>
        </a:p>
      </dgm:t>
    </dgm:pt>
    <dgm:pt modelId="{5D8DF039-FC3D-495B-B839-EA929C00B123}" type="parTrans" cxnId="{0949B728-CB97-427C-9075-FE54B667A40E}">
      <dgm:prSet/>
      <dgm:spPr/>
      <dgm:t>
        <a:bodyPr/>
        <a:lstStyle/>
        <a:p>
          <a:endParaRPr lang="ru-RU" b="1"/>
        </a:p>
      </dgm:t>
    </dgm:pt>
    <dgm:pt modelId="{0A081536-BCA5-4EA0-A82E-BBC0A192ED63}" type="pres">
      <dgm:prSet presAssocID="{69B0E6C4-7DC3-4235-A1BD-7311DC573371}" presName="linear" presStyleCnt="0">
        <dgm:presLayoutVars>
          <dgm:animLvl val="lvl"/>
          <dgm:resizeHandles val="exact"/>
        </dgm:presLayoutVars>
      </dgm:prSet>
      <dgm:spPr/>
    </dgm:pt>
    <dgm:pt modelId="{C478667F-4E82-43BC-811A-5654F3F8DBEA}" type="pres">
      <dgm:prSet presAssocID="{33C5763D-4575-470A-B2A8-B8C97E0B22C4}" presName="parentText" presStyleLbl="node1" presStyleIdx="0" presStyleCnt="1" custScaleY="658918" custLinFactNeighborX="0" custLinFactNeighborY="14713">
        <dgm:presLayoutVars>
          <dgm:chMax val="0"/>
          <dgm:bulletEnabled val="1"/>
        </dgm:presLayoutVars>
      </dgm:prSet>
      <dgm:spPr/>
    </dgm:pt>
  </dgm:ptLst>
  <dgm:cxnLst>
    <dgm:cxn modelId="{0949B728-CB97-427C-9075-FE54B667A40E}" srcId="{69B0E6C4-7DC3-4235-A1BD-7311DC573371}" destId="{33C5763D-4575-470A-B2A8-B8C97E0B22C4}" srcOrd="0" destOrd="0" parTransId="{5D8DF039-FC3D-495B-B839-EA929C00B123}" sibTransId="{2A40D93B-0E9F-44F9-B1D1-3C5F87D819EF}"/>
    <dgm:cxn modelId="{DF4A472B-9BA8-4B8E-98F2-1FA56460790D}" type="presOf" srcId="{69B0E6C4-7DC3-4235-A1BD-7311DC573371}" destId="{0A081536-BCA5-4EA0-A82E-BBC0A192ED63}" srcOrd="0" destOrd="0" presId="urn:microsoft.com/office/officeart/2005/8/layout/vList2"/>
    <dgm:cxn modelId="{BD1CC357-5012-4B83-A73D-2ED493B96988}" type="presOf" srcId="{33C5763D-4575-470A-B2A8-B8C97E0B22C4}" destId="{C478667F-4E82-43BC-811A-5654F3F8DBEA}" srcOrd="0" destOrd="0" presId="urn:microsoft.com/office/officeart/2005/8/layout/vList2"/>
    <dgm:cxn modelId="{FF56E6F3-865B-4C2B-AD90-12DC49B01F04}" type="presParOf" srcId="{0A081536-BCA5-4EA0-A82E-BBC0A192ED63}" destId="{C478667F-4E82-43BC-811A-5654F3F8DBEA}"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232555-0877-4607-9A9B-1860F4037156}" type="doc">
      <dgm:prSet loTypeId="urn:microsoft.com/office/officeart/2008/layout/LinedList" loCatId="list" qsTypeId="urn:microsoft.com/office/officeart/2005/8/quickstyle/3d1" qsCatId="3D" csTypeId="urn:microsoft.com/office/officeart/2005/8/colors/colorful2" csCatId="colorful" phldr="1"/>
      <dgm:spPr>
        <a:scene3d>
          <a:camera prst="orthographicFront">
            <a:rot lat="0" lon="0" rev="0"/>
          </a:camera>
          <a:lightRig rig="glow" dir="t">
            <a:rot lat="0" lon="0" rev="4800000"/>
          </a:lightRig>
        </a:scene3d>
      </dgm:spPr>
      <dgm:t>
        <a:bodyPr/>
        <a:lstStyle/>
        <a:p>
          <a:endParaRPr lang="ru-RU"/>
        </a:p>
      </dgm:t>
    </dgm:pt>
    <dgm:pt modelId="{CC4AD3B5-F875-4F96-ABF8-4D8B3B3078E5}">
      <dgm:prSe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ctr"/>
          <a:r>
            <a:rPr lang="en-US" sz="3200" b="1"/>
            <a:t>GULYAMOV SAID SAIDAKHRAROVICH </a:t>
          </a:r>
          <a:endParaRPr lang="ru-RU" sz="3200"/>
        </a:p>
      </dgm:t>
    </dgm:pt>
    <dgm:pt modelId="{3EDE6491-194D-4524-8AC7-7B79AB8E24CA}" type="parTrans" cxnId="{1C4C53D5-E5CE-4FF9-B9D3-47D694219D30}">
      <dgm:prSet/>
      <dgm:spPr/>
      <dgm:t>
        <a:bodyPr/>
        <a:lstStyle/>
        <a:p>
          <a:pPr algn="ctr"/>
          <a:endParaRPr lang="ru-RU"/>
        </a:p>
      </dgm:t>
    </dgm:pt>
    <dgm:pt modelId="{4AECAE5C-91A4-4075-94C8-AC737ECA8331}" type="sibTrans" cxnId="{1C4C53D5-E5CE-4FF9-B9D3-47D694219D30}">
      <dgm:prSet/>
      <dgm:spPr/>
      <dgm:t>
        <a:bodyPr/>
        <a:lstStyle/>
        <a:p>
          <a:pPr algn="ctr"/>
          <a:endParaRPr lang="ru-RU"/>
        </a:p>
      </dgm:t>
    </dgm:pt>
    <dgm:pt modelId="{EDD2EF6E-61E3-449C-9893-639C4C8096CC}" type="pres">
      <dgm:prSet presAssocID="{D4232555-0877-4607-9A9B-1860F4037156}" presName="vert0" presStyleCnt="0">
        <dgm:presLayoutVars>
          <dgm:dir/>
          <dgm:animOne val="branch"/>
          <dgm:animLvl val="lvl"/>
        </dgm:presLayoutVars>
      </dgm:prSet>
      <dgm:spPr/>
    </dgm:pt>
    <dgm:pt modelId="{181F7511-270A-4580-984A-696290F41289}" type="pres">
      <dgm:prSet presAssocID="{CC4AD3B5-F875-4F96-ABF8-4D8B3B3078E5}" presName="thickLine" presStyleLbl="alignNode1" presStyleIdx="0" presStyleCn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889D323B-90B7-4EC5-AE02-7923BC8869D2}" type="pres">
      <dgm:prSet presAssocID="{CC4AD3B5-F875-4F96-ABF8-4D8B3B3078E5}" presName="horz1"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2FA85EEC-4979-40F0-A902-7AB1282C32E9}" type="pres">
      <dgm:prSet presAssocID="{CC4AD3B5-F875-4F96-ABF8-4D8B3B3078E5}" presName="tx1" presStyleLbl="revTx" presStyleIdx="0" presStyleCnt="1" custLinFactNeighborY="43645"/>
      <dgm:spPr/>
    </dgm:pt>
    <dgm:pt modelId="{989516D2-C516-4B52-88D9-F80DF34489CA}" type="pres">
      <dgm:prSet presAssocID="{CC4AD3B5-F875-4F96-ABF8-4D8B3B3078E5}" presName="vert1"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Lst>
  <dgm:cxnLst>
    <dgm:cxn modelId="{B285E325-F7F1-480C-8D52-066FCE3E3979}" type="presOf" srcId="{CC4AD3B5-F875-4F96-ABF8-4D8B3B3078E5}" destId="{2FA85EEC-4979-40F0-A902-7AB1282C32E9}" srcOrd="0" destOrd="0" presId="urn:microsoft.com/office/officeart/2008/layout/LinedList"/>
    <dgm:cxn modelId="{EEBD735B-7403-48A8-B378-8F7925EB1D73}" type="presOf" srcId="{D4232555-0877-4607-9A9B-1860F4037156}" destId="{EDD2EF6E-61E3-449C-9893-639C4C8096CC}" srcOrd="0" destOrd="0" presId="urn:microsoft.com/office/officeart/2008/layout/LinedList"/>
    <dgm:cxn modelId="{1C4C53D5-E5CE-4FF9-B9D3-47D694219D30}" srcId="{D4232555-0877-4607-9A9B-1860F4037156}" destId="{CC4AD3B5-F875-4F96-ABF8-4D8B3B3078E5}" srcOrd="0" destOrd="0" parTransId="{3EDE6491-194D-4524-8AC7-7B79AB8E24CA}" sibTransId="{4AECAE5C-91A4-4075-94C8-AC737ECA8331}"/>
    <dgm:cxn modelId="{E3DB951C-4187-4BDD-8A7F-6F3F3880FC22}" type="presParOf" srcId="{EDD2EF6E-61E3-449C-9893-639C4C8096CC}" destId="{181F7511-270A-4580-984A-696290F41289}" srcOrd="0" destOrd="0" presId="urn:microsoft.com/office/officeart/2008/layout/LinedList"/>
    <dgm:cxn modelId="{15063F2A-2B7F-43F2-8EF8-4E904B72302E}" type="presParOf" srcId="{EDD2EF6E-61E3-449C-9893-639C4C8096CC}" destId="{889D323B-90B7-4EC5-AE02-7923BC8869D2}" srcOrd="1" destOrd="0" presId="urn:microsoft.com/office/officeart/2008/layout/LinedList"/>
    <dgm:cxn modelId="{6B7FB198-16F9-4A0E-8893-17911158B69A}" type="presParOf" srcId="{889D323B-90B7-4EC5-AE02-7923BC8869D2}" destId="{2FA85EEC-4979-40F0-A902-7AB1282C32E9}" srcOrd="0" destOrd="0" presId="urn:microsoft.com/office/officeart/2008/layout/LinedList"/>
    <dgm:cxn modelId="{1B23539E-1432-40FE-9867-E99F41BB3779}" type="presParOf" srcId="{889D323B-90B7-4EC5-AE02-7923BC8869D2}" destId="{989516D2-C516-4B52-88D9-F80DF34489CA}" srcOrd="1" destOrd="0" presId="urn:microsoft.com/office/officeart/2008/layout/Lined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5673073-1A8B-4316-868C-9669072C8B82}" type="doc">
      <dgm:prSet loTypeId="urn:microsoft.com/office/officeart/2008/layout/LinedList" loCatId="list" qsTypeId="urn:microsoft.com/office/officeart/2005/8/quickstyle/3d1" qsCatId="3D" csTypeId="urn:microsoft.com/office/officeart/2005/8/colors/accent2_2" csCatId="accent2" phldr="1"/>
      <dgm:spPr>
        <a:scene3d>
          <a:camera prst="orthographicFront">
            <a:rot lat="0" lon="0" rev="0"/>
          </a:camera>
          <a:lightRig rig="balanced" dir="t">
            <a:rot lat="0" lon="0" rev="8700000"/>
          </a:lightRig>
        </a:scene3d>
      </dgm:spPr>
      <dgm:t>
        <a:bodyPr/>
        <a:lstStyle/>
        <a:p>
          <a:endParaRPr lang="ru-RU"/>
        </a:p>
      </dgm:t>
    </dgm:pt>
    <dgm:pt modelId="{7D79A5F3-2783-4300-BCC4-32B8DF9C0AB3}">
      <dgm:prSet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ctr">
            <a:lnSpc>
              <a:spcPct val="100000"/>
            </a:lnSpc>
            <a:spcAft>
              <a:spcPts val="0"/>
            </a:spcAft>
          </a:pPr>
          <a:r>
            <a:rPr lang="en-US" sz="2800" b="1"/>
            <a:t>Doctor of Law Science, Professor, </a:t>
          </a:r>
        </a:p>
        <a:p>
          <a:pPr algn="ctr">
            <a:lnSpc>
              <a:spcPct val="100000"/>
            </a:lnSpc>
            <a:spcAft>
              <a:spcPts val="0"/>
            </a:spcAft>
          </a:pPr>
          <a:r>
            <a:rPr lang="en-US" sz="2800" b="1"/>
            <a:t>Head of the Department of Cyber Law</a:t>
          </a:r>
          <a:br>
            <a:rPr lang="en-US" sz="2800" b="1"/>
          </a:br>
          <a:r>
            <a:rPr lang="en-US" sz="2800" b="1"/>
            <a:t> of the Tashkent State University of Law</a:t>
          </a:r>
          <a:endParaRPr lang="ru-RU" sz="2800" b="1"/>
        </a:p>
      </dgm:t>
    </dgm:pt>
    <dgm:pt modelId="{9BBA5E90-5F18-4DF8-853F-14B8F1C36E61}" type="parTrans" cxnId="{FE4EC500-0F61-4F91-A865-F1A35EB20FBB}">
      <dgm:prSet/>
      <dgm:spPr/>
      <dgm:t>
        <a:bodyPr/>
        <a:lstStyle/>
        <a:p>
          <a:pPr algn="ctr"/>
          <a:endParaRPr lang="ru-RU"/>
        </a:p>
      </dgm:t>
    </dgm:pt>
    <dgm:pt modelId="{4557EE95-031D-478D-9D11-2162C5CB9C60}" type="sibTrans" cxnId="{FE4EC500-0F61-4F91-A865-F1A35EB20FBB}">
      <dgm:prSet/>
      <dgm:spPr/>
      <dgm:t>
        <a:bodyPr/>
        <a:lstStyle/>
        <a:p>
          <a:pPr algn="ctr"/>
          <a:endParaRPr lang="ru-RU"/>
        </a:p>
      </dgm:t>
    </dgm:pt>
    <dgm:pt modelId="{47402516-11BB-4EF8-84E9-EFF0A8086179}" type="pres">
      <dgm:prSet presAssocID="{F5673073-1A8B-4316-868C-9669072C8B82}" presName="vert0" presStyleCnt="0">
        <dgm:presLayoutVars>
          <dgm:dir/>
          <dgm:animOne val="branch"/>
          <dgm:animLvl val="lvl"/>
        </dgm:presLayoutVars>
      </dgm:prSet>
      <dgm:spPr/>
    </dgm:pt>
    <dgm:pt modelId="{25656066-B089-4B12-A7DE-9C514CC7CED9}" type="pres">
      <dgm:prSet presAssocID="{7D79A5F3-2783-4300-BCC4-32B8DF9C0AB3}" presName="thickLine" presStyleLbl="alignNode1" presStyleIdx="0" presStyleCn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C18ECD56-9D2A-4FF9-B3B6-03EB9D6BCF03}" type="pres">
      <dgm:prSet presAssocID="{7D79A5F3-2783-4300-BCC4-32B8DF9C0AB3}" presName="horz1"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2A0C3AB3-AD8F-4FE8-8C7E-67952FD78D9F}" type="pres">
      <dgm:prSet presAssocID="{7D79A5F3-2783-4300-BCC4-32B8DF9C0AB3}" presName="tx1" presStyleLbl="revTx" presStyleIdx="0" presStyleCnt="1"/>
      <dgm:spPr/>
    </dgm:pt>
    <dgm:pt modelId="{D17AFC3D-48D3-4D3B-8760-15AEE73D865B}" type="pres">
      <dgm:prSet presAssocID="{7D79A5F3-2783-4300-BCC4-32B8DF9C0AB3}" presName="vert1"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Lst>
  <dgm:cxnLst>
    <dgm:cxn modelId="{FE4EC500-0F61-4F91-A865-F1A35EB20FBB}" srcId="{F5673073-1A8B-4316-868C-9669072C8B82}" destId="{7D79A5F3-2783-4300-BCC4-32B8DF9C0AB3}" srcOrd="0" destOrd="0" parTransId="{9BBA5E90-5F18-4DF8-853F-14B8F1C36E61}" sibTransId="{4557EE95-031D-478D-9D11-2162C5CB9C60}"/>
    <dgm:cxn modelId="{FEE18852-FF88-4CEF-947A-C024943F6540}" type="presOf" srcId="{7D79A5F3-2783-4300-BCC4-32B8DF9C0AB3}" destId="{2A0C3AB3-AD8F-4FE8-8C7E-67952FD78D9F}" srcOrd="0" destOrd="0" presId="urn:microsoft.com/office/officeart/2008/layout/LinedList"/>
    <dgm:cxn modelId="{2B7E8156-BFCD-4165-884C-FEB200E9DBE7}" type="presOf" srcId="{F5673073-1A8B-4316-868C-9669072C8B82}" destId="{47402516-11BB-4EF8-84E9-EFF0A8086179}" srcOrd="0" destOrd="0" presId="urn:microsoft.com/office/officeart/2008/layout/LinedList"/>
    <dgm:cxn modelId="{C654C256-FB66-40DB-A216-A0FA0F5CB017}" type="presParOf" srcId="{47402516-11BB-4EF8-84E9-EFF0A8086179}" destId="{25656066-B089-4B12-A7DE-9C514CC7CED9}" srcOrd="0" destOrd="0" presId="urn:microsoft.com/office/officeart/2008/layout/LinedList"/>
    <dgm:cxn modelId="{3F8DB5AC-BB82-4B15-BC52-F96A771B829E}" type="presParOf" srcId="{47402516-11BB-4EF8-84E9-EFF0A8086179}" destId="{C18ECD56-9D2A-4FF9-B3B6-03EB9D6BCF03}" srcOrd="1" destOrd="0" presId="urn:microsoft.com/office/officeart/2008/layout/LinedList"/>
    <dgm:cxn modelId="{89CF39FB-F5A5-4E02-999D-B24D283814E9}" type="presParOf" srcId="{C18ECD56-9D2A-4FF9-B3B6-03EB9D6BCF03}" destId="{2A0C3AB3-AD8F-4FE8-8C7E-67952FD78D9F}" srcOrd="0" destOrd="0" presId="urn:microsoft.com/office/officeart/2008/layout/LinedList"/>
    <dgm:cxn modelId="{E7E6B9BA-DD5F-4E89-92DE-9DA6A034D8F1}" type="presParOf" srcId="{C18ECD56-9D2A-4FF9-B3B6-03EB9D6BCF03}" destId="{D17AFC3D-48D3-4D3B-8760-15AEE73D865B}" srcOrd="1" destOrd="0" presId="urn:microsoft.com/office/officeart/2008/layout/LinedList"/>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i="0"/>
            <a:t>Big data technologies blur the boundaries between the creation and use of databases, as well as between structured and unstructured data, which requires rethinking traditional approaches to their legal protection.</a:t>
          </a:r>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EB574DD4-02AE-4D05-A09E-1DBA6AA4D6FF}">
      <dgm:prSet/>
      <dgm:spPr/>
      <dgm:t>
        <a:bodyPr/>
        <a:lstStyle/>
        <a:p>
          <a:pPr>
            <a:buFont typeface="Arial" panose="020B0604020202020204" pitchFamily="34" charset="0"/>
            <a:buChar char="•"/>
          </a:pPr>
          <a:r>
            <a:rPr lang="en-US" b="1" i="0"/>
            <a:t>The development of artificial intelligence (AI) technologies leads to the emergence of a new class of databases created and used for training intelligent systems, which often do not meet the traditional criteria of protectability.</a:t>
          </a:r>
        </a:p>
      </dgm:t>
    </dgm:pt>
    <dgm:pt modelId="{9B3A86DE-4BD6-4558-9C18-E0805C30F43A}" type="parTrans" cxnId="{AE0766BB-987E-45E9-AB7F-CD21805B9914}">
      <dgm:prSet/>
      <dgm:spPr/>
      <dgm:t>
        <a:bodyPr/>
        <a:lstStyle/>
        <a:p>
          <a:endParaRPr lang="ru-RU" b="1"/>
        </a:p>
      </dgm:t>
    </dgm:pt>
    <dgm:pt modelId="{3B0E2BCD-F7B8-4F48-B743-B845DEA88B65}" type="sibTrans" cxnId="{AE0766BB-987E-45E9-AB7F-CD21805B9914}">
      <dgm:prSet/>
      <dgm:spPr/>
      <dgm:t>
        <a:bodyPr/>
        <a:lstStyle/>
        <a:p>
          <a:endParaRPr lang="ru-RU" b="1"/>
        </a:p>
      </dgm:t>
    </dgm:pt>
    <dgm:pt modelId="{4BD3BD84-02CB-4B7C-A2FC-B6495D4A2B52}">
      <dgm:prSet/>
      <dgm:spPr/>
      <dgm:t>
        <a:bodyPr/>
        <a:lstStyle/>
        <a:p>
          <a:pPr>
            <a:buFont typeface="Arial" panose="020B0604020202020204" pitchFamily="34" charset="0"/>
            <a:buChar char="•"/>
          </a:pPr>
          <a:r>
            <a:rPr lang="en-US" b="1" i="0"/>
            <a:t>The widespread use of cloud computing and data storage and processing services raises new issues in the field of legal protection of databases, related to the risk of loss of control over their use and unauthorized access.</a:t>
          </a:r>
        </a:p>
      </dgm:t>
    </dgm:pt>
    <dgm:pt modelId="{4DC2B8F4-B2F1-426B-B3C9-6D6196D2A25D}" type="parTrans" cxnId="{350C35D2-59E8-46EF-B4CB-D879727C1C84}">
      <dgm:prSet/>
      <dgm:spPr/>
      <dgm:t>
        <a:bodyPr/>
        <a:lstStyle/>
        <a:p>
          <a:endParaRPr lang="ru-RU" b="1"/>
        </a:p>
      </dgm:t>
    </dgm:pt>
    <dgm:pt modelId="{C38BD9D3-B10B-4D0F-B065-4C431080B297}" type="sibTrans" cxnId="{350C35D2-59E8-46EF-B4CB-D879727C1C84}">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custScaleY="116906">
        <dgm:presLayoutVars>
          <dgm:bulletEnabled val="1"/>
        </dgm:presLayoutVars>
      </dgm:prSet>
      <dgm:spPr/>
    </dgm:pt>
    <dgm:pt modelId="{6D67B471-3B16-438E-A0CF-AEAD27A2EEC7}" type="pres">
      <dgm:prSet presAssocID="{4C019845-696D-4F61-9FCD-93B53FBC185E}" presName="spacing" presStyleCnt="0"/>
      <dgm:spPr/>
    </dgm:pt>
    <dgm:pt modelId="{F54DC6E3-3574-4B13-93EF-64A3ED491673}" type="pres">
      <dgm:prSet presAssocID="{EB574DD4-02AE-4D05-A09E-1DBA6AA4D6FF}" presName="composite" presStyleCnt="0"/>
      <dgm:spPr/>
    </dgm:pt>
    <dgm:pt modelId="{823E99B2-8043-4600-B71B-906737002156}" type="pres">
      <dgm:prSet presAssocID="{EB574DD4-02AE-4D05-A09E-1DBA6AA4D6FF}"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68821B34-A414-4C02-8679-C03D85C95625}" type="pres">
      <dgm:prSet presAssocID="{EB574DD4-02AE-4D05-A09E-1DBA6AA4D6FF}" presName="txShp" presStyleLbl="node1" presStyleIdx="1" presStyleCnt="3">
        <dgm:presLayoutVars>
          <dgm:bulletEnabled val="1"/>
        </dgm:presLayoutVars>
      </dgm:prSet>
      <dgm:spPr/>
    </dgm:pt>
    <dgm:pt modelId="{F4547A0C-2E12-4538-941A-4E0A58073234}" type="pres">
      <dgm:prSet presAssocID="{3B0E2BCD-F7B8-4F48-B743-B845DEA88B65}" presName="spacing" presStyleCnt="0"/>
      <dgm:spPr/>
    </dgm:pt>
    <dgm:pt modelId="{3EDC0916-16A6-478C-B668-F2D57D62A449}" type="pres">
      <dgm:prSet presAssocID="{4BD3BD84-02CB-4B7C-A2FC-B6495D4A2B52}" presName="composite" presStyleCnt="0"/>
      <dgm:spPr/>
    </dgm:pt>
    <dgm:pt modelId="{CAD9106D-BFB8-4C59-8358-B6853BBEF96A}" type="pres">
      <dgm:prSet presAssocID="{4BD3BD84-02CB-4B7C-A2FC-B6495D4A2B52}"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550A3F17-DCCC-4FDD-BFC2-266A96DEE524}" type="pres">
      <dgm:prSet presAssocID="{4BD3BD84-02CB-4B7C-A2FC-B6495D4A2B52}"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D6B4124D-9161-4D46-BE0B-958461D85C0C}" type="presOf" srcId="{4BD3BD84-02CB-4B7C-A2FC-B6495D4A2B52}" destId="{550A3F17-DCCC-4FDD-BFC2-266A96DEE524}" srcOrd="0" destOrd="0" presId="urn:microsoft.com/office/officeart/2005/8/layout/vList3"/>
    <dgm:cxn modelId="{4E582770-4DEA-4353-8551-B5FBA94FD66A}" type="presOf" srcId="{EB574DD4-02AE-4D05-A09E-1DBA6AA4D6FF}" destId="{68821B34-A414-4C02-8679-C03D85C95625}"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AE0766BB-987E-45E9-AB7F-CD21805B9914}" srcId="{DB2AD992-6CE1-479E-BD1E-F1620EC104DF}" destId="{EB574DD4-02AE-4D05-A09E-1DBA6AA4D6FF}" srcOrd="1" destOrd="0" parTransId="{9B3A86DE-4BD6-4558-9C18-E0805C30F43A}" sibTransId="{3B0E2BCD-F7B8-4F48-B743-B845DEA88B65}"/>
    <dgm:cxn modelId="{350C35D2-59E8-46EF-B4CB-D879727C1C84}" srcId="{DB2AD992-6CE1-479E-BD1E-F1620EC104DF}" destId="{4BD3BD84-02CB-4B7C-A2FC-B6495D4A2B52}" srcOrd="2" destOrd="0" parTransId="{4DC2B8F4-B2F1-426B-B3C9-6D6196D2A25D}" sibTransId="{C38BD9D3-B10B-4D0F-B065-4C431080B297}"/>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856FAF6B-F230-4FCB-99BD-E94D137C0775}" type="presParOf" srcId="{AA8A6D83-BE2E-4792-8701-4E947569F40B}" destId="{F54DC6E3-3574-4B13-93EF-64A3ED491673}" srcOrd="2" destOrd="0" presId="urn:microsoft.com/office/officeart/2005/8/layout/vList3"/>
    <dgm:cxn modelId="{993DCA42-2373-454F-B73B-06F642118F96}" type="presParOf" srcId="{F54DC6E3-3574-4B13-93EF-64A3ED491673}" destId="{823E99B2-8043-4600-B71B-906737002156}" srcOrd="0" destOrd="0" presId="urn:microsoft.com/office/officeart/2005/8/layout/vList3"/>
    <dgm:cxn modelId="{6824B8E5-738B-4811-A58E-8DA166114D61}" type="presParOf" srcId="{F54DC6E3-3574-4B13-93EF-64A3ED491673}" destId="{68821B34-A414-4C02-8679-C03D85C95625}" srcOrd="1" destOrd="0" presId="urn:microsoft.com/office/officeart/2005/8/layout/vList3"/>
    <dgm:cxn modelId="{9135804C-3325-403C-9BBA-953143203A19}" type="presParOf" srcId="{AA8A6D83-BE2E-4792-8701-4E947569F40B}" destId="{F4547A0C-2E12-4538-941A-4E0A58073234}" srcOrd="3" destOrd="0" presId="urn:microsoft.com/office/officeart/2005/8/layout/vList3"/>
    <dgm:cxn modelId="{0CC5D13F-1547-49E3-8331-412059B6AA4D}" type="presParOf" srcId="{AA8A6D83-BE2E-4792-8701-4E947569F40B}" destId="{3EDC0916-16A6-478C-B668-F2D57D62A449}" srcOrd="4" destOrd="0" presId="urn:microsoft.com/office/officeart/2005/8/layout/vList3"/>
    <dgm:cxn modelId="{D8638AD9-E5D9-4A94-A0D8-F5C76EAF7679}" type="presParOf" srcId="{3EDC0916-16A6-478C-B668-F2D57D62A449}" destId="{CAD9106D-BFB8-4C59-8358-B6853BBEF96A}" srcOrd="0" destOrd="0" presId="urn:microsoft.com/office/officeart/2005/8/layout/vList3"/>
    <dgm:cxn modelId="{247A6FB5-3C1B-4CD1-9FBC-3344812F259A}" type="presParOf" srcId="{3EDC0916-16A6-478C-B668-F2D57D62A449}" destId="{550A3F17-DCCC-4FDD-BFC2-266A96DEE524}"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i="0"/>
            <a:t>The impact of big data, artificial intelligence, and cloud computing technologies on the legal regime of databases</a:t>
          </a:r>
        </a:p>
      </dgm:t>
    </dgm:pt>
    <dgm:pt modelId="{6624DCA6-327B-4DE9-93DE-7BF2670B79A5}" type="parTrans" cxnId="{61A7ED87-7918-452A-973C-93E95EA69619}">
      <dgm:prSet/>
      <dgm:spPr/>
      <dgm:t>
        <a:bodyPr/>
        <a:lstStyle/>
        <a:p>
          <a:endParaRPr lang="ru-RU"/>
        </a:p>
      </dgm:t>
    </dgm:pt>
    <dgm:pt modelId="{C87F86E7-8A18-4F0F-BCA2-72E0C272AB69}" type="sibTrans" cxnId="{61A7ED87-7918-452A-973C-93E95EA69619}">
      <dgm:prSet/>
      <dgm:spPr/>
      <dgm:t>
        <a:bodyPr/>
        <a:lstStyle/>
        <a:p>
          <a:endParaRPr lang="ru-RU"/>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400" b="1" i="0"/>
            <a:t>Digital technologies and global information networks erase physical boundaries and create new models of cross-border exchange and exploitation of information resources that are difficult to fit into the traditional territorial paradigm of intellectual property law.</a:t>
          </a:r>
        </a:p>
      </dgm:t>
    </dgm:pt>
    <dgm:pt modelId="{B093A627-8076-45B5-9928-59A33024CB92}" type="parTrans" cxnId="{F6A2BC00-16B6-40AC-97E3-35B7F265608B}">
      <dgm:prSet/>
      <dgm:spPr/>
      <dgm:t>
        <a:bodyPr/>
        <a:lstStyle/>
        <a:p>
          <a:pPr algn="ctr"/>
          <a:endParaRPr lang="ru-RU" sz="1400" b="1"/>
        </a:p>
      </dgm:t>
    </dgm:pt>
    <dgm:pt modelId="{4C019845-696D-4F61-9FCD-93B53FBC185E}" type="sibTrans" cxnId="{F6A2BC00-16B6-40AC-97E3-35B7F265608B}">
      <dgm:prSet/>
      <dgm:spPr/>
      <dgm:t>
        <a:bodyPr/>
        <a:lstStyle/>
        <a:p>
          <a:pPr algn="ctr"/>
          <a:endParaRPr lang="ru-RU" sz="1400" b="1"/>
        </a:p>
      </dgm:t>
    </dgm:pt>
    <dgm:pt modelId="{1FA75B7B-F57B-41AF-AF58-86171E5E9167}">
      <dgm:prSet custT="1"/>
      <dgm:spPr/>
      <dgm:t>
        <a:bodyPr/>
        <a:lstStyle/>
        <a:p>
          <a:pPr>
            <a:buFont typeface="Arial" panose="020B0604020202020204" pitchFamily="34" charset="0"/>
            <a:buChar char="•"/>
          </a:pPr>
          <a:r>
            <a:rPr lang="en-US" sz="1400" b="1" i="0"/>
            <a:t>Solving the problem of cross-border protection of databases requires the development of new approaches both at the regional and international levels, including the development of a multilateral convention on the protection of databases and the development of alternative models of protection based on the concept of open access and the public domain.</a:t>
          </a:r>
        </a:p>
      </dgm:t>
    </dgm:pt>
    <dgm:pt modelId="{04178247-E31D-4BF2-BC1D-7AAFA7938D6A}" type="parTrans" cxnId="{FBFE6162-86AA-4062-A325-369CCC92B38F}">
      <dgm:prSet/>
      <dgm:spPr/>
      <dgm:t>
        <a:bodyPr/>
        <a:lstStyle/>
        <a:p>
          <a:endParaRPr lang="ru-RU" sz="1400" b="1"/>
        </a:p>
      </dgm:t>
    </dgm:pt>
    <dgm:pt modelId="{E37B396F-03C3-43A3-9288-5845FC18F297}" type="sibTrans" cxnId="{FBFE6162-86AA-4062-A325-369CCC92B38F}">
      <dgm:prSet/>
      <dgm:spPr/>
      <dgm:t>
        <a:bodyPr/>
        <a:lstStyle/>
        <a:p>
          <a:endParaRPr lang="ru-RU" sz="1400" b="1"/>
        </a:p>
      </dgm:t>
    </dgm:pt>
    <dgm:pt modelId="{1F6F945C-DE0C-411E-9821-708D44216242}">
      <dgm:prSet custT="1"/>
      <dgm:spPr/>
      <dgm:t>
        <a:bodyPr/>
        <a:lstStyle/>
        <a:p>
          <a:pPr>
            <a:buFont typeface="Arial" panose="020B0604020202020204" pitchFamily="34" charset="0"/>
            <a:buChar char="•"/>
          </a:pPr>
          <a:r>
            <a:rPr lang="en-US" sz="1400" b="1" i="0"/>
            <a:t>The problem of cross-border protection of databases in the context of globalization and digitalization requires a multi-level solution that combines the development of international legal instruments, harmonization of national regimes, and the search for innovative models of protection adapted to the realities of the digital age.</a:t>
          </a:r>
        </a:p>
      </dgm:t>
    </dgm:pt>
    <dgm:pt modelId="{8B421A12-FE77-4CB5-9809-0CCA8541F9ED}" type="parTrans" cxnId="{42477A7A-C2D3-4F46-8DAA-489F879C09EC}">
      <dgm:prSet/>
      <dgm:spPr/>
      <dgm:t>
        <a:bodyPr/>
        <a:lstStyle/>
        <a:p>
          <a:endParaRPr lang="ru-RU" sz="1400" b="1"/>
        </a:p>
      </dgm:t>
    </dgm:pt>
    <dgm:pt modelId="{FE6C74FC-50F9-4733-845F-C9134EBF686B}" type="sibTrans" cxnId="{42477A7A-C2D3-4F46-8DAA-489F879C09EC}">
      <dgm:prSet/>
      <dgm:spPr/>
      <dgm:t>
        <a:bodyPr/>
        <a:lstStyle/>
        <a:p>
          <a:endParaRPr lang="ru-RU" sz="1400"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custScaleY="146601">
        <dgm:presLayoutVars>
          <dgm:bulletEnabled val="1"/>
        </dgm:presLayoutVars>
      </dgm:prSet>
      <dgm:spPr/>
    </dgm:pt>
    <dgm:pt modelId="{6D67B471-3B16-438E-A0CF-AEAD27A2EEC7}" type="pres">
      <dgm:prSet presAssocID="{4C019845-696D-4F61-9FCD-93B53FBC185E}" presName="spacing" presStyleCnt="0"/>
      <dgm:spPr/>
    </dgm:pt>
    <dgm:pt modelId="{948309A8-597A-4030-B23E-274E7424C448}" type="pres">
      <dgm:prSet presAssocID="{1FA75B7B-F57B-41AF-AF58-86171E5E9167}" presName="composite" presStyleCnt="0"/>
      <dgm:spPr/>
    </dgm:pt>
    <dgm:pt modelId="{3255552A-3F96-4C84-91F2-6BBA5543046C}" type="pres">
      <dgm:prSet presAssocID="{1FA75B7B-F57B-41AF-AF58-86171E5E9167}"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E44E4A73-A46E-4FE5-9B54-3325A0053015}" type="pres">
      <dgm:prSet presAssocID="{1FA75B7B-F57B-41AF-AF58-86171E5E9167}" presName="txShp" presStyleLbl="node1" presStyleIdx="1" presStyleCnt="3" custScaleY="174651">
        <dgm:presLayoutVars>
          <dgm:bulletEnabled val="1"/>
        </dgm:presLayoutVars>
      </dgm:prSet>
      <dgm:spPr/>
    </dgm:pt>
    <dgm:pt modelId="{D124A81C-5D48-49AC-9D14-ED050C210CE4}" type="pres">
      <dgm:prSet presAssocID="{E37B396F-03C3-43A3-9288-5845FC18F297}" presName="spacing" presStyleCnt="0"/>
      <dgm:spPr/>
    </dgm:pt>
    <dgm:pt modelId="{509334FA-5B22-40B6-835C-794CBA8FE5E8}" type="pres">
      <dgm:prSet presAssocID="{1F6F945C-DE0C-411E-9821-708D44216242}" presName="composite" presStyleCnt="0"/>
      <dgm:spPr/>
    </dgm:pt>
    <dgm:pt modelId="{0E2C177A-50CA-498A-BCE6-D7DD2A086917}" type="pres">
      <dgm:prSet presAssocID="{1F6F945C-DE0C-411E-9821-708D44216242}"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D18B61F8-75F6-4087-B1FE-8365D1ADF99B}" type="pres">
      <dgm:prSet presAssocID="{1F6F945C-DE0C-411E-9821-708D44216242}" presName="txShp" presStyleLbl="node1" presStyleIdx="2" presStyleCnt="3" custScaleY="159578">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FBFE6162-86AA-4062-A325-369CCC92B38F}" srcId="{DB2AD992-6CE1-479E-BD1E-F1620EC104DF}" destId="{1FA75B7B-F57B-41AF-AF58-86171E5E9167}" srcOrd="1" destOrd="0" parTransId="{04178247-E31D-4BF2-BC1D-7AAFA7938D6A}" sibTransId="{E37B396F-03C3-43A3-9288-5845FC18F297}"/>
    <dgm:cxn modelId="{723BAC76-FBCB-4CC7-B514-869B274BA058}" type="presOf" srcId="{DB2AD992-6CE1-479E-BD1E-F1620EC104DF}" destId="{AA8A6D83-BE2E-4792-8701-4E947569F40B}" srcOrd="0" destOrd="0" presId="urn:microsoft.com/office/officeart/2005/8/layout/vList3"/>
    <dgm:cxn modelId="{42477A7A-C2D3-4F46-8DAA-489F879C09EC}" srcId="{DB2AD992-6CE1-479E-BD1E-F1620EC104DF}" destId="{1F6F945C-DE0C-411E-9821-708D44216242}" srcOrd="2" destOrd="0" parTransId="{8B421A12-FE77-4CB5-9809-0CCA8541F9ED}" sibTransId="{FE6C74FC-50F9-4733-845F-C9134EBF686B}"/>
    <dgm:cxn modelId="{441DC68F-477A-4A22-9627-6CC07ABDE3C4}" type="presOf" srcId="{1FA75B7B-F57B-41AF-AF58-86171E5E9167}" destId="{E44E4A73-A46E-4FE5-9B54-3325A0053015}" srcOrd="0" destOrd="0" presId="urn:microsoft.com/office/officeart/2005/8/layout/vList3"/>
    <dgm:cxn modelId="{B93F1DBC-63A3-497E-AA89-6E1B8E9F8DE1}" type="presOf" srcId="{1F6F945C-DE0C-411E-9821-708D44216242}" destId="{D18B61F8-75F6-4087-B1FE-8365D1ADF99B}"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3E9A6A0C-F5D9-4AA2-A83B-9C830BC48289}" type="presParOf" srcId="{AA8A6D83-BE2E-4792-8701-4E947569F40B}" destId="{948309A8-597A-4030-B23E-274E7424C448}" srcOrd="2" destOrd="0" presId="urn:microsoft.com/office/officeart/2005/8/layout/vList3"/>
    <dgm:cxn modelId="{550B6B73-322D-49FD-9F9D-2A142B013DFE}" type="presParOf" srcId="{948309A8-597A-4030-B23E-274E7424C448}" destId="{3255552A-3F96-4C84-91F2-6BBA5543046C}" srcOrd="0" destOrd="0" presId="urn:microsoft.com/office/officeart/2005/8/layout/vList3"/>
    <dgm:cxn modelId="{EA7151B5-6650-4F6B-897E-C00DBFAB8CEE}" type="presParOf" srcId="{948309A8-597A-4030-B23E-274E7424C448}" destId="{E44E4A73-A46E-4FE5-9B54-3325A0053015}" srcOrd="1" destOrd="0" presId="urn:microsoft.com/office/officeart/2005/8/layout/vList3"/>
    <dgm:cxn modelId="{FB170F81-D693-4B91-843A-71BCA807A0A3}" type="presParOf" srcId="{AA8A6D83-BE2E-4792-8701-4E947569F40B}" destId="{D124A81C-5D48-49AC-9D14-ED050C210CE4}" srcOrd="3" destOrd="0" presId="urn:microsoft.com/office/officeart/2005/8/layout/vList3"/>
    <dgm:cxn modelId="{CBFF6718-C258-4FBC-B40B-CDBBFFE16DC4}" type="presParOf" srcId="{AA8A6D83-BE2E-4792-8701-4E947569F40B}" destId="{509334FA-5B22-40B6-835C-794CBA8FE5E8}" srcOrd="4" destOrd="0" presId="urn:microsoft.com/office/officeart/2005/8/layout/vList3"/>
    <dgm:cxn modelId="{3C8D23CD-3183-4F20-B960-22389077D0A4}" type="presParOf" srcId="{509334FA-5B22-40B6-835C-794CBA8FE5E8}" destId="{0E2C177A-50CA-498A-BCE6-D7DD2A086917}" srcOrd="0" destOrd="0" presId="urn:microsoft.com/office/officeart/2005/8/layout/vList3"/>
    <dgm:cxn modelId="{EA264DE3-A9F6-47E5-AF8D-7AAEA1B4DFBA}" type="presParOf" srcId="{509334FA-5B22-40B6-835C-794CBA8FE5E8}" destId="{D18B61F8-75F6-4087-B1FE-8365D1ADF99B}"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i="0"/>
            <a:t>The cross-border nature of database use and problems of conflict-of-laws regulation</a:t>
          </a:r>
        </a:p>
      </dgm:t>
    </dgm:pt>
    <dgm:pt modelId="{6624DCA6-327B-4DE9-93DE-7BF2670B79A5}" type="parTrans" cxnId="{61A7ED87-7918-452A-973C-93E95EA69619}">
      <dgm:prSet/>
      <dgm:spPr/>
      <dgm:t>
        <a:bodyPr/>
        <a:lstStyle/>
        <a:p>
          <a:endParaRPr lang="ru-RU"/>
        </a:p>
      </dgm:t>
    </dgm:pt>
    <dgm:pt modelId="{C87F86E7-8A18-4F0F-BCA2-72E0C272AB69}" type="sibTrans" cxnId="{61A7ED87-7918-452A-973C-93E95EA69619}">
      <dgm:prSet/>
      <dgm:spPr/>
      <dgm:t>
        <a:bodyPr/>
        <a:lstStyle/>
        <a:p>
          <a:endParaRPr lang="ru-RU"/>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400" b="1" i="0"/>
            <a:t>The existing database protection regime, enshrined in Directive 96/9/EC, does not fully take into account the new needs for access and use of information arising in the context of scientific research, AI development, and innovation activities.</a:t>
          </a:r>
        </a:p>
      </dgm:t>
    </dgm:pt>
    <dgm:pt modelId="{B093A627-8076-45B5-9928-59A33024CB92}" type="parTrans" cxnId="{F6A2BC00-16B6-40AC-97E3-35B7F265608B}">
      <dgm:prSet/>
      <dgm:spPr/>
      <dgm:t>
        <a:bodyPr/>
        <a:lstStyle/>
        <a:p>
          <a:pPr algn="ctr"/>
          <a:endParaRPr lang="ru-RU" sz="1400" b="1"/>
        </a:p>
      </dgm:t>
    </dgm:pt>
    <dgm:pt modelId="{4C019845-696D-4F61-9FCD-93B53FBC185E}" type="sibTrans" cxnId="{F6A2BC00-16B6-40AC-97E3-35B7F265608B}">
      <dgm:prSet/>
      <dgm:spPr/>
      <dgm:t>
        <a:bodyPr/>
        <a:lstStyle/>
        <a:p>
          <a:pPr algn="ctr"/>
          <a:endParaRPr lang="ru-RU" sz="1400" b="1"/>
        </a:p>
      </dgm:t>
    </dgm:pt>
    <dgm:pt modelId="{7A1916E1-0E66-490A-A794-EF38EAA564D2}">
      <dgm:prSet/>
      <dgm:spPr/>
      <dgm:t>
        <a:bodyPr/>
        <a:lstStyle/>
        <a:p>
          <a:pPr>
            <a:buFont typeface="Arial" panose="020B0604020202020204" pitchFamily="34" charset="0"/>
            <a:buChar char="•"/>
          </a:pPr>
          <a:r>
            <a:rPr lang="en-US" b="1" i="0"/>
            <a:t>For the effective development of data mining technologies, it is necessary to ensure the possibility of free use of protected databases for research and innovation purposes, which requires the introduction of new mandatory exceptions at the EU level.</a:t>
          </a:r>
        </a:p>
      </dgm:t>
    </dgm:pt>
    <dgm:pt modelId="{8D879853-5D20-46CF-9D67-A9B446048F30}" type="parTrans" cxnId="{C0A3DA5C-A202-4063-AFDD-A7B471F2FEB6}">
      <dgm:prSet/>
      <dgm:spPr/>
      <dgm:t>
        <a:bodyPr/>
        <a:lstStyle/>
        <a:p>
          <a:endParaRPr lang="ru-RU" b="1"/>
        </a:p>
      </dgm:t>
    </dgm:pt>
    <dgm:pt modelId="{B3A52B1B-F5B1-4CB4-8454-7393E9F56C0E}" type="sibTrans" cxnId="{C0A3DA5C-A202-4063-AFDD-A7B471F2FEB6}">
      <dgm:prSet/>
      <dgm:spPr/>
      <dgm:t>
        <a:bodyPr/>
        <a:lstStyle/>
        <a:p>
          <a:endParaRPr lang="ru-RU" b="1"/>
        </a:p>
      </dgm:t>
    </dgm:pt>
    <dgm:pt modelId="{E2D4112E-6B60-4EE3-B61B-78EF3423D30E}">
      <dgm:prSet/>
      <dgm:spPr/>
      <dgm:t>
        <a:bodyPr/>
        <a:lstStyle/>
        <a:p>
          <a:pPr>
            <a:buFont typeface="Arial" panose="020B0604020202020204" pitchFamily="34" charset="0"/>
            <a:buChar char="•"/>
          </a:pPr>
          <a:r>
            <a:rPr lang="en-US" b="1" i="0"/>
            <a:t>Ensuring access to data that is critical for the development of AI and innovation in areas such as healthcare, transportation, energy, etc., may require the introduction of mechanisms for compulsory licensing of access to protected databases at the EU level.</a:t>
          </a:r>
        </a:p>
      </dgm:t>
    </dgm:pt>
    <dgm:pt modelId="{268BC07E-C2E3-4884-87A3-00385C563251}" type="parTrans" cxnId="{F18D1E8F-8EE7-4C0D-8C27-3B411CCB0384}">
      <dgm:prSet/>
      <dgm:spPr/>
      <dgm:t>
        <a:bodyPr/>
        <a:lstStyle/>
        <a:p>
          <a:endParaRPr lang="ru-RU" b="1"/>
        </a:p>
      </dgm:t>
    </dgm:pt>
    <dgm:pt modelId="{8651C3C1-C662-409E-95AE-D043CF1A7B6F}" type="sibTrans" cxnId="{F18D1E8F-8EE7-4C0D-8C27-3B411CCB0384}">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custScaleY="146601">
        <dgm:presLayoutVars>
          <dgm:bulletEnabled val="1"/>
        </dgm:presLayoutVars>
      </dgm:prSet>
      <dgm:spPr/>
    </dgm:pt>
    <dgm:pt modelId="{6D67B471-3B16-438E-A0CF-AEAD27A2EEC7}" type="pres">
      <dgm:prSet presAssocID="{4C019845-696D-4F61-9FCD-93B53FBC185E}" presName="spacing" presStyleCnt="0"/>
      <dgm:spPr/>
    </dgm:pt>
    <dgm:pt modelId="{5E4EB241-AD52-4E70-8278-88FDD2586F8D}" type="pres">
      <dgm:prSet presAssocID="{7A1916E1-0E66-490A-A794-EF38EAA564D2}" presName="composite" presStyleCnt="0"/>
      <dgm:spPr/>
    </dgm:pt>
    <dgm:pt modelId="{EA9CC243-4AFB-4DE6-B8AC-3C0F63352532}" type="pres">
      <dgm:prSet presAssocID="{7A1916E1-0E66-490A-A794-EF38EAA564D2}"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5445D589-DF07-409C-9AEF-983A30EF0A30}" type="pres">
      <dgm:prSet presAssocID="{7A1916E1-0E66-490A-A794-EF38EAA564D2}" presName="txShp" presStyleLbl="node1" presStyleIdx="1" presStyleCnt="3">
        <dgm:presLayoutVars>
          <dgm:bulletEnabled val="1"/>
        </dgm:presLayoutVars>
      </dgm:prSet>
      <dgm:spPr/>
    </dgm:pt>
    <dgm:pt modelId="{06C8C616-76A8-41C7-B1F2-A7678C859A29}" type="pres">
      <dgm:prSet presAssocID="{B3A52B1B-F5B1-4CB4-8454-7393E9F56C0E}" presName="spacing" presStyleCnt="0"/>
      <dgm:spPr/>
    </dgm:pt>
    <dgm:pt modelId="{B0577BF2-F73A-4ECD-AE18-9E831E20EE07}" type="pres">
      <dgm:prSet presAssocID="{E2D4112E-6B60-4EE3-B61B-78EF3423D30E}" presName="composite" presStyleCnt="0"/>
      <dgm:spPr/>
    </dgm:pt>
    <dgm:pt modelId="{D7B760D4-E8E0-4366-AE7A-16E2455E392D}" type="pres">
      <dgm:prSet presAssocID="{E2D4112E-6B60-4EE3-B61B-78EF3423D30E}"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3A3CE0EA-ED12-4CFC-96BD-A01EFD68B39D}" type="pres">
      <dgm:prSet presAssocID="{E2D4112E-6B60-4EE3-B61B-78EF3423D30E}"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3270DF03-36AE-4096-A4BE-7DDE43BCE9B3}" type="presOf" srcId="{7A1916E1-0E66-490A-A794-EF38EAA564D2}" destId="{5445D589-DF07-409C-9AEF-983A30EF0A30}" srcOrd="0" destOrd="0" presId="urn:microsoft.com/office/officeart/2005/8/layout/vList3"/>
    <dgm:cxn modelId="{238BAC25-79FD-4F44-ADB6-F91179F4C7EF}" type="presOf" srcId="{5B2ABFA6-C83D-451F-86B1-E0EBA1850029}" destId="{A16D117B-D0FB-4C8B-9ECD-E39E90722E32}" srcOrd="0" destOrd="0" presId="urn:microsoft.com/office/officeart/2005/8/layout/vList3"/>
    <dgm:cxn modelId="{9F428E37-6DEA-45D7-A844-8FFA53C98652}" type="presOf" srcId="{E2D4112E-6B60-4EE3-B61B-78EF3423D30E}" destId="{3A3CE0EA-ED12-4CFC-96BD-A01EFD68B39D}" srcOrd="0" destOrd="0" presId="urn:microsoft.com/office/officeart/2005/8/layout/vList3"/>
    <dgm:cxn modelId="{C0A3DA5C-A202-4063-AFDD-A7B471F2FEB6}" srcId="{DB2AD992-6CE1-479E-BD1E-F1620EC104DF}" destId="{7A1916E1-0E66-490A-A794-EF38EAA564D2}" srcOrd="1" destOrd="0" parTransId="{8D879853-5D20-46CF-9D67-A9B446048F30}" sibTransId="{B3A52B1B-F5B1-4CB4-8454-7393E9F56C0E}"/>
    <dgm:cxn modelId="{723BAC76-FBCB-4CC7-B514-869B274BA058}" type="presOf" srcId="{DB2AD992-6CE1-479E-BD1E-F1620EC104DF}" destId="{AA8A6D83-BE2E-4792-8701-4E947569F40B}" srcOrd="0" destOrd="0" presId="urn:microsoft.com/office/officeart/2005/8/layout/vList3"/>
    <dgm:cxn modelId="{F18D1E8F-8EE7-4C0D-8C27-3B411CCB0384}" srcId="{DB2AD992-6CE1-479E-BD1E-F1620EC104DF}" destId="{E2D4112E-6B60-4EE3-B61B-78EF3423D30E}" srcOrd="2" destOrd="0" parTransId="{268BC07E-C2E3-4884-87A3-00385C563251}" sibTransId="{8651C3C1-C662-409E-95AE-D043CF1A7B6F}"/>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5BB71AAB-9069-494D-B29E-19523A1EDC99}" type="presParOf" srcId="{AA8A6D83-BE2E-4792-8701-4E947569F40B}" destId="{5E4EB241-AD52-4E70-8278-88FDD2586F8D}" srcOrd="2" destOrd="0" presId="urn:microsoft.com/office/officeart/2005/8/layout/vList3"/>
    <dgm:cxn modelId="{3969331B-88C0-4322-820D-9155992EA22F}" type="presParOf" srcId="{5E4EB241-AD52-4E70-8278-88FDD2586F8D}" destId="{EA9CC243-4AFB-4DE6-B8AC-3C0F63352532}" srcOrd="0" destOrd="0" presId="urn:microsoft.com/office/officeart/2005/8/layout/vList3"/>
    <dgm:cxn modelId="{A7507DEF-2903-4A16-94CA-E8C6E4554B85}" type="presParOf" srcId="{5E4EB241-AD52-4E70-8278-88FDD2586F8D}" destId="{5445D589-DF07-409C-9AEF-983A30EF0A30}" srcOrd="1" destOrd="0" presId="urn:microsoft.com/office/officeart/2005/8/layout/vList3"/>
    <dgm:cxn modelId="{23010BE2-0705-430C-8763-A5DFF46D4DA7}" type="presParOf" srcId="{AA8A6D83-BE2E-4792-8701-4E947569F40B}" destId="{06C8C616-76A8-41C7-B1F2-A7678C859A29}" srcOrd="3" destOrd="0" presId="urn:microsoft.com/office/officeart/2005/8/layout/vList3"/>
    <dgm:cxn modelId="{BA339077-4C41-40AB-9DF9-DA21EE416FCA}" type="presParOf" srcId="{AA8A6D83-BE2E-4792-8701-4E947569F40B}" destId="{B0577BF2-F73A-4ECD-AE18-9E831E20EE07}" srcOrd="4" destOrd="0" presId="urn:microsoft.com/office/officeart/2005/8/layout/vList3"/>
    <dgm:cxn modelId="{67F5C922-953E-41CE-8533-0E240F2901D0}" type="presParOf" srcId="{B0577BF2-F73A-4ECD-AE18-9E831E20EE07}" destId="{D7B760D4-E8E0-4366-AE7A-16E2455E392D}" srcOrd="0" destOrd="0" presId="urn:microsoft.com/office/officeart/2005/8/layout/vList3"/>
    <dgm:cxn modelId="{B92DA206-D050-4F3A-816E-5798CEAFF3AC}" type="presParOf" srcId="{B0577BF2-F73A-4ECD-AE18-9E831E20EE07}" destId="{3A3CE0EA-ED12-4CFC-96BD-A01EFD68B39D}"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i="0"/>
            <a:t>Ensuring the balance of interests of rightholders and users in the digital age</a:t>
          </a:r>
        </a:p>
      </dgm:t>
    </dgm:pt>
    <dgm:pt modelId="{6624DCA6-327B-4DE9-93DE-7BF2670B79A5}" type="parTrans" cxnId="{61A7ED87-7918-452A-973C-93E95EA69619}">
      <dgm:prSet/>
      <dgm:spPr/>
      <dgm:t>
        <a:bodyPr/>
        <a:lstStyle/>
        <a:p>
          <a:endParaRPr lang="ru-RU"/>
        </a:p>
      </dgm:t>
    </dgm:pt>
    <dgm:pt modelId="{C87F86E7-8A18-4F0F-BCA2-72E0C272AB69}" type="sibTrans" cxnId="{61A7ED87-7918-452A-973C-93E95EA69619}">
      <dgm:prSet/>
      <dgm:spPr/>
      <dgm:t>
        <a:bodyPr/>
        <a:lstStyle/>
        <a:p>
          <a:endParaRPr lang="ru-RU"/>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400" b="1" i="0"/>
            <a:t>The rapid development of big data, artificial intelligence, and cloud computing technologies in recent years has had a significant impact on the field of databases and poses new challenges to the legal system of their protection.</a:t>
          </a:r>
        </a:p>
      </dgm:t>
    </dgm:pt>
    <dgm:pt modelId="{B093A627-8076-45B5-9928-59A33024CB92}" type="parTrans" cxnId="{F6A2BC00-16B6-40AC-97E3-35B7F265608B}">
      <dgm:prSet/>
      <dgm:spPr/>
      <dgm:t>
        <a:bodyPr/>
        <a:lstStyle/>
        <a:p>
          <a:pPr algn="ctr"/>
          <a:endParaRPr lang="ru-RU" sz="1400" b="1"/>
        </a:p>
      </dgm:t>
    </dgm:pt>
    <dgm:pt modelId="{4C019845-696D-4F61-9FCD-93B53FBC185E}" type="sibTrans" cxnId="{F6A2BC00-16B6-40AC-97E3-35B7F265608B}">
      <dgm:prSet/>
      <dgm:spPr/>
      <dgm:t>
        <a:bodyPr/>
        <a:lstStyle/>
        <a:p>
          <a:pPr algn="ctr"/>
          <a:endParaRPr lang="ru-RU" sz="1400" b="1"/>
        </a:p>
      </dgm:t>
    </dgm:pt>
    <dgm:pt modelId="{76D6D545-430E-4D6E-BE53-767D82887B57}">
      <dgm:prSet/>
      <dgm:spPr/>
      <dgm:t>
        <a:bodyPr/>
        <a:lstStyle/>
        <a:p>
          <a:pPr>
            <a:buFont typeface="Arial" panose="020B0604020202020204" pitchFamily="34" charset="0"/>
            <a:buChar char="•"/>
          </a:pPr>
          <a:r>
            <a:rPr lang="en-US" b="1" i="0"/>
            <a:t>Targeted data poisoning aimed at achieving specific malicious goals, such as individual discrimination, manipulation of recommendation systems, or creating vulnerabilities in critical infrastructure, poses a particular danger.</a:t>
          </a:r>
        </a:p>
      </dgm:t>
    </dgm:pt>
    <dgm:pt modelId="{52CCFF25-5403-41D7-A222-D28E37E704C3}" type="parTrans" cxnId="{F4E66E6C-D648-4DCC-BDFA-55F9F887ED21}">
      <dgm:prSet/>
      <dgm:spPr/>
      <dgm:t>
        <a:bodyPr/>
        <a:lstStyle/>
        <a:p>
          <a:endParaRPr lang="ru-RU" b="1"/>
        </a:p>
      </dgm:t>
    </dgm:pt>
    <dgm:pt modelId="{58DA3D5F-290A-4FAE-9673-AE0C88E0778C}" type="sibTrans" cxnId="{F4E66E6C-D648-4DCC-BDFA-55F9F887ED21}">
      <dgm:prSet/>
      <dgm:spPr/>
      <dgm:t>
        <a:bodyPr/>
        <a:lstStyle/>
        <a:p>
          <a:endParaRPr lang="ru-RU" b="1"/>
        </a:p>
      </dgm:t>
    </dgm:pt>
    <dgm:pt modelId="{BC101883-C1B6-423F-8486-9AD39F3EFB84}">
      <dgm:prSet/>
      <dgm:spPr/>
      <dgm:t>
        <a:bodyPr/>
        <a:lstStyle/>
        <a:p>
          <a:pPr>
            <a:buFont typeface="Arial" panose="020B0604020202020204" pitchFamily="34" charset="0"/>
            <a:buChar char="•"/>
          </a:pPr>
          <a:r>
            <a:rPr lang="en-US" b="1" i="0"/>
            <a:t>The problem of data poisoning is exacerbated by the growing availability of tools for manipulating data and automating attacks, as well as the difficulties in detecting poisoned examples in large and heterogeneous datasets.</a:t>
          </a:r>
        </a:p>
      </dgm:t>
    </dgm:pt>
    <dgm:pt modelId="{B64D12FE-0E1F-4CF5-8A31-0E98BEB22B24}" type="parTrans" cxnId="{16012DDA-5614-4730-9617-24F7529456CA}">
      <dgm:prSet/>
      <dgm:spPr/>
      <dgm:t>
        <a:bodyPr/>
        <a:lstStyle/>
        <a:p>
          <a:endParaRPr lang="ru-RU" b="1"/>
        </a:p>
      </dgm:t>
    </dgm:pt>
    <dgm:pt modelId="{DF8F9E9A-CE36-4E41-A28A-7457D7CBD5A3}" type="sibTrans" cxnId="{16012DDA-5614-4730-9617-24F7529456CA}">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custScaleY="146601">
        <dgm:presLayoutVars>
          <dgm:bulletEnabled val="1"/>
        </dgm:presLayoutVars>
      </dgm:prSet>
      <dgm:spPr/>
    </dgm:pt>
    <dgm:pt modelId="{6D67B471-3B16-438E-A0CF-AEAD27A2EEC7}" type="pres">
      <dgm:prSet presAssocID="{4C019845-696D-4F61-9FCD-93B53FBC185E}" presName="spacing" presStyleCnt="0"/>
      <dgm:spPr/>
    </dgm:pt>
    <dgm:pt modelId="{5ABCC87E-A5D9-4DCC-A8C1-8E662E4C8694}" type="pres">
      <dgm:prSet presAssocID="{76D6D545-430E-4D6E-BE53-767D82887B57}" presName="composite" presStyleCnt="0"/>
      <dgm:spPr/>
    </dgm:pt>
    <dgm:pt modelId="{2B20E160-17A5-4166-B829-E25ED8E64B1E}" type="pres">
      <dgm:prSet presAssocID="{76D6D545-430E-4D6E-BE53-767D82887B57}"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2E3747BA-3A01-40F6-B42C-DD5FA465EED6}" type="pres">
      <dgm:prSet presAssocID="{76D6D545-430E-4D6E-BE53-767D82887B57}" presName="txShp" presStyleLbl="node1" presStyleIdx="1" presStyleCnt="3">
        <dgm:presLayoutVars>
          <dgm:bulletEnabled val="1"/>
        </dgm:presLayoutVars>
      </dgm:prSet>
      <dgm:spPr/>
    </dgm:pt>
    <dgm:pt modelId="{7D372B32-CEBB-47A2-AF4E-C738EF97D8A7}" type="pres">
      <dgm:prSet presAssocID="{58DA3D5F-290A-4FAE-9673-AE0C88E0778C}" presName="spacing" presStyleCnt="0"/>
      <dgm:spPr/>
    </dgm:pt>
    <dgm:pt modelId="{6E9ECD53-9CAD-4A5F-8E7C-478ACBC2DBF7}" type="pres">
      <dgm:prSet presAssocID="{BC101883-C1B6-423F-8486-9AD39F3EFB84}" presName="composite" presStyleCnt="0"/>
      <dgm:spPr/>
    </dgm:pt>
    <dgm:pt modelId="{B1F393C8-8820-49CE-9294-F473F5BAFDD5}" type="pres">
      <dgm:prSet presAssocID="{BC101883-C1B6-423F-8486-9AD39F3EFB84}"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B90A7AEF-F67F-49C3-8EFD-3BD77D7315BF}" type="pres">
      <dgm:prSet presAssocID="{BC101883-C1B6-423F-8486-9AD39F3EFB84}"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8F2D453E-2A63-4887-B4B2-BD4B36A0D96E}" type="presOf" srcId="{BC101883-C1B6-423F-8486-9AD39F3EFB84}" destId="{B90A7AEF-F67F-49C3-8EFD-3BD77D7315BF}" srcOrd="0" destOrd="0" presId="urn:microsoft.com/office/officeart/2005/8/layout/vList3"/>
    <dgm:cxn modelId="{F4E66E6C-D648-4DCC-BDFA-55F9F887ED21}" srcId="{DB2AD992-6CE1-479E-BD1E-F1620EC104DF}" destId="{76D6D545-430E-4D6E-BE53-767D82887B57}" srcOrd="1" destOrd="0" parTransId="{52CCFF25-5403-41D7-A222-D28E37E704C3}" sibTransId="{58DA3D5F-290A-4FAE-9673-AE0C88E0778C}"/>
    <dgm:cxn modelId="{723BAC76-FBCB-4CC7-B514-869B274BA058}" type="presOf" srcId="{DB2AD992-6CE1-479E-BD1E-F1620EC104DF}" destId="{AA8A6D83-BE2E-4792-8701-4E947569F40B}" srcOrd="0" destOrd="0" presId="urn:microsoft.com/office/officeart/2005/8/layout/vList3"/>
    <dgm:cxn modelId="{63BBF493-56CD-4D45-8218-BCCB8257E118}" type="presOf" srcId="{76D6D545-430E-4D6E-BE53-767D82887B57}" destId="{2E3747BA-3A01-40F6-B42C-DD5FA465EED6}" srcOrd="0" destOrd="0" presId="urn:microsoft.com/office/officeart/2005/8/layout/vList3"/>
    <dgm:cxn modelId="{16012DDA-5614-4730-9617-24F7529456CA}" srcId="{DB2AD992-6CE1-479E-BD1E-F1620EC104DF}" destId="{BC101883-C1B6-423F-8486-9AD39F3EFB84}" srcOrd="2" destOrd="0" parTransId="{B64D12FE-0E1F-4CF5-8A31-0E98BEB22B24}" sibTransId="{DF8F9E9A-CE36-4E41-A28A-7457D7CBD5A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C85FD521-42A7-400B-9F68-A286BA4526CB}" type="presParOf" srcId="{AA8A6D83-BE2E-4792-8701-4E947569F40B}" destId="{5ABCC87E-A5D9-4DCC-A8C1-8E662E4C8694}" srcOrd="2" destOrd="0" presId="urn:microsoft.com/office/officeart/2005/8/layout/vList3"/>
    <dgm:cxn modelId="{E101B4B9-3FB8-4DD5-8DEB-11F57E2E502E}" type="presParOf" srcId="{5ABCC87E-A5D9-4DCC-A8C1-8E662E4C8694}" destId="{2B20E160-17A5-4166-B829-E25ED8E64B1E}" srcOrd="0" destOrd="0" presId="urn:microsoft.com/office/officeart/2005/8/layout/vList3"/>
    <dgm:cxn modelId="{130BE9B0-0F95-4286-BA24-15D0D7183702}" type="presParOf" srcId="{5ABCC87E-A5D9-4DCC-A8C1-8E662E4C8694}" destId="{2E3747BA-3A01-40F6-B42C-DD5FA465EED6}" srcOrd="1" destOrd="0" presId="urn:microsoft.com/office/officeart/2005/8/layout/vList3"/>
    <dgm:cxn modelId="{78807C66-3E9F-4EB6-AE03-F98EAECD6FD1}" type="presParOf" srcId="{AA8A6D83-BE2E-4792-8701-4E947569F40B}" destId="{7D372B32-CEBB-47A2-AF4E-C738EF97D8A7}" srcOrd="3" destOrd="0" presId="urn:microsoft.com/office/officeart/2005/8/layout/vList3"/>
    <dgm:cxn modelId="{09A1499F-5A26-44C5-9140-1B430DF15D76}" type="presParOf" srcId="{AA8A6D83-BE2E-4792-8701-4E947569F40B}" destId="{6E9ECD53-9CAD-4A5F-8E7C-478ACBC2DBF7}" srcOrd="4" destOrd="0" presId="urn:microsoft.com/office/officeart/2005/8/layout/vList3"/>
    <dgm:cxn modelId="{288D9340-137F-4917-9C1D-361C9052B76C}" type="presParOf" srcId="{6E9ECD53-9CAD-4A5F-8E7C-478ACBC2DBF7}" destId="{B1F393C8-8820-49CE-9294-F473F5BAFDD5}" srcOrd="0" destOrd="0" presId="urn:microsoft.com/office/officeart/2005/8/layout/vList3"/>
    <dgm:cxn modelId="{9742DBF9-7DF7-43DB-A1E6-166409DCDA7F}" type="presParOf" srcId="{6E9ECD53-9CAD-4A5F-8E7C-478ACBC2DBF7}" destId="{B90A7AEF-F67F-49C3-8EFD-3BD77D7315B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i="0"/>
            <a:t>New threats to data security, including data poisoning</a:t>
          </a:r>
        </a:p>
      </dgm:t>
    </dgm:pt>
    <dgm:pt modelId="{6624DCA6-327B-4DE9-93DE-7BF2670B79A5}" type="parTrans" cxnId="{61A7ED87-7918-452A-973C-93E95EA69619}">
      <dgm:prSet/>
      <dgm:spPr/>
      <dgm:t>
        <a:bodyPr/>
        <a:lstStyle/>
        <a:p>
          <a:endParaRPr lang="ru-RU"/>
        </a:p>
      </dgm:t>
    </dgm:pt>
    <dgm:pt modelId="{C87F86E7-8A18-4F0F-BCA2-72E0C272AB69}" type="sibTrans" cxnId="{61A7ED87-7918-452A-973C-93E95EA69619}">
      <dgm:prSet/>
      <dgm:spPr/>
      <dgm:t>
        <a:bodyPr/>
        <a:lstStyle/>
        <a:p>
          <a:endParaRPr lang="ru-RU"/>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400" b="1" i="0"/>
            <a:t>Data poisoning is understood as the deliberate distortion of data used for training, validation, or testing of models in order to violate their integrity, availability, or confidentiality.</a:t>
          </a:r>
        </a:p>
      </dgm:t>
    </dgm:pt>
    <dgm:pt modelId="{B093A627-8076-45B5-9928-59A33024CB92}" type="parTrans" cxnId="{F6A2BC00-16B6-40AC-97E3-35B7F265608B}">
      <dgm:prSet/>
      <dgm:spPr/>
      <dgm:t>
        <a:bodyPr/>
        <a:lstStyle/>
        <a:p>
          <a:pPr algn="ctr"/>
          <a:endParaRPr lang="ru-RU" sz="1400" b="1"/>
        </a:p>
      </dgm:t>
    </dgm:pt>
    <dgm:pt modelId="{4C019845-696D-4F61-9FCD-93B53FBC185E}" type="sibTrans" cxnId="{F6A2BC00-16B6-40AC-97E3-35B7F265608B}">
      <dgm:prSet/>
      <dgm:spPr/>
      <dgm:t>
        <a:bodyPr/>
        <a:lstStyle/>
        <a:p>
          <a:pPr algn="ctr"/>
          <a:endParaRPr lang="ru-RU" sz="1400" b="1"/>
        </a:p>
      </dgm:t>
    </dgm:pt>
    <dgm:pt modelId="{021385AE-9A57-454A-92AD-BAB91D4CAD17}">
      <dgm:prSet/>
      <dgm:spPr/>
      <dgm:t>
        <a:bodyPr/>
        <a:lstStyle/>
        <a:p>
          <a:pPr>
            <a:buFont typeface="Arial" panose="020B0604020202020204" pitchFamily="34" charset="0"/>
            <a:buChar char="•"/>
          </a:pPr>
          <a:r>
            <a:rPr lang="en-US" b="1" i="0"/>
            <a:t>Depending on the goals and methods of influence, several main types of data poisoning can be distinguished: training set poisoning, testing set poisoning, online data poisoning, and targeted data poisoning.</a:t>
          </a:r>
        </a:p>
      </dgm:t>
    </dgm:pt>
    <dgm:pt modelId="{63DFB1A1-BC6F-4E1A-A113-DD3E76A856A4}" type="parTrans" cxnId="{714E36FC-666C-4FCE-B287-164B6FB734AB}">
      <dgm:prSet/>
      <dgm:spPr/>
      <dgm:t>
        <a:bodyPr/>
        <a:lstStyle/>
        <a:p>
          <a:endParaRPr lang="ru-RU" b="1"/>
        </a:p>
      </dgm:t>
    </dgm:pt>
    <dgm:pt modelId="{282B7320-E7B9-4DD9-B8FB-6B2C270BE783}" type="sibTrans" cxnId="{714E36FC-666C-4FCE-B287-164B6FB734AB}">
      <dgm:prSet/>
      <dgm:spPr/>
      <dgm:t>
        <a:bodyPr/>
        <a:lstStyle/>
        <a:p>
          <a:endParaRPr lang="ru-RU" b="1"/>
        </a:p>
      </dgm:t>
    </dgm:pt>
    <dgm:pt modelId="{ADBC7BA4-EA8D-4657-9041-8CC588D03BCD}">
      <dgm:prSet/>
      <dgm:spPr/>
      <dgm:t>
        <a:bodyPr/>
        <a:lstStyle/>
        <a:p>
          <a:pPr>
            <a:buFont typeface="Arial" panose="020B0604020202020204" pitchFamily="34" charset="0"/>
            <a:buChar char="•"/>
          </a:pPr>
          <a:r>
            <a:rPr lang="en-US" b="1" i="0"/>
            <a:t>Data poisoning is a multifaceted threat that can take various forms and pursue different goals - from general degradation of model quality to targeted attacks on specific users or groups.</a:t>
          </a:r>
        </a:p>
      </dgm:t>
    </dgm:pt>
    <dgm:pt modelId="{81D6E026-D668-4758-8EBA-03B63D267A71}" type="parTrans" cxnId="{FDCCFCEF-C3AC-42F9-B61A-F0128E2280FA}">
      <dgm:prSet/>
      <dgm:spPr/>
      <dgm:t>
        <a:bodyPr/>
        <a:lstStyle/>
        <a:p>
          <a:endParaRPr lang="ru-RU" b="1"/>
        </a:p>
      </dgm:t>
    </dgm:pt>
    <dgm:pt modelId="{50645A9E-5E02-4730-81DD-E5F0E988F4E3}" type="sibTrans" cxnId="{FDCCFCEF-C3AC-42F9-B61A-F0128E2280FA}">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custScaleY="146601">
        <dgm:presLayoutVars>
          <dgm:bulletEnabled val="1"/>
        </dgm:presLayoutVars>
      </dgm:prSet>
      <dgm:spPr/>
    </dgm:pt>
    <dgm:pt modelId="{6D67B471-3B16-438E-A0CF-AEAD27A2EEC7}" type="pres">
      <dgm:prSet presAssocID="{4C019845-696D-4F61-9FCD-93B53FBC185E}" presName="spacing" presStyleCnt="0"/>
      <dgm:spPr/>
    </dgm:pt>
    <dgm:pt modelId="{8322AB43-5F82-4D34-93C8-20025C9EC5C5}" type="pres">
      <dgm:prSet presAssocID="{021385AE-9A57-454A-92AD-BAB91D4CAD17}" presName="composite" presStyleCnt="0"/>
      <dgm:spPr/>
    </dgm:pt>
    <dgm:pt modelId="{ABA7D993-0992-4650-BACA-83BA24937894}" type="pres">
      <dgm:prSet presAssocID="{021385AE-9A57-454A-92AD-BAB91D4CAD17}"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336A5CBA-57C2-4039-BB40-45547D23F787}" type="pres">
      <dgm:prSet presAssocID="{021385AE-9A57-454A-92AD-BAB91D4CAD17}" presName="txShp" presStyleLbl="node1" presStyleIdx="1" presStyleCnt="3">
        <dgm:presLayoutVars>
          <dgm:bulletEnabled val="1"/>
        </dgm:presLayoutVars>
      </dgm:prSet>
      <dgm:spPr/>
    </dgm:pt>
    <dgm:pt modelId="{45DAF6DA-A2D8-446A-8259-719C08036C61}" type="pres">
      <dgm:prSet presAssocID="{282B7320-E7B9-4DD9-B8FB-6B2C270BE783}" presName="spacing" presStyleCnt="0"/>
      <dgm:spPr/>
    </dgm:pt>
    <dgm:pt modelId="{05D51210-5848-4116-8012-318DF565C592}" type="pres">
      <dgm:prSet presAssocID="{ADBC7BA4-EA8D-4657-9041-8CC588D03BCD}" presName="composite" presStyleCnt="0"/>
      <dgm:spPr/>
    </dgm:pt>
    <dgm:pt modelId="{1EE24EB4-22AC-4EC0-A5B3-018BEFDB5FDF}" type="pres">
      <dgm:prSet presAssocID="{ADBC7BA4-EA8D-4657-9041-8CC588D03BCD}"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1AC9C18F-5A6A-478C-AE85-F2093E0B5101}" type="pres">
      <dgm:prSet presAssocID="{ADBC7BA4-EA8D-4657-9041-8CC588D03BCD}"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5D24989C-F818-4FE1-9143-C05E50FFE692}" type="presOf" srcId="{021385AE-9A57-454A-92AD-BAB91D4CAD17}" destId="{336A5CBA-57C2-4039-BB40-45547D23F787}" srcOrd="0" destOrd="0" presId="urn:microsoft.com/office/officeart/2005/8/layout/vList3"/>
    <dgm:cxn modelId="{19B17CB8-29AA-4853-8260-681E4613C310}" type="presOf" srcId="{ADBC7BA4-EA8D-4657-9041-8CC588D03BCD}" destId="{1AC9C18F-5A6A-478C-AE85-F2093E0B5101}" srcOrd="0" destOrd="0" presId="urn:microsoft.com/office/officeart/2005/8/layout/vList3"/>
    <dgm:cxn modelId="{FDCCFCEF-C3AC-42F9-B61A-F0128E2280FA}" srcId="{DB2AD992-6CE1-479E-BD1E-F1620EC104DF}" destId="{ADBC7BA4-EA8D-4657-9041-8CC588D03BCD}" srcOrd="2" destOrd="0" parTransId="{81D6E026-D668-4758-8EBA-03B63D267A71}" sibTransId="{50645A9E-5E02-4730-81DD-E5F0E988F4E3}"/>
    <dgm:cxn modelId="{714E36FC-666C-4FCE-B287-164B6FB734AB}" srcId="{DB2AD992-6CE1-479E-BD1E-F1620EC104DF}" destId="{021385AE-9A57-454A-92AD-BAB91D4CAD17}" srcOrd="1" destOrd="0" parTransId="{63DFB1A1-BC6F-4E1A-A113-DD3E76A856A4}" sibTransId="{282B7320-E7B9-4DD9-B8FB-6B2C270BE78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E8F9D095-2B3C-4DE1-A5F7-86162197A470}" type="presParOf" srcId="{AA8A6D83-BE2E-4792-8701-4E947569F40B}" destId="{8322AB43-5F82-4D34-93C8-20025C9EC5C5}" srcOrd="2" destOrd="0" presId="urn:microsoft.com/office/officeart/2005/8/layout/vList3"/>
    <dgm:cxn modelId="{53A9310C-E5C2-493A-BB24-1C9DB2833562}" type="presParOf" srcId="{8322AB43-5F82-4D34-93C8-20025C9EC5C5}" destId="{ABA7D993-0992-4650-BACA-83BA24937894}" srcOrd="0" destOrd="0" presId="urn:microsoft.com/office/officeart/2005/8/layout/vList3"/>
    <dgm:cxn modelId="{3F22F7A6-1409-421D-89A3-8D79C1E66245}" type="presParOf" srcId="{8322AB43-5F82-4D34-93C8-20025C9EC5C5}" destId="{336A5CBA-57C2-4039-BB40-45547D23F787}" srcOrd="1" destOrd="0" presId="urn:microsoft.com/office/officeart/2005/8/layout/vList3"/>
    <dgm:cxn modelId="{5DE625B9-FD13-4D96-8B4A-EBE0FE208CD4}" type="presParOf" srcId="{AA8A6D83-BE2E-4792-8701-4E947569F40B}" destId="{45DAF6DA-A2D8-446A-8259-719C08036C61}" srcOrd="3" destOrd="0" presId="urn:microsoft.com/office/officeart/2005/8/layout/vList3"/>
    <dgm:cxn modelId="{D32D228B-103B-45CE-AE6E-23918EA0CA00}" type="presParOf" srcId="{AA8A6D83-BE2E-4792-8701-4E947569F40B}" destId="{05D51210-5848-4116-8012-318DF565C592}" srcOrd="4" destOrd="0" presId="urn:microsoft.com/office/officeart/2005/8/layout/vList3"/>
    <dgm:cxn modelId="{0D0A9063-BBF7-49DA-A831-EF95EAE0415A}" type="presParOf" srcId="{05D51210-5848-4116-8012-318DF565C592}" destId="{1EE24EB4-22AC-4EC0-A5B3-018BEFDB5FDF}" srcOrd="0" destOrd="0" presId="urn:microsoft.com/office/officeart/2005/8/layout/vList3"/>
    <dgm:cxn modelId="{8BCB428F-4899-4111-B89B-7071ACE30CD3}" type="presParOf" srcId="{05D51210-5848-4116-8012-318DF565C592}" destId="{1AC9C18F-5A6A-478C-AE85-F2093E0B5101}"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i="0"/>
            <a:t>Database poisoning as an urgent problem of legal regulation in the EU</a:t>
          </a:r>
        </a:p>
      </dgm:t>
    </dgm:pt>
    <dgm:pt modelId="{6624DCA6-327B-4DE9-93DE-7BF2670B79A5}" type="parTrans" cxnId="{61A7ED87-7918-452A-973C-93E95EA69619}">
      <dgm:prSet/>
      <dgm:spPr/>
      <dgm:t>
        <a:bodyPr/>
        <a:lstStyle/>
        <a:p>
          <a:endParaRPr lang="ru-RU"/>
        </a:p>
      </dgm:t>
    </dgm:pt>
    <dgm:pt modelId="{C87F86E7-8A18-4F0F-BCA2-72E0C272AB69}" type="sibTrans" cxnId="{61A7ED87-7918-452A-973C-93E95EA69619}">
      <dgm:prSet/>
      <dgm:spPr/>
      <dgm:t>
        <a:bodyPr/>
        <a:lstStyle/>
        <a:p>
          <a:endParaRPr lang="ru-RU"/>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400" b="1" i="0"/>
            <a:t>Data poisoning is understood as the deliberate distortion of data used for training, validation, or testing of models in order to violate their integrity, availability, or confidentiality.</a:t>
          </a:r>
        </a:p>
      </dgm:t>
    </dgm:pt>
    <dgm:pt modelId="{B093A627-8076-45B5-9928-59A33024CB92}" type="parTrans" cxnId="{F6A2BC00-16B6-40AC-97E3-35B7F265608B}">
      <dgm:prSet/>
      <dgm:spPr/>
      <dgm:t>
        <a:bodyPr/>
        <a:lstStyle/>
        <a:p>
          <a:pPr algn="ctr"/>
          <a:endParaRPr lang="ru-RU" sz="1400" b="1"/>
        </a:p>
      </dgm:t>
    </dgm:pt>
    <dgm:pt modelId="{4C019845-696D-4F61-9FCD-93B53FBC185E}" type="sibTrans" cxnId="{F6A2BC00-16B6-40AC-97E3-35B7F265608B}">
      <dgm:prSet/>
      <dgm:spPr/>
      <dgm:t>
        <a:bodyPr/>
        <a:lstStyle/>
        <a:p>
          <a:pPr algn="ctr"/>
          <a:endParaRPr lang="ru-RU" sz="1400" b="1"/>
        </a:p>
      </dgm:t>
    </dgm:pt>
    <dgm:pt modelId="{021385AE-9A57-454A-92AD-BAB91D4CAD17}">
      <dgm:prSet/>
      <dgm:spPr/>
      <dgm:t>
        <a:bodyPr/>
        <a:lstStyle/>
        <a:p>
          <a:pPr>
            <a:buFont typeface="Arial" panose="020B0604020202020204" pitchFamily="34" charset="0"/>
            <a:buChar char="•"/>
          </a:pPr>
          <a:r>
            <a:rPr lang="en-US" b="1" i="0"/>
            <a:t>Depending on the goals and methods of influence, several main types of data poisoning can be distinguished: training set poisoning, testing set poisoning, online data poisoning, and targeted data poisoning.</a:t>
          </a:r>
        </a:p>
      </dgm:t>
    </dgm:pt>
    <dgm:pt modelId="{63DFB1A1-BC6F-4E1A-A113-DD3E76A856A4}" type="parTrans" cxnId="{714E36FC-666C-4FCE-B287-164B6FB734AB}">
      <dgm:prSet/>
      <dgm:spPr/>
      <dgm:t>
        <a:bodyPr/>
        <a:lstStyle/>
        <a:p>
          <a:endParaRPr lang="ru-RU" b="1"/>
        </a:p>
      </dgm:t>
    </dgm:pt>
    <dgm:pt modelId="{282B7320-E7B9-4DD9-B8FB-6B2C270BE783}" type="sibTrans" cxnId="{714E36FC-666C-4FCE-B287-164B6FB734AB}">
      <dgm:prSet/>
      <dgm:spPr/>
      <dgm:t>
        <a:bodyPr/>
        <a:lstStyle/>
        <a:p>
          <a:endParaRPr lang="ru-RU" b="1"/>
        </a:p>
      </dgm:t>
    </dgm:pt>
    <dgm:pt modelId="{ADBC7BA4-EA8D-4657-9041-8CC588D03BCD}">
      <dgm:prSet/>
      <dgm:spPr/>
      <dgm:t>
        <a:bodyPr/>
        <a:lstStyle/>
        <a:p>
          <a:pPr>
            <a:buFont typeface="Arial" panose="020B0604020202020204" pitchFamily="34" charset="0"/>
            <a:buChar char="•"/>
          </a:pPr>
          <a:r>
            <a:rPr lang="en-US" b="1" i="0"/>
            <a:t>Data poisoning is a multifaceted threat that can take various forms and pursue different goals - from general degradation of model quality to targeted attacks on specific users or groups.</a:t>
          </a:r>
        </a:p>
      </dgm:t>
    </dgm:pt>
    <dgm:pt modelId="{81D6E026-D668-4758-8EBA-03B63D267A71}" type="parTrans" cxnId="{FDCCFCEF-C3AC-42F9-B61A-F0128E2280FA}">
      <dgm:prSet/>
      <dgm:spPr/>
      <dgm:t>
        <a:bodyPr/>
        <a:lstStyle/>
        <a:p>
          <a:endParaRPr lang="ru-RU" b="1"/>
        </a:p>
      </dgm:t>
    </dgm:pt>
    <dgm:pt modelId="{50645A9E-5E02-4730-81DD-E5F0E988F4E3}" type="sibTrans" cxnId="{FDCCFCEF-C3AC-42F9-B61A-F0128E2280FA}">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custScaleY="146601">
        <dgm:presLayoutVars>
          <dgm:bulletEnabled val="1"/>
        </dgm:presLayoutVars>
      </dgm:prSet>
      <dgm:spPr/>
    </dgm:pt>
    <dgm:pt modelId="{6D67B471-3B16-438E-A0CF-AEAD27A2EEC7}" type="pres">
      <dgm:prSet presAssocID="{4C019845-696D-4F61-9FCD-93B53FBC185E}" presName="spacing" presStyleCnt="0"/>
      <dgm:spPr/>
    </dgm:pt>
    <dgm:pt modelId="{8322AB43-5F82-4D34-93C8-20025C9EC5C5}" type="pres">
      <dgm:prSet presAssocID="{021385AE-9A57-454A-92AD-BAB91D4CAD17}" presName="composite" presStyleCnt="0"/>
      <dgm:spPr/>
    </dgm:pt>
    <dgm:pt modelId="{ABA7D993-0992-4650-BACA-83BA24937894}" type="pres">
      <dgm:prSet presAssocID="{021385AE-9A57-454A-92AD-BAB91D4CAD17}"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336A5CBA-57C2-4039-BB40-45547D23F787}" type="pres">
      <dgm:prSet presAssocID="{021385AE-9A57-454A-92AD-BAB91D4CAD17}" presName="txShp" presStyleLbl="node1" presStyleIdx="1" presStyleCnt="3">
        <dgm:presLayoutVars>
          <dgm:bulletEnabled val="1"/>
        </dgm:presLayoutVars>
      </dgm:prSet>
      <dgm:spPr/>
    </dgm:pt>
    <dgm:pt modelId="{45DAF6DA-A2D8-446A-8259-719C08036C61}" type="pres">
      <dgm:prSet presAssocID="{282B7320-E7B9-4DD9-B8FB-6B2C270BE783}" presName="spacing" presStyleCnt="0"/>
      <dgm:spPr/>
    </dgm:pt>
    <dgm:pt modelId="{05D51210-5848-4116-8012-318DF565C592}" type="pres">
      <dgm:prSet presAssocID="{ADBC7BA4-EA8D-4657-9041-8CC588D03BCD}" presName="composite" presStyleCnt="0"/>
      <dgm:spPr/>
    </dgm:pt>
    <dgm:pt modelId="{1EE24EB4-22AC-4EC0-A5B3-018BEFDB5FDF}" type="pres">
      <dgm:prSet presAssocID="{ADBC7BA4-EA8D-4657-9041-8CC588D03BCD}"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1AC9C18F-5A6A-478C-AE85-F2093E0B5101}" type="pres">
      <dgm:prSet presAssocID="{ADBC7BA4-EA8D-4657-9041-8CC588D03BCD}"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5D24989C-F818-4FE1-9143-C05E50FFE692}" type="presOf" srcId="{021385AE-9A57-454A-92AD-BAB91D4CAD17}" destId="{336A5CBA-57C2-4039-BB40-45547D23F787}" srcOrd="0" destOrd="0" presId="urn:microsoft.com/office/officeart/2005/8/layout/vList3"/>
    <dgm:cxn modelId="{19B17CB8-29AA-4853-8260-681E4613C310}" type="presOf" srcId="{ADBC7BA4-EA8D-4657-9041-8CC588D03BCD}" destId="{1AC9C18F-5A6A-478C-AE85-F2093E0B5101}" srcOrd="0" destOrd="0" presId="urn:microsoft.com/office/officeart/2005/8/layout/vList3"/>
    <dgm:cxn modelId="{FDCCFCEF-C3AC-42F9-B61A-F0128E2280FA}" srcId="{DB2AD992-6CE1-479E-BD1E-F1620EC104DF}" destId="{ADBC7BA4-EA8D-4657-9041-8CC588D03BCD}" srcOrd="2" destOrd="0" parTransId="{81D6E026-D668-4758-8EBA-03B63D267A71}" sibTransId="{50645A9E-5E02-4730-81DD-E5F0E988F4E3}"/>
    <dgm:cxn modelId="{714E36FC-666C-4FCE-B287-164B6FB734AB}" srcId="{DB2AD992-6CE1-479E-BD1E-F1620EC104DF}" destId="{021385AE-9A57-454A-92AD-BAB91D4CAD17}" srcOrd="1" destOrd="0" parTransId="{63DFB1A1-BC6F-4E1A-A113-DD3E76A856A4}" sibTransId="{282B7320-E7B9-4DD9-B8FB-6B2C270BE78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E8F9D095-2B3C-4DE1-A5F7-86162197A470}" type="presParOf" srcId="{AA8A6D83-BE2E-4792-8701-4E947569F40B}" destId="{8322AB43-5F82-4D34-93C8-20025C9EC5C5}" srcOrd="2" destOrd="0" presId="urn:microsoft.com/office/officeart/2005/8/layout/vList3"/>
    <dgm:cxn modelId="{53A9310C-E5C2-493A-BB24-1C9DB2833562}" type="presParOf" srcId="{8322AB43-5F82-4D34-93C8-20025C9EC5C5}" destId="{ABA7D993-0992-4650-BACA-83BA24937894}" srcOrd="0" destOrd="0" presId="urn:microsoft.com/office/officeart/2005/8/layout/vList3"/>
    <dgm:cxn modelId="{3F22F7A6-1409-421D-89A3-8D79C1E66245}" type="presParOf" srcId="{8322AB43-5F82-4D34-93C8-20025C9EC5C5}" destId="{336A5CBA-57C2-4039-BB40-45547D23F787}" srcOrd="1" destOrd="0" presId="urn:microsoft.com/office/officeart/2005/8/layout/vList3"/>
    <dgm:cxn modelId="{5DE625B9-FD13-4D96-8B4A-EBE0FE208CD4}" type="presParOf" srcId="{AA8A6D83-BE2E-4792-8701-4E947569F40B}" destId="{45DAF6DA-A2D8-446A-8259-719C08036C61}" srcOrd="3" destOrd="0" presId="urn:microsoft.com/office/officeart/2005/8/layout/vList3"/>
    <dgm:cxn modelId="{D32D228B-103B-45CE-AE6E-23918EA0CA00}" type="presParOf" srcId="{AA8A6D83-BE2E-4792-8701-4E947569F40B}" destId="{05D51210-5848-4116-8012-318DF565C592}" srcOrd="4" destOrd="0" presId="urn:microsoft.com/office/officeart/2005/8/layout/vList3"/>
    <dgm:cxn modelId="{0D0A9063-BBF7-49DA-A831-EF95EAE0415A}" type="presParOf" srcId="{05D51210-5848-4116-8012-318DF565C592}" destId="{1EE24EB4-22AC-4EC0-A5B3-018BEFDB5FDF}" srcOrd="0" destOrd="0" presId="urn:microsoft.com/office/officeart/2005/8/layout/vList3"/>
    <dgm:cxn modelId="{8BCB428F-4899-4111-B89B-7071ACE30CD3}" type="presParOf" srcId="{05D51210-5848-4116-8012-318DF565C592}" destId="{1AC9C18F-5A6A-478C-AE85-F2093E0B5101}"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i="0"/>
            <a:t>Database poisoning as an urgent problem of legal regulation in the EU</a:t>
          </a:r>
        </a:p>
      </dgm:t>
    </dgm:pt>
    <dgm:pt modelId="{6624DCA6-327B-4DE9-93DE-7BF2670B79A5}" type="parTrans" cxnId="{61A7ED87-7918-452A-973C-93E95EA69619}">
      <dgm:prSet/>
      <dgm:spPr/>
      <dgm:t>
        <a:bodyPr/>
        <a:lstStyle/>
        <a:p>
          <a:endParaRPr lang="ru-RU"/>
        </a:p>
      </dgm:t>
    </dgm:pt>
    <dgm:pt modelId="{C87F86E7-8A18-4F0F-BCA2-72E0C272AB69}" type="sibTrans" cxnId="{61A7ED87-7918-452A-973C-93E95EA69619}">
      <dgm:prSet/>
      <dgm:spPr/>
      <dgm:t>
        <a:bodyPr/>
        <a:lstStyle/>
        <a:p>
          <a:endParaRPr lang="ru-RU"/>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400" b="1" i="0"/>
            <a:t>The current EU legislation does not contain specific norms directly aimed at countering the threat of database poisoning.</a:t>
          </a:r>
        </a:p>
      </dgm:t>
    </dgm:pt>
    <dgm:pt modelId="{B093A627-8076-45B5-9928-59A33024CB92}" type="parTrans" cxnId="{F6A2BC00-16B6-40AC-97E3-35B7F265608B}">
      <dgm:prSet/>
      <dgm:spPr/>
      <dgm:t>
        <a:bodyPr/>
        <a:lstStyle/>
        <a:p>
          <a:pPr algn="ctr"/>
          <a:endParaRPr lang="ru-RU" sz="1400" b="1"/>
        </a:p>
      </dgm:t>
    </dgm:pt>
    <dgm:pt modelId="{4C019845-696D-4F61-9FCD-93B53FBC185E}" type="sibTrans" cxnId="{F6A2BC00-16B6-40AC-97E3-35B7F265608B}">
      <dgm:prSet/>
      <dgm:spPr/>
      <dgm:t>
        <a:bodyPr/>
        <a:lstStyle/>
        <a:p>
          <a:pPr algn="ctr"/>
          <a:endParaRPr lang="ru-RU" sz="1400" b="1"/>
        </a:p>
      </dgm:t>
    </dgm:pt>
    <dgm:pt modelId="{008BBA6E-C9FE-4AF1-848D-35441E65260B}">
      <dgm:prSet/>
      <dgm:spPr/>
      <dgm:t>
        <a:bodyPr/>
        <a:lstStyle/>
        <a:p>
          <a:pPr>
            <a:buFont typeface="Arial" panose="020B0604020202020204" pitchFamily="34" charset="0"/>
            <a:buChar char="•"/>
          </a:pPr>
          <a:r>
            <a:rPr lang="en-US" b="1" i="0"/>
            <a:t>The provisions of the GDPR, the Network and Information Security (NIS) Directive, and the Database Directive are quite general in nature and do not contain specific requirements for ensuring the security of databases and AI systems.</a:t>
          </a:r>
        </a:p>
      </dgm:t>
    </dgm:pt>
    <dgm:pt modelId="{6B473133-A936-4D00-BB89-E9EC27685556}" type="parTrans" cxnId="{595CFFCA-5BC2-4A2F-BE6A-4CDBF178683E}">
      <dgm:prSet/>
      <dgm:spPr/>
      <dgm:t>
        <a:bodyPr/>
        <a:lstStyle/>
        <a:p>
          <a:endParaRPr lang="ru-RU" b="1"/>
        </a:p>
      </dgm:t>
    </dgm:pt>
    <dgm:pt modelId="{29E8699F-F6C0-4B35-A130-26C959133371}" type="sibTrans" cxnId="{595CFFCA-5BC2-4A2F-BE6A-4CDBF178683E}">
      <dgm:prSet/>
      <dgm:spPr/>
      <dgm:t>
        <a:bodyPr/>
        <a:lstStyle/>
        <a:p>
          <a:endParaRPr lang="ru-RU" b="1"/>
        </a:p>
      </dgm:t>
    </dgm:pt>
    <dgm:pt modelId="{1A5B0914-1E31-41F2-926E-50952B78ECBD}">
      <dgm:prSet/>
      <dgm:spPr/>
      <dgm:t>
        <a:bodyPr/>
        <a:lstStyle/>
        <a:p>
          <a:pPr>
            <a:buFont typeface="Arial" panose="020B0604020202020204" pitchFamily="34" charset="0"/>
            <a:buChar char="•"/>
          </a:pPr>
          <a:r>
            <a:rPr lang="en-US" b="1" i="0"/>
            <a:t>Gaps in the current EU legislation are exacerbated by the lack of a uniform understanding of the very phenomenon of data poisoning and its legal qualification at the national level.</a:t>
          </a:r>
        </a:p>
      </dgm:t>
    </dgm:pt>
    <dgm:pt modelId="{E177E2B8-FD1B-40FB-A708-D7807DB3A97F}" type="parTrans" cxnId="{8440008F-11E9-4A66-BFE4-E48800E152E8}">
      <dgm:prSet/>
      <dgm:spPr/>
      <dgm:t>
        <a:bodyPr/>
        <a:lstStyle/>
        <a:p>
          <a:endParaRPr lang="ru-RU" b="1"/>
        </a:p>
      </dgm:t>
    </dgm:pt>
    <dgm:pt modelId="{993AE009-FD98-4198-AFC8-36B8F28E40B3}" type="sibTrans" cxnId="{8440008F-11E9-4A66-BFE4-E48800E152E8}">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custScaleY="146601">
        <dgm:presLayoutVars>
          <dgm:bulletEnabled val="1"/>
        </dgm:presLayoutVars>
      </dgm:prSet>
      <dgm:spPr/>
    </dgm:pt>
    <dgm:pt modelId="{6D67B471-3B16-438E-A0CF-AEAD27A2EEC7}" type="pres">
      <dgm:prSet presAssocID="{4C019845-696D-4F61-9FCD-93B53FBC185E}" presName="spacing" presStyleCnt="0"/>
      <dgm:spPr/>
    </dgm:pt>
    <dgm:pt modelId="{686DB53C-8D68-456C-9345-DCAB7039D0A6}" type="pres">
      <dgm:prSet presAssocID="{008BBA6E-C9FE-4AF1-848D-35441E65260B}" presName="composite" presStyleCnt="0"/>
      <dgm:spPr/>
    </dgm:pt>
    <dgm:pt modelId="{8C50EF6B-0348-41DB-9E50-6FE0DE6E1824}" type="pres">
      <dgm:prSet presAssocID="{008BBA6E-C9FE-4AF1-848D-35441E65260B}"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45D58374-DE0C-4C07-815A-38525AF25844}" type="pres">
      <dgm:prSet presAssocID="{008BBA6E-C9FE-4AF1-848D-35441E65260B}" presName="txShp" presStyleLbl="node1" presStyleIdx="1" presStyleCnt="3">
        <dgm:presLayoutVars>
          <dgm:bulletEnabled val="1"/>
        </dgm:presLayoutVars>
      </dgm:prSet>
      <dgm:spPr/>
    </dgm:pt>
    <dgm:pt modelId="{74599D80-4D10-4476-A9CB-BA1D10D5F035}" type="pres">
      <dgm:prSet presAssocID="{29E8699F-F6C0-4B35-A130-26C959133371}" presName="spacing" presStyleCnt="0"/>
      <dgm:spPr/>
    </dgm:pt>
    <dgm:pt modelId="{DA3DEC9A-480B-4746-8D14-EBE0DF361C4F}" type="pres">
      <dgm:prSet presAssocID="{1A5B0914-1E31-41F2-926E-50952B78ECBD}" presName="composite" presStyleCnt="0"/>
      <dgm:spPr/>
    </dgm:pt>
    <dgm:pt modelId="{A2B004AF-4075-4C00-9931-F7E8B4B25C91}" type="pres">
      <dgm:prSet presAssocID="{1A5B0914-1E31-41F2-926E-50952B78ECBD}"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37309CB8-6418-4DDA-A002-FC19EB1CB183}" type="pres">
      <dgm:prSet presAssocID="{1A5B0914-1E31-41F2-926E-50952B78ECBD}"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F630121C-20CC-4999-B041-5D9111C939FA}" type="presOf" srcId="{008BBA6E-C9FE-4AF1-848D-35441E65260B}" destId="{45D58374-DE0C-4C07-815A-38525AF25844}" srcOrd="0" destOrd="0" presId="urn:microsoft.com/office/officeart/2005/8/layout/vList3"/>
    <dgm:cxn modelId="{238BAC25-79FD-4F44-ADB6-F91179F4C7EF}" type="presOf" srcId="{5B2ABFA6-C83D-451F-86B1-E0EBA1850029}" destId="{A16D117B-D0FB-4C8B-9ECD-E39E90722E32}" srcOrd="0" destOrd="0" presId="urn:microsoft.com/office/officeart/2005/8/layout/vList3"/>
    <dgm:cxn modelId="{11D7E12B-813C-4684-8462-4680F170BEB4}" type="presOf" srcId="{1A5B0914-1E31-41F2-926E-50952B78ECBD}" destId="{37309CB8-6418-4DDA-A002-FC19EB1CB183}"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8440008F-11E9-4A66-BFE4-E48800E152E8}" srcId="{DB2AD992-6CE1-479E-BD1E-F1620EC104DF}" destId="{1A5B0914-1E31-41F2-926E-50952B78ECBD}" srcOrd="2" destOrd="0" parTransId="{E177E2B8-FD1B-40FB-A708-D7807DB3A97F}" sibTransId="{993AE009-FD98-4198-AFC8-36B8F28E40B3}"/>
    <dgm:cxn modelId="{595CFFCA-5BC2-4A2F-BE6A-4CDBF178683E}" srcId="{DB2AD992-6CE1-479E-BD1E-F1620EC104DF}" destId="{008BBA6E-C9FE-4AF1-848D-35441E65260B}" srcOrd="1" destOrd="0" parTransId="{6B473133-A936-4D00-BB89-E9EC27685556}" sibTransId="{29E8699F-F6C0-4B35-A130-26C959133371}"/>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5C2E4D47-EAC1-4ADC-9088-EDDDD8D07A4B}" type="presParOf" srcId="{AA8A6D83-BE2E-4792-8701-4E947569F40B}" destId="{686DB53C-8D68-456C-9345-DCAB7039D0A6}" srcOrd="2" destOrd="0" presId="urn:microsoft.com/office/officeart/2005/8/layout/vList3"/>
    <dgm:cxn modelId="{63FF2BC0-911A-4242-B747-81235C9CF27D}" type="presParOf" srcId="{686DB53C-8D68-456C-9345-DCAB7039D0A6}" destId="{8C50EF6B-0348-41DB-9E50-6FE0DE6E1824}" srcOrd="0" destOrd="0" presId="urn:microsoft.com/office/officeart/2005/8/layout/vList3"/>
    <dgm:cxn modelId="{E8F9015C-AC4C-40CD-B62D-019C5CFB763A}" type="presParOf" srcId="{686DB53C-8D68-456C-9345-DCAB7039D0A6}" destId="{45D58374-DE0C-4C07-815A-38525AF25844}" srcOrd="1" destOrd="0" presId="urn:microsoft.com/office/officeart/2005/8/layout/vList3"/>
    <dgm:cxn modelId="{90C2E759-CE7E-40D5-92BB-EE5956B9F3E5}" type="presParOf" srcId="{AA8A6D83-BE2E-4792-8701-4E947569F40B}" destId="{74599D80-4D10-4476-A9CB-BA1D10D5F035}" srcOrd="3" destOrd="0" presId="urn:microsoft.com/office/officeart/2005/8/layout/vList3"/>
    <dgm:cxn modelId="{9285BA33-2E73-481D-BAAA-75BB57FE4385}" type="presParOf" srcId="{AA8A6D83-BE2E-4792-8701-4E947569F40B}" destId="{DA3DEC9A-480B-4746-8D14-EBE0DF361C4F}" srcOrd="4" destOrd="0" presId="urn:microsoft.com/office/officeart/2005/8/layout/vList3"/>
    <dgm:cxn modelId="{B3A6FC6F-618F-48F8-8E28-AA2DA94D5943}" type="presParOf" srcId="{DA3DEC9A-480B-4746-8D14-EBE0DF361C4F}" destId="{A2B004AF-4075-4C00-9931-F7E8B4B25C91}" srcOrd="0" destOrd="0" presId="urn:microsoft.com/office/officeart/2005/8/layout/vList3"/>
    <dgm:cxn modelId="{64E637DA-13B7-4531-95EA-4CB27305BA46}" type="presParOf" srcId="{DA3DEC9A-480B-4746-8D14-EBE0DF361C4F}" destId="{37309CB8-6418-4DDA-A002-FC19EB1CB183}"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i="0"/>
            <a:t>Critical analysis of the current EU legislation regarding countering data poisoning</a:t>
          </a:r>
        </a:p>
      </dgm:t>
    </dgm:pt>
    <dgm:pt modelId="{6624DCA6-327B-4DE9-93DE-7BF2670B79A5}" type="parTrans" cxnId="{61A7ED87-7918-452A-973C-93E95EA69619}">
      <dgm:prSet/>
      <dgm:spPr/>
      <dgm:t>
        <a:bodyPr/>
        <a:lstStyle/>
        <a:p>
          <a:endParaRPr lang="ru-RU"/>
        </a:p>
      </dgm:t>
    </dgm:pt>
    <dgm:pt modelId="{C87F86E7-8A18-4F0F-BCA2-72E0C272AB69}" type="sibTrans" cxnId="{61A7ED87-7918-452A-973C-93E95EA69619}">
      <dgm:prSet/>
      <dgm:spPr/>
      <dgm:t>
        <a:bodyPr/>
        <a:lstStyle/>
        <a:p>
          <a:endParaRPr lang="ru-RU"/>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400" b="1" i="0"/>
            <a:t>Inclusion of specific provisions aimed at countering data security threats in the EU-wide AI regulation being developed.</a:t>
          </a:r>
        </a:p>
      </dgm:t>
    </dgm:pt>
    <dgm:pt modelId="{B093A627-8076-45B5-9928-59A33024CB92}" type="parTrans" cxnId="{F6A2BC00-16B6-40AC-97E3-35B7F265608B}">
      <dgm:prSet/>
      <dgm:spPr/>
      <dgm:t>
        <a:bodyPr/>
        <a:lstStyle/>
        <a:p>
          <a:pPr algn="ctr"/>
          <a:endParaRPr lang="ru-RU" sz="1400" b="1"/>
        </a:p>
      </dgm:t>
    </dgm:pt>
    <dgm:pt modelId="{4C019845-696D-4F61-9FCD-93B53FBC185E}" type="sibTrans" cxnId="{F6A2BC00-16B6-40AC-97E3-35B7F265608B}">
      <dgm:prSet/>
      <dgm:spPr/>
      <dgm:t>
        <a:bodyPr/>
        <a:lstStyle/>
        <a:p>
          <a:pPr algn="ctr"/>
          <a:endParaRPr lang="ru-RU" sz="1400" b="1"/>
        </a:p>
      </dgm:t>
    </dgm:pt>
    <dgm:pt modelId="{4C9CBFF1-B5BD-4354-A74B-05B6EA905142}">
      <dgm:prSet/>
      <dgm:spPr/>
      <dgm:t>
        <a:bodyPr/>
        <a:lstStyle/>
        <a:p>
          <a:pPr>
            <a:buFont typeface="Arial" panose="020B0604020202020204" pitchFamily="34" charset="0"/>
            <a:buChar char="•"/>
          </a:pPr>
          <a:r>
            <a:rPr lang="en-US" b="1" i="0"/>
            <a:t>Integration of requirements for countering data poisoning into existing EU legal acts, such as the NIS Directive and the Database Directive.</a:t>
          </a:r>
        </a:p>
      </dgm:t>
    </dgm:pt>
    <dgm:pt modelId="{14C8E090-82E0-4F70-B35A-1EC6133937BF}" type="parTrans" cxnId="{2F484709-D07F-401B-AEAF-5068B312F46B}">
      <dgm:prSet/>
      <dgm:spPr/>
      <dgm:t>
        <a:bodyPr/>
        <a:lstStyle/>
        <a:p>
          <a:endParaRPr lang="ru-RU" b="1"/>
        </a:p>
      </dgm:t>
    </dgm:pt>
    <dgm:pt modelId="{83D82B03-33A3-45F1-8E8A-97342C181A75}" type="sibTrans" cxnId="{2F484709-D07F-401B-AEAF-5068B312F46B}">
      <dgm:prSet/>
      <dgm:spPr/>
      <dgm:t>
        <a:bodyPr/>
        <a:lstStyle/>
        <a:p>
          <a:endParaRPr lang="ru-RU" b="1"/>
        </a:p>
      </dgm:t>
    </dgm:pt>
    <dgm:pt modelId="{E252AA74-3616-46C6-A8CB-C7A1A11151F0}">
      <dgm:prSet/>
      <dgm:spPr/>
      <dgm:t>
        <a:bodyPr/>
        <a:lstStyle/>
        <a:p>
          <a:pPr>
            <a:buFont typeface="Arial" panose="020B0604020202020204" pitchFamily="34" charset="0"/>
            <a:buChar char="•"/>
          </a:pPr>
          <a:r>
            <a:rPr lang="en-US" b="1" i="0"/>
            <a:t>Development of pan-European standards and guidelines for AI security, covering advanced methods and practices for secure development, testing, and deployment of AI systems.</a:t>
          </a:r>
        </a:p>
      </dgm:t>
    </dgm:pt>
    <dgm:pt modelId="{CB2E86A9-5A8C-440E-A63F-69C94489DDDB}" type="parTrans" cxnId="{0FF12233-D800-41F1-BB76-0427D0F063DB}">
      <dgm:prSet/>
      <dgm:spPr/>
      <dgm:t>
        <a:bodyPr/>
        <a:lstStyle/>
        <a:p>
          <a:endParaRPr lang="ru-RU" b="1"/>
        </a:p>
      </dgm:t>
    </dgm:pt>
    <dgm:pt modelId="{DD3AE4BC-767A-4437-BC9B-202449256B69}" type="sibTrans" cxnId="{0FF12233-D800-41F1-BB76-0427D0F063DB}">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custScaleY="146601">
        <dgm:presLayoutVars>
          <dgm:bulletEnabled val="1"/>
        </dgm:presLayoutVars>
      </dgm:prSet>
      <dgm:spPr/>
    </dgm:pt>
    <dgm:pt modelId="{6D67B471-3B16-438E-A0CF-AEAD27A2EEC7}" type="pres">
      <dgm:prSet presAssocID="{4C019845-696D-4F61-9FCD-93B53FBC185E}" presName="spacing" presStyleCnt="0"/>
      <dgm:spPr/>
    </dgm:pt>
    <dgm:pt modelId="{C149A147-EC7C-4F1B-B6EE-AC16C3E56002}" type="pres">
      <dgm:prSet presAssocID="{4C9CBFF1-B5BD-4354-A74B-05B6EA905142}" presName="composite" presStyleCnt="0"/>
      <dgm:spPr/>
    </dgm:pt>
    <dgm:pt modelId="{1E123A3C-52ED-4EED-9621-BC09C68DF0EC}" type="pres">
      <dgm:prSet presAssocID="{4C9CBFF1-B5BD-4354-A74B-05B6EA905142}"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6C0E0D1A-188A-431D-BBBE-0C7D2981759E}" type="pres">
      <dgm:prSet presAssocID="{4C9CBFF1-B5BD-4354-A74B-05B6EA905142}" presName="txShp" presStyleLbl="node1" presStyleIdx="1" presStyleCnt="3">
        <dgm:presLayoutVars>
          <dgm:bulletEnabled val="1"/>
        </dgm:presLayoutVars>
      </dgm:prSet>
      <dgm:spPr/>
    </dgm:pt>
    <dgm:pt modelId="{14A3228C-D4B0-4886-B5BC-F586C9075F73}" type="pres">
      <dgm:prSet presAssocID="{83D82B03-33A3-45F1-8E8A-97342C181A75}" presName="spacing" presStyleCnt="0"/>
      <dgm:spPr/>
    </dgm:pt>
    <dgm:pt modelId="{644F1CA1-E2A6-46D2-89E4-F93C4FD8684B}" type="pres">
      <dgm:prSet presAssocID="{E252AA74-3616-46C6-A8CB-C7A1A11151F0}" presName="composite" presStyleCnt="0"/>
      <dgm:spPr/>
    </dgm:pt>
    <dgm:pt modelId="{AC57FF74-CC71-4BAA-8B15-BA564C25A969}" type="pres">
      <dgm:prSet presAssocID="{E252AA74-3616-46C6-A8CB-C7A1A11151F0}"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1903C3DE-705A-4EE5-9442-12980A491BA1}" type="pres">
      <dgm:prSet presAssocID="{E252AA74-3616-46C6-A8CB-C7A1A11151F0}"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F484709-D07F-401B-AEAF-5068B312F46B}" srcId="{DB2AD992-6CE1-479E-BD1E-F1620EC104DF}" destId="{4C9CBFF1-B5BD-4354-A74B-05B6EA905142}" srcOrd="1" destOrd="0" parTransId="{14C8E090-82E0-4F70-B35A-1EC6133937BF}" sibTransId="{83D82B03-33A3-45F1-8E8A-97342C181A75}"/>
    <dgm:cxn modelId="{238BAC25-79FD-4F44-ADB6-F91179F4C7EF}" type="presOf" srcId="{5B2ABFA6-C83D-451F-86B1-E0EBA1850029}" destId="{A16D117B-D0FB-4C8B-9ECD-E39E90722E32}" srcOrd="0" destOrd="0" presId="urn:microsoft.com/office/officeart/2005/8/layout/vList3"/>
    <dgm:cxn modelId="{0FF12233-D800-41F1-BB76-0427D0F063DB}" srcId="{DB2AD992-6CE1-479E-BD1E-F1620EC104DF}" destId="{E252AA74-3616-46C6-A8CB-C7A1A11151F0}" srcOrd="2" destOrd="0" parTransId="{CB2E86A9-5A8C-440E-A63F-69C94489DDDB}" sibTransId="{DD3AE4BC-767A-4437-BC9B-202449256B69}"/>
    <dgm:cxn modelId="{9BEA6C49-858B-453D-8E53-95E2D5C65F96}" type="presOf" srcId="{E252AA74-3616-46C6-A8CB-C7A1A11151F0}" destId="{1903C3DE-705A-4EE5-9442-12980A491BA1}"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9131068C-85D7-4BE3-9D2E-4B5341C5CE9E}" type="presOf" srcId="{4C9CBFF1-B5BD-4354-A74B-05B6EA905142}" destId="{6C0E0D1A-188A-431D-BBBE-0C7D2981759E}"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9871B920-D925-457F-B705-2C9ECE23E06B}" type="presParOf" srcId="{AA8A6D83-BE2E-4792-8701-4E947569F40B}" destId="{C149A147-EC7C-4F1B-B6EE-AC16C3E56002}" srcOrd="2" destOrd="0" presId="urn:microsoft.com/office/officeart/2005/8/layout/vList3"/>
    <dgm:cxn modelId="{FA2203A8-02E9-4D32-B9BD-2813EEC73DB8}" type="presParOf" srcId="{C149A147-EC7C-4F1B-B6EE-AC16C3E56002}" destId="{1E123A3C-52ED-4EED-9621-BC09C68DF0EC}" srcOrd="0" destOrd="0" presId="urn:microsoft.com/office/officeart/2005/8/layout/vList3"/>
    <dgm:cxn modelId="{4B2DA280-046D-4F8C-A3C4-6345889BBE31}" type="presParOf" srcId="{C149A147-EC7C-4F1B-B6EE-AC16C3E56002}" destId="{6C0E0D1A-188A-431D-BBBE-0C7D2981759E}" srcOrd="1" destOrd="0" presId="urn:microsoft.com/office/officeart/2005/8/layout/vList3"/>
    <dgm:cxn modelId="{DF7C1BD9-7541-4CB5-BCE7-600125F5C06E}" type="presParOf" srcId="{AA8A6D83-BE2E-4792-8701-4E947569F40B}" destId="{14A3228C-D4B0-4886-B5BC-F586C9075F73}" srcOrd="3" destOrd="0" presId="urn:microsoft.com/office/officeart/2005/8/layout/vList3"/>
    <dgm:cxn modelId="{B924C134-19B8-4902-AACE-74E92A168EE8}" type="presParOf" srcId="{AA8A6D83-BE2E-4792-8701-4E947569F40B}" destId="{644F1CA1-E2A6-46D2-89E4-F93C4FD8684B}" srcOrd="4" destOrd="0" presId="urn:microsoft.com/office/officeart/2005/8/layout/vList3"/>
    <dgm:cxn modelId="{D2E1B7B5-F6F2-4A9C-988D-89A131FEE810}" type="presParOf" srcId="{644F1CA1-E2A6-46D2-89E4-F93C4FD8684B}" destId="{AC57FF74-CC71-4BAA-8B15-BA564C25A969}" srcOrd="0" destOrd="0" presId="urn:microsoft.com/office/officeart/2005/8/layout/vList3"/>
    <dgm:cxn modelId="{4F90A8FA-05F5-42DD-9667-53E1424CA8B8}" type="presParOf" srcId="{644F1CA1-E2A6-46D2-89E4-F93C4FD8684B}" destId="{1903C3DE-705A-4EE5-9442-12980A491BA1}"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i="0"/>
            <a:t>Promising directions for improving legal regulation</a:t>
          </a:r>
        </a:p>
      </dgm:t>
    </dgm:pt>
    <dgm:pt modelId="{6624DCA6-327B-4DE9-93DE-7BF2670B79A5}" type="parTrans" cxnId="{61A7ED87-7918-452A-973C-93E95EA69619}">
      <dgm:prSet/>
      <dgm:spPr/>
      <dgm:t>
        <a:bodyPr/>
        <a:lstStyle/>
        <a:p>
          <a:endParaRPr lang="ru-RU"/>
        </a:p>
      </dgm:t>
    </dgm:pt>
    <dgm:pt modelId="{C87F86E7-8A18-4F0F-BCA2-72E0C272AB69}" type="sibTrans" cxnId="{61A7ED87-7918-452A-973C-93E95EA69619}">
      <dgm:prSet/>
      <dgm:spPr/>
      <dgm:t>
        <a:bodyPr/>
        <a:lstStyle/>
        <a:p>
          <a:endParaRPr lang="ru-RU"/>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400" b="1" i="0"/>
            <a:t>European legislation in the field of legal protection of databases has not been fully prepared for the challenges of digital transformation and new security threats such as data poisoning.</a:t>
          </a:r>
        </a:p>
      </dgm:t>
    </dgm:pt>
    <dgm:pt modelId="{B093A627-8076-45B5-9928-59A33024CB92}" type="parTrans" cxnId="{F6A2BC00-16B6-40AC-97E3-35B7F265608B}">
      <dgm:prSet/>
      <dgm:spPr/>
      <dgm:t>
        <a:bodyPr/>
        <a:lstStyle/>
        <a:p>
          <a:pPr algn="ctr"/>
          <a:endParaRPr lang="ru-RU" sz="1400" b="1"/>
        </a:p>
      </dgm:t>
    </dgm:pt>
    <dgm:pt modelId="{4C019845-696D-4F61-9FCD-93B53FBC185E}" type="sibTrans" cxnId="{F6A2BC00-16B6-40AC-97E3-35B7F265608B}">
      <dgm:prSet/>
      <dgm:spPr/>
      <dgm:t>
        <a:bodyPr/>
        <a:lstStyle/>
        <a:p>
          <a:pPr algn="ctr"/>
          <a:endParaRPr lang="ru-RU" sz="1400" b="1"/>
        </a:p>
      </dgm:t>
    </dgm:pt>
    <dgm:pt modelId="{2E443A94-4B5F-45D9-8CA1-77FC5EE0109C}">
      <dgm:prSet custT="1"/>
      <dgm:spPr/>
      <dgm:t>
        <a:bodyPr/>
        <a:lstStyle/>
        <a:p>
          <a:pPr>
            <a:buFont typeface="Arial" panose="020B0604020202020204" pitchFamily="34" charset="0"/>
            <a:buChar char="•"/>
          </a:pPr>
          <a:r>
            <a:rPr lang="en-US" sz="1400" b="1" i="0"/>
            <a:t>The existing legal mechanisms based on the classical dichotomy of copyright and sui generis right protection do not provide reliable protection of data integrity and security in the context of AI and big data analytics development.</a:t>
          </a:r>
        </a:p>
      </dgm:t>
    </dgm:pt>
    <dgm:pt modelId="{4CD9A24C-24D7-460E-8C97-3B047851847B}" type="parTrans" cxnId="{4629512C-4FD4-4E59-ABC4-457DF3273957}">
      <dgm:prSet/>
      <dgm:spPr/>
      <dgm:t>
        <a:bodyPr/>
        <a:lstStyle/>
        <a:p>
          <a:endParaRPr lang="ru-RU" sz="1400" b="1"/>
        </a:p>
      </dgm:t>
    </dgm:pt>
    <dgm:pt modelId="{6D95C6FC-0B67-41B8-AF84-D0C258514E0B}" type="sibTrans" cxnId="{4629512C-4FD4-4E59-ABC4-457DF3273957}">
      <dgm:prSet/>
      <dgm:spPr/>
      <dgm:t>
        <a:bodyPr/>
        <a:lstStyle/>
        <a:p>
          <a:endParaRPr lang="ru-RU" sz="1400" b="1"/>
        </a:p>
      </dgm:t>
    </dgm:pt>
    <dgm:pt modelId="{03EC4011-BFAB-4C04-917B-7B5E7118ACA5}">
      <dgm:prSet custT="1"/>
      <dgm:spPr/>
      <dgm:t>
        <a:bodyPr/>
        <a:lstStyle/>
        <a:p>
          <a:pPr>
            <a:buFont typeface="Arial" panose="020B0604020202020204" pitchFamily="34" charset="0"/>
            <a:buChar char="•"/>
          </a:pPr>
          <a:r>
            <a:rPr lang="en-US" sz="1400" b="1" i="0"/>
            <a:t>The priority areas for reforming European legislation in the field of database protection should include the inclusion of specific norms aimed at countering data security threats in the EU AI regulation being developed, the integration of requirements for countering data poisoning into existing legal acts, the development of uniform pan-European standards and guidelines for AI security, and the stimulation of research and innovation in the field of creating reliable and resilient AI algorithms.</a:t>
          </a:r>
        </a:p>
      </dgm:t>
    </dgm:pt>
    <dgm:pt modelId="{BCCA41DD-920F-4032-B2FA-36D3E53D7C63}" type="parTrans" cxnId="{9E05E63D-1C26-45B4-A1D3-7B52C9F2EAF2}">
      <dgm:prSet/>
      <dgm:spPr/>
      <dgm:t>
        <a:bodyPr/>
        <a:lstStyle/>
        <a:p>
          <a:endParaRPr lang="ru-RU" sz="1400" b="1"/>
        </a:p>
      </dgm:t>
    </dgm:pt>
    <dgm:pt modelId="{EF1D098C-C955-4300-8AF2-FBF0DA29375B}" type="sibTrans" cxnId="{9E05E63D-1C26-45B4-A1D3-7B52C9F2EAF2}">
      <dgm:prSet/>
      <dgm:spPr/>
      <dgm:t>
        <a:bodyPr/>
        <a:lstStyle/>
        <a:p>
          <a:endParaRPr lang="ru-RU" sz="1400"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custScaleY="104356">
        <dgm:presLayoutVars>
          <dgm:bulletEnabled val="1"/>
        </dgm:presLayoutVars>
      </dgm:prSet>
      <dgm:spPr/>
    </dgm:pt>
    <dgm:pt modelId="{6D67B471-3B16-438E-A0CF-AEAD27A2EEC7}" type="pres">
      <dgm:prSet presAssocID="{4C019845-696D-4F61-9FCD-93B53FBC185E}" presName="spacing" presStyleCnt="0"/>
      <dgm:spPr/>
    </dgm:pt>
    <dgm:pt modelId="{0CE9F978-98FD-450B-8ABD-8818E23B1D73}" type="pres">
      <dgm:prSet presAssocID="{2E443A94-4B5F-45D9-8CA1-77FC5EE0109C}" presName="composite" presStyleCnt="0"/>
      <dgm:spPr/>
    </dgm:pt>
    <dgm:pt modelId="{6EEE3C8B-3DBF-4F16-9280-616E6563EFB0}" type="pres">
      <dgm:prSet presAssocID="{2E443A94-4B5F-45D9-8CA1-77FC5EE0109C}"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39000" r="-39000"/>
          </a:stretch>
        </a:blipFill>
      </dgm:spPr>
    </dgm:pt>
    <dgm:pt modelId="{4C29A46E-7907-4A43-9EDE-9CBC0994D887}" type="pres">
      <dgm:prSet presAssocID="{2E443A94-4B5F-45D9-8CA1-77FC5EE0109C}" presName="txShp" presStyleLbl="node1" presStyleIdx="1" presStyleCnt="3" custScaleY="99894">
        <dgm:presLayoutVars>
          <dgm:bulletEnabled val="1"/>
        </dgm:presLayoutVars>
      </dgm:prSet>
      <dgm:spPr/>
    </dgm:pt>
    <dgm:pt modelId="{5E1D4FC0-81ED-4A32-A205-76D0EDA79A61}" type="pres">
      <dgm:prSet presAssocID="{6D95C6FC-0B67-41B8-AF84-D0C258514E0B}" presName="spacing" presStyleCnt="0"/>
      <dgm:spPr/>
    </dgm:pt>
    <dgm:pt modelId="{E463DAF5-6E36-42C6-88D6-6ABF0029507D}" type="pres">
      <dgm:prSet presAssocID="{03EC4011-BFAB-4C04-917B-7B5E7118ACA5}" presName="composite" presStyleCnt="0"/>
      <dgm:spPr/>
    </dgm:pt>
    <dgm:pt modelId="{FB3FA095-1514-44A4-B6B5-6C252C0E923E}" type="pres">
      <dgm:prSet presAssocID="{03EC4011-BFAB-4C04-917B-7B5E7118ACA5}"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27000" r="-27000"/>
          </a:stretch>
        </a:blipFill>
      </dgm:spPr>
    </dgm:pt>
    <dgm:pt modelId="{D2D62DC1-4000-4013-B1F8-72C1AFF4126D}" type="pres">
      <dgm:prSet presAssocID="{03EC4011-BFAB-4C04-917B-7B5E7118ACA5}" presName="txShp" presStyleLbl="node1" presStyleIdx="2" presStyleCnt="3" custScaleY="247085">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65C4491E-9490-4C2A-93BF-4706B0CC5655}" type="presOf" srcId="{2E443A94-4B5F-45D9-8CA1-77FC5EE0109C}" destId="{4C29A46E-7907-4A43-9EDE-9CBC0994D887}" srcOrd="0" destOrd="0" presId="urn:microsoft.com/office/officeart/2005/8/layout/vList3"/>
    <dgm:cxn modelId="{010B6720-E462-444D-91A9-5F52CFC1DE0B}" type="presOf" srcId="{03EC4011-BFAB-4C04-917B-7B5E7118ACA5}" destId="{D2D62DC1-4000-4013-B1F8-72C1AFF4126D}" srcOrd="0" destOrd="0" presId="urn:microsoft.com/office/officeart/2005/8/layout/vList3"/>
    <dgm:cxn modelId="{238BAC25-79FD-4F44-ADB6-F91179F4C7EF}" type="presOf" srcId="{5B2ABFA6-C83D-451F-86B1-E0EBA1850029}" destId="{A16D117B-D0FB-4C8B-9ECD-E39E90722E32}" srcOrd="0" destOrd="0" presId="urn:microsoft.com/office/officeart/2005/8/layout/vList3"/>
    <dgm:cxn modelId="{4629512C-4FD4-4E59-ABC4-457DF3273957}" srcId="{DB2AD992-6CE1-479E-BD1E-F1620EC104DF}" destId="{2E443A94-4B5F-45D9-8CA1-77FC5EE0109C}" srcOrd="1" destOrd="0" parTransId="{4CD9A24C-24D7-460E-8C97-3B047851847B}" sibTransId="{6D95C6FC-0B67-41B8-AF84-D0C258514E0B}"/>
    <dgm:cxn modelId="{9E05E63D-1C26-45B4-A1D3-7B52C9F2EAF2}" srcId="{DB2AD992-6CE1-479E-BD1E-F1620EC104DF}" destId="{03EC4011-BFAB-4C04-917B-7B5E7118ACA5}" srcOrd="2" destOrd="0" parTransId="{BCCA41DD-920F-4032-B2FA-36D3E53D7C63}" sibTransId="{EF1D098C-C955-4300-8AF2-FBF0DA29375B}"/>
    <dgm:cxn modelId="{723BAC76-FBCB-4CC7-B514-869B274BA058}" type="presOf" srcId="{DB2AD992-6CE1-479E-BD1E-F1620EC104DF}" destId="{AA8A6D83-BE2E-4792-8701-4E947569F40B}"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F29CF00C-9C19-468C-9DB0-1BE298EF6750}" type="presParOf" srcId="{AA8A6D83-BE2E-4792-8701-4E947569F40B}" destId="{0CE9F978-98FD-450B-8ABD-8818E23B1D73}" srcOrd="2" destOrd="0" presId="urn:microsoft.com/office/officeart/2005/8/layout/vList3"/>
    <dgm:cxn modelId="{33CBC270-3658-41E3-A9CA-AC5D88DBDD29}" type="presParOf" srcId="{0CE9F978-98FD-450B-8ABD-8818E23B1D73}" destId="{6EEE3C8B-3DBF-4F16-9280-616E6563EFB0}" srcOrd="0" destOrd="0" presId="urn:microsoft.com/office/officeart/2005/8/layout/vList3"/>
    <dgm:cxn modelId="{E8DF943C-C6C2-4124-A15A-71C083AE5607}" type="presParOf" srcId="{0CE9F978-98FD-450B-8ABD-8818E23B1D73}" destId="{4C29A46E-7907-4A43-9EDE-9CBC0994D887}" srcOrd="1" destOrd="0" presId="urn:microsoft.com/office/officeart/2005/8/layout/vList3"/>
    <dgm:cxn modelId="{789F179A-9991-4ADB-B9A3-972D29B56329}" type="presParOf" srcId="{AA8A6D83-BE2E-4792-8701-4E947569F40B}" destId="{5E1D4FC0-81ED-4A32-A205-76D0EDA79A61}" srcOrd="3" destOrd="0" presId="urn:microsoft.com/office/officeart/2005/8/layout/vList3"/>
    <dgm:cxn modelId="{8A801A0F-99D6-4D2E-8CCB-0393EB53BABB}" type="presParOf" srcId="{AA8A6D83-BE2E-4792-8701-4E947569F40B}" destId="{E463DAF5-6E36-42C6-88D6-6ABF0029507D}" srcOrd="4" destOrd="0" presId="urn:microsoft.com/office/officeart/2005/8/layout/vList3"/>
    <dgm:cxn modelId="{47E2DB5A-17C5-43B2-B300-BD55D4BAEC31}" type="presParOf" srcId="{E463DAF5-6E36-42C6-88D6-6ABF0029507D}" destId="{FB3FA095-1514-44A4-B6B5-6C252C0E923E}" srcOrd="0" destOrd="0" presId="urn:microsoft.com/office/officeart/2005/8/layout/vList3"/>
    <dgm:cxn modelId="{76FC36B9-1BB3-411B-BF39-BBE32E28E151}" type="presParOf" srcId="{E463DAF5-6E36-42C6-88D6-6ABF0029507D}" destId="{D2D62DC1-4000-4013-B1F8-72C1AFF4126D}"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i="0"/>
            <a:t>Conclusions</a:t>
          </a:r>
        </a:p>
      </dgm:t>
    </dgm:pt>
    <dgm:pt modelId="{6624DCA6-327B-4DE9-93DE-7BF2670B79A5}" type="parTrans" cxnId="{61A7ED87-7918-452A-973C-93E95EA69619}">
      <dgm:prSet/>
      <dgm:spPr/>
      <dgm:t>
        <a:bodyPr/>
        <a:lstStyle/>
        <a:p>
          <a:endParaRPr lang="ru-RU"/>
        </a:p>
      </dgm:t>
    </dgm:pt>
    <dgm:pt modelId="{C87F86E7-8A18-4F0F-BCA2-72E0C272AB69}" type="sibTrans" cxnId="{61A7ED87-7918-452A-973C-93E95EA69619}">
      <dgm:prSet/>
      <dgm:spPr/>
      <dgm:t>
        <a:bodyPr/>
        <a:lstStyle/>
        <a:p>
          <a:endParaRPr lang="ru-RU"/>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A57C1E60-AF54-4C89-9AF8-494D025AC834}"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F50955B1-F1FC-4B2C-896B-FC25392A892D}">
      <dgm:prSet/>
      <dgm:spPr/>
      <dgm:t>
        <a:bodyPr/>
        <a:lstStyle/>
        <a:p>
          <a:pPr algn="ctr"/>
          <a:r>
            <a:rPr lang="en-US" b="1"/>
            <a:t>THANK YOU FOR THE ATTENTION!</a:t>
          </a:r>
          <a:endParaRPr lang="ru-RU" b="1"/>
        </a:p>
      </dgm:t>
    </dgm:pt>
    <dgm:pt modelId="{35D90321-16E9-4A20-AFB9-662F296F0DCB}" type="parTrans" cxnId="{36301CAC-3BAA-4C20-87BE-AF1EE948DC4E}">
      <dgm:prSet/>
      <dgm:spPr/>
      <dgm:t>
        <a:bodyPr/>
        <a:lstStyle/>
        <a:p>
          <a:endParaRPr lang="ru-RU" b="1"/>
        </a:p>
      </dgm:t>
    </dgm:pt>
    <dgm:pt modelId="{DC055FC5-CF5F-4E8D-BC93-4482768845EE}" type="sibTrans" cxnId="{36301CAC-3BAA-4C20-87BE-AF1EE948DC4E}">
      <dgm:prSet/>
      <dgm:spPr/>
      <dgm:t>
        <a:bodyPr/>
        <a:lstStyle/>
        <a:p>
          <a:endParaRPr lang="ru-RU" b="1"/>
        </a:p>
      </dgm:t>
    </dgm:pt>
    <dgm:pt modelId="{0D7D96C8-4CA2-4989-80A2-9106DE6DB30A}" type="pres">
      <dgm:prSet presAssocID="{A57C1E60-AF54-4C89-9AF8-494D025AC834}" presName="linear" presStyleCnt="0">
        <dgm:presLayoutVars>
          <dgm:animLvl val="lvl"/>
          <dgm:resizeHandles val="exact"/>
        </dgm:presLayoutVars>
      </dgm:prSet>
      <dgm:spPr/>
    </dgm:pt>
    <dgm:pt modelId="{3959F2A9-61F3-410C-BFA0-7F57F0CD5AD9}" type="pres">
      <dgm:prSet presAssocID="{F50955B1-F1FC-4B2C-896B-FC25392A892D}" presName="parentText" presStyleLbl="node1" presStyleIdx="0" presStyleCnt="1" custLinFactNeighborX="-1164" custLinFactNeighborY="544">
        <dgm:presLayoutVars>
          <dgm:chMax val="0"/>
          <dgm:bulletEnabled val="1"/>
        </dgm:presLayoutVars>
      </dgm:prSet>
      <dgm:spPr/>
    </dgm:pt>
  </dgm:ptLst>
  <dgm:cxnLst>
    <dgm:cxn modelId="{56084323-A3B7-44ED-ACC2-F94F73AC98E4}" type="presOf" srcId="{A57C1E60-AF54-4C89-9AF8-494D025AC834}" destId="{0D7D96C8-4CA2-4989-80A2-9106DE6DB30A}" srcOrd="0" destOrd="0" presId="urn:microsoft.com/office/officeart/2005/8/layout/vList2"/>
    <dgm:cxn modelId="{36301CAC-3BAA-4C20-87BE-AF1EE948DC4E}" srcId="{A57C1E60-AF54-4C89-9AF8-494D025AC834}" destId="{F50955B1-F1FC-4B2C-896B-FC25392A892D}" srcOrd="0" destOrd="0" parTransId="{35D90321-16E9-4A20-AFB9-662F296F0DCB}" sibTransId="{DC055FC5-CF5F-4E8D-BC93-4482768845EE}"/>
    <dgm:cxn modelId="{67E047EA-438D-4DA5-9A52-4B110F33F0C4}" type="presOf" srcId="{F50955B1-F1FC-4B2C-896B-FC25392A892D}" destId="{3959F2A9-61F3-410C-BFA0-7F57F0CD5AD9}" srcOrd="0" destOrd="0" presId="urn:microsoft.com/office/officeart/2005/8/layout/vList2"/>
    <dgm:cxn modelId="{EB8EAA4F-2EA8-41FC-9688-105B68A21D76}" type="presParOf" srcId="{0D7D96C8-4CA2-4989-80A2-9106DE6DB30A}" destId="{3959F2A9-61F3-410C-BFA0-7F57F0CD5AD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78667F-4E82-43BC-811A-5654F3F8DBEA}">
      <dsp:nvSpPr>
        <dsp:cNvPr id="0" name=""/>
        <dsp:cNvSpPr/>
      </dsp:nvSpPr>
      <dsp:spPr>
        <a:xfrm>
          <a:off x="0" y="635559"/>
          <a:ext cx="7411097" cy="4158978"/>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br>
            <a:rPr lang="ru-RU" sz="3200" b="1" kern="1200"/>
          </a:br>
          <a:endParaRPr lang="ru-RU" sz="3200" b="1" kern="1200"/>
        </a:p>
        <a:p>
          <a:pPr marL="0" lvl="0" indent="0" algn="ctr" defTabSz="1422400">
            <a:lnSpc>
              <a:spcPct val="100000"/>
            </a:lnSpc>
            <a:spcBef>
              <a:spcPct val="0"/>
            </a:spcBef>
            <a:spcAft>
              <a:spcPts val="600"/>
            </a:spcAft>
            <a:buNone/>
          </a:pPr>
          <a:br>
            <a:rPr lang="ru-RU" sz="2800" b="1" kern="1200"/>
          </a:br>
          <a:endParaRPr lang="ru-RU" sz="2100" b="1" kern="1200"/>
        </a:p>
      </dsp:txBody>
      <dsp:txXfrm>
        <a:off x="203025" y="838584"/>
        <a:ext cx="7005047" cy="37529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1F7511-270A-4580-984A-696290F41289}">
      <dsp:nvSpPr>
        <dsp:cNvPr id="0" name=""/>
        <dsp:cNvSpPr/>
      </dsp:nvSpPr>
      <dsp:spPr>
        <a:xfrm>
          <a:off x="0" y="305"/>
          <a:ext cx="6969305" cy="0"/>
        </a:xfrm>
        <a:prstGeom prst="line">
          <a:avLst/>
        </a:prstGeom>
        <a:gradFill rotWithShape="0">
          <a:gsLst>
            <a:gs pos="0">
              <a:schemeClr val="accent2">
                <a:hueOff val="0"/>
                <a:satOff val="0"/>
                <a:lumOff val="0"/>
                <a:alphaOff val="0"/>
                <a:tint val="98000"/>
                <a:lumMod val="100000"/>
              </a:schemeClr>
            </a:gs>
            <a:gs pos="100000">
              <a:schemeClr val="accent2">
                <a:hueOff val="0"/>
                <a:satOff val="0"/>
                <a:lumOff val="0"/>
                <a:alphaOff val="0"/>
                <a:shade val="88000"/>
                <a:lumMod val="88000"/>
              </a:schemeClr>
            </a:gs>
          </a:gsLst>
          <a:lin ang="5400000" scaled="1"/>
        </a:gradFill>
        <a:ln w="9525" cap="rnd"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rgbClr r="0" g="0" b="0"/>
        </a:lnRef>
        <a:fillRef idx="3">
          <a:scrgbClr r="0" g="0" b="0"/>
        </a:fillRef>
        <a:effectRef idx="2">
          <a:scrgbClr r="0" g="0" b="0"/>
        </a:effectRef>
        <a:fontRef idx="minor">
          <a:schemeClr val="lt1"/>
        </a:fontRef>
      </dsp:style>
    </dsp:sp>
    <dsp:sp modelId="{2FA85EEC-4979-40F0-A902-7AB1282C32E9}">
      <dsp:nvSpPr>
        <dsp:cNvPr id="0" name=""/>
        <dsp:cNvSpPr/>
      </dsp:nvSpPr>
      <dsp:spPr>
        <a:xfrm>
          <a:off x="0" y="610"/>
          <a:ext cx="6969305" cy="624412"/>
        </a:xfrm>
        <a:prstGeom prst="rect">
          <a:avLst/>
        </a:prstGeom>
        <a:no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ctr" defTabSz="1422400">
            <a:lnSpc>
              <a:spcPct val="90000"/>
            </a:lnSpc>
            <a:spcBef>
              <a:spcPct val="0"/>
            </a:spcBef>
            <a:spcAft>
              <a:spcPct val="35000"/>
            </a:spcAft>
            <a:buNone/>
          </a:pPr>
          <a:r>
            <a:rPr lang="en-US" sz="3200" b="1" kern="1200"/>
            <a:t>GULYAMOV SAID SAIDAKHRAROVICH </a:t>
          </a:r>
          <a:endParaRPr lang="ru-RU" sz="3200" kern="1200"/>
        </a:p>
      </dsp:txBody>
      <dsp:txXfrm>
        <a:off x="0" y="610"/>
        <a:ext cx="6969305" cy="6244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656066-B089-4B12-A7DE-9C514CC7CED9}">
      <dsp:nvSpPr>
        <dsp:cNvPr id="0" name=""/>
        <dsp:cNvSpPr/>
      </dsp:nvSpPr>
      <dsp:spPr>
        <a:xfrm>
          <a:off x="0" y="0"/>
          <a:ext cx="6467860" cy="0"/>
        </a:xfrm>
        <a:prstGeom prst="line">
          <a:avLst/>
        </a:prstGeom>
        <a:gradFill rotWithShape="0">
          <a:gsLst>
            <a:gs pos="0">
              <a:schemeClr val="accent2">
                <a:hueOff val="0"/>
                <a:satOff val="0"/>
                <a:lumOff val="0"/>
                <a:alphaOff val="0"/>
                <a:tint val="98000"/>
                <a:lumMod val="100000"/>
              </a:schemeClr>
            </a:gs>
            <a:gs pos="100000">
              <a:schemeClr val="accent2">
                <a:hueOff val="0"/>
                <a:satOff val="0"/>
                <a:lumOff val="0"/>
                <a:alphaOff val="0"/>
                <a:shade val="88000"/>
                <a:lumMod val="88000"/>
              </a:schemeClr>
            </a:gs>
          </a:gsLst>
          <a:lin ang="5400000" scaled="1"/>
        </a:gradFill>
        <a:ln w="9525" cap="rnd"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1">
          <a:scrgbClr r="0" g="0" b="0"/>
        </a:lnRef>
        <a:fillRef idx="3">
          <a:scrgbClr r="0" g="0" b="0"/>
        </a:fillRef>
        <a:effectRef idx="2">
          <a:scrgbClr r="0" g="0" b="0"/>
        </a:effectRef>
        <a:fontRef idx="minor">
          <a:schemeClr val="lt1"/>
        </a:fontRef>
      </dsp:style>
    </dsp:sp>
    <dsp:sp modelId="{2A0C3AB3-AD8F-4FE8-8C7E-67952FD78D9F}">
      <dsp:nvSpPr>
        <dsp:cNvPr id="0" name=""/>
        <dsp:cNvSpPr/>
      </dsp:nvSpPr>
      <dsp:spPr>
        <a:xfrm>
          <a:off x="0" y="0"/>
          <a:ext cx="6467860" cy="2400657"/>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a:lnSpc>
              <a:spcPct val="100000"/>
            </a:lnSpc>
            <a:spcBef>
              <a:spcPct val="0"/>
            </a:spcBef>
            <a:spcAft>
              <a:spcPts val="0"/>
            </a:spcAft>
            <a:buNone/>
          </a:pPr>
          <a:r>
            <a:rPr lang="en-US" sz="2800" b="1" kern="1200"/>
            <a:t>Doctor of Law Science, Professor, </a:t>
          </a:r>
        </a:p>
        <a:p>
          <a:pPr marL="0" lvl="0" indent="0" algn="ctr" defTabSz="1244600">
            <a:lnSpc>
              <a:spcPct val="100000"/>
            </a:lnSpc>
            <a:spcBef>
              <a:spcPct val="0"/>
            </a:spcBef>
            <a:spcAft>
              <a:spcPts val="0"/>
            </a:spcAft>
            <a:buNone/>
          </a:pPr>
          <a:r>
            <a:rPr lang="en-US" sz="2800" b="1" kern="1200"/>
            <a:t>Head of the Department of Cyber Law</a:t>
          </a:r>
          <a:br>
            <a:rPr lang="en-US" sz="2800" b="1" kern="1200"/>
          </a:br>
          <a:r>
            <a:rPr lang="en-US" sz="2800" b="1" kern="1200"/>
            <a:t> of the Tashkent State University of Law</a:t>
          </a:r>
          <a:endParaRPr lang="ru-RU" sz="2800" b="1" kern="1200"/>
        </a:p>
      </dsp:txBody>
      <dsp:txXfrm>
        <a:off x="0" y="0"/>
        <a:ext cx="6467860" cy="24006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492297" y="844"/>
          <a:ext cx="4596087" cy="156484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0261"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i="0" kern="1200"/>
            <a:t>Big data technologies blur the boundaries between the creation and use of databases, as well as between structured and unstructured data, which requires rethinking traditional approaches to their legal protection.</a:t>
          </a:r>
        </a:p>
      </dsp:txBody>
      <dsp:txXfrm rot="10800000">
        <a:off x="1883507" y="844"/>
        <a:ext cx="4204877" cy="1564840"/>
      </dsp:txXfrm>
    </dsp:sp>
    <dsp:sp modelId="{B94CBD13-7ED7-49E9-9507-605641DF0DEA}">
      <dsp:nvSpPr>
        <dsp:cNvPr id="0" name=""/>
        <dsp:cNvSpPr/>
      </dsp:nvSpPr>
      <dsp:spPr>
        <a:xfrm>
          <a:off x="823024" y="113992"/>
          <a:ext cx="1338545" cy="133854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68821B34-A414-4C02-8679-C03D85C95625}">
      <dsp:nvSpPr>
        <dsp:cNvPr id="0" name=""/>
        <dsp:cNvSpPr/>
      </dsp:nvSpPr>
      <dsp:spPr>
        <a:xfrm rot="10800000">
          <a:off x="1492297" y="1965250"/>
          <a:ext cx="4596087" cy="133854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0261" tIns="53340" rIns="99568" bIns="5334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b="1" i="0" kern="1200"/>
            <a:t>The development of artificial intelligence (AI) technologies leads to the emergence of a new class of databases created and used for training intelligent systems, which often do not meet the traditional criteria of protectability.</a:t>
          </a:r>
        </a:p>
      </dsp:txBody>
      <dsp:txXfrm rot="10800000">
        <a:off x="1826933" y="1965250"/>
        <a:ext cx="4261451" cy="1338545"/>
      </dsp:txXfrm>
    </dsp:sp>
    <dsp:sp modelId="{823E99B2-8043-4600-B71B-906737002156}">
      <dsp:nvSpPr>
        <dsp:cNvPr id="0" name=""/>
        <dsp:cNvSpPr/>
      </dsp:nvSpPr>
      <dsp:spPr>
        <a:xfrm>
          <a:off x="823024" y="1965250"/>
          <a:ext cx="1338545" cy="1338545"/>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50A3F17-DCCC-4FDD-BFC2-266A96DEE524}">
      <dsp:nvSpPr>
        <dsp:cNvPr id="0" name=""/>
        <dsp:cNvSpPr/>
      </dsp:nvSpPr>
      <dsp:spPr>
        <a:xfrm rot="10800000">
          <a:off x="1492297" y="3703362"/>
          <a:ext cx="4596087" cy="133854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0261" tIns="53340" rIns="99568" bIns="5334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b="1" i="0" kern="1200"/>
            <a:t>The widespread use of cloud computing and data storage and processing services raises new issues in the field of legal protection of databases, related to the risk of loss of control over their use and unauthorized access.</a:t>
          </a:r>
        </a:p>
      </dsp:txBody>
      <dsp:txXfrm rot="10800000">
        <a:off x="1826933" y="3703362"/>
        <a:ext cx="4261451" cy="1338545"/>
      </dsp:txXfrm>
    </dsp:sp>
    <dsp:sp modelId="{CAD9106D-BFB8-4C59-8358-B6853BBEF96A}">
      <dsp:nvSpPr>
        <dsp:cNvPr id="0" name=""/>
        <dsp:cNvSpPr/>
      </dsp:nvSpPr>
      <dsp:spPr>
        <a:xfrm>
          <a:off x="823024" y="3703362"/>
          <a:ext cx="1338545" cy="1338545"/>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91378"/>
          <a:ext cx="11514760" cy="479557"/>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a:t>The impact of big data, artificial intelligence, and cloud computing technologies on the legal regime of databases</a:t>
          </a:r>
        </a:p>
      </dsp:txBody>
      <dsp:txXfrm>
        <a:off x="23410" y="114788"/>
        <a:ext cx="11467940" cy="43273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399029" y="511"/>
          <a:ext cx="4596087" cy="141539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25746" tIns="53340" rIns="99568" bIns="53340" numCol="1" spcCol="1270" anchor="ctr" anchorCtr="0">
          <a:noAutofit/>
        </a:bodyPr>
        <a:lstStyle/>
        <a:p>
          <a:pPr marL="0" lvl="0" indent="0" algn="ctr" defTabSz="622300">
            <a:lnSpc>
              <a:spcPct val="90000"/>
            </a:lnSpc>
            <a:spcBef>
              <a:spcPct val="0"/>
            </a:spcBef>
            <a:spcAft>
              <a:spcPct val="35000"/>
            </a:spcAft>
            <a:buNone/>
          </a:pPr>
          <a:r>
            <a:rPr lang="en-US" sz="1400" b="1" i="0" kern="1200"/>
            <a:t>Digital technologies and global information networks erase physical boundaries and create new models of cross-border exchange and exploitation of information resources that are difficult to fit into the traditional territorial paradigm of intellectual property law.</a:t>
          </a:r>
        </a:p>
      </dsp:txBody>
      <dsp:txXfrm rot="10800000">
        <a:off x="1752876" y="511"/>
        <a:ext cx="4242240" cy="1415390"/>
      </dsp:txXfrm>
    </dsp:sp>
    <dsp:sp modelId="{B94CBD13-7ED7-49E9-9507-605641DF0DEA}">
      <dsp:nvSpPr>
        <dsp:cNvPr id="0" name=""/>
        <dsp:cNvSpPr/>
      </dsp:nvSpPr>
      <dsp:spPr>
        <a:xfrm>
          <a:off x="916293" y="225471"/>
          <a:ext cx="965471" cy="965471"/>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44E4A73-A46E-4FE5-9B54-3325A0053015}">
      <dsp:nvSpPr>
        <dsp:cNvPr id="0" name=""/>
        <dsp:cNvSpPr/>
      </dsp:nvSpPr>
      <dsp:spPr>
        <a:xfrm rot="10800000">
          <a:off x="1399029" y="1704102"/>
          <a:ext cx="4596087" cy="168620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25746" tIns="53340" rIns="99568" bIns="5334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b="1" i="0" kern="1200"/>
            <a:t>Solving the problem of cross-border protection of databases requires the development of new approaches both at the regional and international levels, including the development of a multilateral convention on the protection of databases and the development of alternative models of protection based on the concept of open access and the public domain.</a:t>
          </a:r>
        </a:p>
      </dsp:txBody>
      <dsp:txXfrm rot="10800000">
        <a:off x="1820580" y="1704102"/>
        <a:ext cx="4174536" cy="1686205"/>
      </dsp:txXfrm>
    </dsp:sp>
    <dsp:sp modelId="{3255552A-3F96-4C84-91F2-6BBA5543046C}">
      <dsp:nvSpPr>
        <dsp:cNvPr id="0" name=""/>
        <dsp:cNvSpPr/>
      </dsp:nvSpPr>
      <dsp:spPr>
        <a:xfrm>
          <a:off x="916293" y="2064469"/>
          <a:ext cx="965471" cy="965471"/>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18B61F8-75F6-4087-B1FE-8365D1ADF99B}">
      <dsp:nvSpPr>
        <dsp:cNvPr id="0" name=""/>
        <dsp:cNvSpPr/>
      </dsp:nvSpPr>
      <dsp:spPr>
        <a:xfrm rot="10800000">
          <a:off x="1399029" y="3678508"/>
          <a:ext cx="4596087" cy="1540679"/>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25746" tIns="53340" rIns="99568" bIns="5334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b="1" i="0" kern="1200"/>
            <a:t>The problem of cross-border protection of databases in the context of globalization and digitalization requires a multi-level solution that combines the development of international legal instruments, harmonization of national regimes, and the search for innovative models of protection adapted to the realities of the digital age.</a:t>
          </a:r>
        </a:p>
      </dsp:txBody>
      <dsp:txXfrm rot="10800000">
        <a:off x="1784199" y="3678508"/>
        <a:ext cx="4210917" cy="1540679"/>
      </dsp:txXfrm>
    </dsp:sp>
    <dsp:sp modelId="{0E2C177A-50CA-498A-BCE6-D7DD2A086917}">
      <dsp:nvSpPr>
        <dsp:cNvPr id="0" name=""/>
        <dsp:cNvSpPr/>
      </dsp:nvSpPr>
      <dsp:spPr>
        <a:xfrm>
          <a:off x="916293" y="3966112"/>
          <a:ext cx="965471" cy="965471"/>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21472"/>
          <a:ext cx="11514760" cy="313129"/>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a:t>The cross-border nature of database use and problems of conflict-of-laws regulation</a:t>
          </a:r>
        </a:p>
      </dsp:txBody>
      <dsp:txXfrm>
        <a:off x="15286" y="136758"/>
        <a:ext cx="11484188" cy="28255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478731" y="818"/>
          <a:ext cx="4596087" cy="188276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66332" tIns="53340" rIns="99568" bIns="53340" numCol="1" spcCol="1270" anchor="ctr" anchorCtr="0">
          <a:noAutofit/>
        </a:bodyPr>
        <a:lstStyle/>
        <a:p>
          <a:pPr marL="0" lvl="0" indent="0" algn="ctr" defTabSz="622300">
            <a:lnSpc>
              <a:spcPct val="90000"/>
            </a:lnSpc>
            <a:spcBef>
              <a:spcPct val="0"/>
            </a:spcBef>
            <a:spcAft>
              <a:spcPct val="35000"/>
            </a:spcAft>
            <a:buNone/>
          </a:pPr>
          <a:r>
            <a:rPr lang="en-US" sz="1400" b="1" i="0" kern="1200"/>
            <a:t>The existing database protection regime, enshrined in Directive 96/9/EC, does not fully take into account the new needs for access and use of information arising in the context of scientific research, AI development, and innovation activities.</a:t>
          </a:r>
        </a:p>
      </dsp:txBody>
      <dsp:txXfrm rot="10800000">
        <a:off x="1949423" y="818"/>
        <a:ext cx="4125395" cy="1882767"/>
      </dsp:txXfrm>
    </dsp:sp>
    <dsp:sp modelId="{B94CBD13-7ED7-49E9-9507-605641DF0DEA}">
      <dsp:nvSpPr>
        <dsp:cNvPr id="0" name=""/>
        <dsp:cNvSpPr/>
      </dsp:nvSpPr>
      <dsp:spPr>
        <a:xfrm>
          <a:off x="836591" y="300062"/>
          <a:ext cx="1284280" cy="128428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445D589-DF07-409C-9AEF-983A30EF0A30}">
      <dsp:nvSpPr>
        <dsp:cNvPr id="0" name=""/>
        <dsp:cNvSpPr/>
      </dsp:nvSpPr>
      <dsp:spPr>
        <a:xfrm rot="10800000">
          <a:off x="1478731" y="2266953"/>
          <a:ext cx="4596087" cy="128428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66332" tIns="53340" rIns="99568" bIns="5334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b="1" i="0" kern="1200"/>
            <a:t>For the effective development of data mining technologies, it is necessary to ensure the possibility of free use of protected databases for research and innovation purposes, which requires the introduction of new mandatory exceptions at the EU level.</a:t>
          </a:r>
        </a:p>
      </dsp:txBody>
      <dsp:txXfrm rot="10800000">
        <a:off x="1799801" y="2266953"/>
        <a:ext cx="4275017" cy="1284280"/>
      </dsp:txXfrm>
    </dsp:sp>
    <dsp:sp modelId="{EA9CC243-4AFB-4DE6-B8AC-3C0F63352532}">
      <dsp:nvSpPr>
        <dsp:cNvPr id="0" name=""/>
        <dsp:cNvSpPr/>
      </dsp:nvSpPr>
      <dsp:spPr>
        <a:xfrm>
          <a:off x="836591" y="2266953"/>
          <a:ext cx="1284280" cy="1284280"/>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A3CE0EA-ED12-4CFC-96BD-A01EFD68B39D}">
      <dsp:nvSpPr>
        <dsp:cNvPr id="0" name=""/>
        <dsp:cNvSpPr/>
      </dsp:nvSpPr>
      <dsp:spPr>
        <a:xfrm rot="10800000">
          <a:off x="1478731" y="3934601"/>
          <a:ext cx="4596087" cy="128428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66332" tIns="53340" rIns="99568" bIns="5334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b="1" i="0" kern="1200"/>
            <a:t>Ensuring access to data that is critical for the development of AI and innovation in areas such as healthcare, transportation, energy, etc., may require the introduction of mechanisms for compulsory licensing of access to protected databases at the EU level.</a:t>
          </a:r>
        </a:p>
      </dsp:txBody>
      <dsp:txXfrm rot="10800000">
        <a:off x="1799801" y="3934601"/>
        <a:ext cx="4275017" cy="1284280"/>
      </dsp:txXfrm>
    </dsp:sp>
    <dsp:sp modelId="{D7B760D4-E8E0-4366-AE7A-16E2455E392D}">
      <dsp:nvSpPr>
        <dsp:cNvPr id="0" name=""/>
        <dsp:cNvSpPr/>
      </dsp:nvSpPr>
      <dsp:spPr>
        <a:xfrm>
          <a:off x="836591" y="3934601"/>
          <a:ext cx="1284280" cy="1284280"/>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21472"/>
          <a:ext cx="11514760" cy="313129"/>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a:t>Ensuring the balance of interests of rightholders and users in the digital age</a:t>
          </a:r>
        </a:p>
      </dsp:txBody>
      <dsp:txXfrm>
        <a:off x="15286" y="136758"/>
        <a:ext cx="11484188" cy="28255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478731" y="818"/>
          <a:ext cx="4596087" cy="188276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66332" tIns="53340" rIns="99568" bIns="53340" numCol="1" spcCol="1270" anchor="ctr" anchorCtr="0">
          <a:noAutofit/>
        </a:bodyPr>
        <a:lstStyle/>
        <a:p>
          <a:pPr marL="0" lvl="0" indent="0" algn="ctr" defTabSz="622300">
            <a:lnSpc>
              <a:spcPct val="90000"/>
            </a:lnSpc>
            <a:spcBef>
              <a:spcPct val="0"/>
            </a:spcBef>
            <a:spcAft>
              <a:spcPct val="35000"/>
            </a:spcAft>
            <a:buNone/>
          </a:pPr>
          <a:r>
            <a:rPr lang="en-US" sz="1400" b="1" i="0" kern="1200"/>
            <a:t>The rapid development of big data, artificial intelligence, and cloud computing technologies in recent years has had a significant impact on the field of databases and poses new challenges to the legal system of their protection.</a:t>
          </a:r>
        </a:p>
      </dsp:txBody>
      <dsp:txXfrm rot="10800000">
        <a:off x="1949423" y="818"/>
        <a:ext cx="4125395" cy="1882767"/>
      </dsp:txXfrm>
    </dsp:sp>
    <dsp:sp modelId="{B94CBD13-7ED7-49E9-9507-605641DF0DEA}">
      <dsp:nvSpPr>
        <dsp:cNvPr id="0" name=""/>
        <dsp:cNvSpPr/>
      </dsp:nvSpPr>
      <dsp:spPr>
        <a:xfrm>
          <a:off x="836591" y="300062"/>
          <a:ext cx="1284280" cy="128428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2E3747BA-3A01-40F6-B42C-DD5FA465EED6}">
      <dsp:nvSpPr>
        <dsp:cNvPr id="0" name=""/>
        <dsp:cNvSpPr/>
      </dsp:nvSpPr>
      <dsp:spPr>
        <a:xfrm rot="10800000">
          <a:off x="1478731" y="2266953"/>
          <a:ext cx="4596087" cy="128428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66332" tIns="53340" rIns="99568" bIns="5334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b="1" i="0" kern="1200"/>
            <a:t>Targeted data poisoning aimed at achieving specific malicious goals, such as individual discrimination, manipulation of recommendation systems, or creating vulnerabilities in critical infrastructure, poses a particular danger.</a:t>
          </a:r>
        </a:p>
      </dsp:txBody>
      <dsp:txXfrm rot="10800000">
        <a:off x="1799801" y="2266953"/>
        <a:ext cx="4275017" cy="1284280"/>
      </dsp:txXfrm>
    </dsp:sp>
    <dsp:sp modelId="{2B20E160-17A5-4166-B829-E25ED8E64B1E}">
      <dsp:nvSpPr>
        <dsp:cNvPr id="0" name=""/>
        <dsp:cNvSpPr/>
      </dsp:nvSpPr>
      <dsp:spPr>
        <a:xfrm>
          <a:off x="836591" y="2266953"/>
          <a:ext cx="1284280" cy="1284280"/>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B90A7AEF-F67F-49C3-8EFD-3BD77D7315BF}">
      <dsp:nvSpPr>
        <dsp:cNvPr id="0" name=""/>
        <dsp:cNvSpPr/>
      </dsp:nvSpPr>
      <dsp:spPr>
        <a:xfrm rot="10800000">
          <a:off x="1478731" y="3934601"/>
          <a:ext cx="4596087" cy="128428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66332" tIns="53340" rIns="99568" bIns="5334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b="1" i="0" kern="1200"/>
            <a:t>The problem of data poisoning is exacerbated by the growing availability of tools for manipulating data and automating attacks, as well as the difficulties in detecting poisoned examples in large and heterogeneous datasets.</a:t>
          </a:r>
        </a:p>
      </dsp:txBody>
      <dsp:txXfrm rot="10800000">
        <a:off x="1799801" y="3934601"/>
        <a:ext cx="4275017" cy="1284280"/>
      </dsp:txXfrm>
    </dsp:sp>
    <dsp:sp modelId="{B1F393C8-8820-49CE-9294-F473F5BAFDD5}">
      <dsp:nvSpPr>
        <dsp:cNvPr id="0" name=""/>
        <dsp:cNvSpPr/>
      </dsp:nvSpPr>
      <dsp:spPr>
        <a:xfrm>
          <a:off x="836591" y="3934601"/>
          <a:ext cx="1284280" cy="1284280"/>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21472"/>
          <a:ext cx="11514760" cy="313129"/>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a:t>New threats to data security, including data poisoning</a:t>
          </a:r>
        </a:p>
      </dsp:txBody>
      <dsp:txXfrm>
        <a:off x="15286" y="136758"/>
        <a:ext cx="11484188" cy="28255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478731" y="818"/>
          <a:ext cx="4596087" cy="188276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66332" tIns="53340" rIns="99568" bIns="53340" numCol="1" spcCol="1270" anchor="ctr" anchorCtr="0">
          <a:noAutofit/>
        </a:bodyPr>
        <a:lstStyle/>
        <a:p>
          <a:pPr marL="0" lvl="0" indent="0" algn="ctr" defTabSz="622300">
            <a:lnSpc>
              <a:spcPct val="90000"/>
            </a:lnSpc>
            <a:spcBef>
              <a:spcPct val="0"/>
            </a:spcBef>
            <a:spcAft>
              <a:spcPct val="35000"/>
            </a:spcAft>
            <a:buNone/>
          </a:pPr>
          <a:r>
            <a:rPr lang="en-US" sz="1400" b="1" i="0" kern="1200"/>
            <a:t>Data poisoning is understood as the deliberate distortion of data used for training, validation, or testing of models in order to violate their integrity, availability, or confidentiality.</a:t>
          </a:r>
        </a:p>
      </dsp:txBody>
      <dsp:txXfrm rot="10800000">
        <a:off x="1949423" y="818"/>
        <a:ext cx="4125395" cy="1882767"/>
      </dsp:txXfrm>
    </dsp:sp>
    <dsp:sp modelId="{B94CBD13-7ED7-49E9-9507-605641DF0DEA}">
      <dsp:nvSpPr>
        <dsp:cNvPr id="0" name=""/>
        <dsp:cNvSpPr/>
      </dsp:nvSpPr>
      <dsp:spPr>
        <a:xfrm>
          <a:off x="836591" y="300062"/>
          <a:ext cx="1284280" cy="128428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36A5CBA-57C2-4039-BB40-45547D23F787}">
      <dsp:nvSpPr>
        <dsp:cNvPr id="0" name=""/>
        <dsp:cNvSpPr/>
      </dsp:nvSpPr>
      <dsp:spPr>
        <a:xfrm rot="10800000">
          <a:off x="1478731" y="2266953"/>
          <a:ext cx="4596087" cy="128428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66332" tIns="57150" rIns="106680" bIns="57150"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US" sz="1500" b="1" i="0" kern="1200"/>
            <a:t>Depending on the goals and methods of influence, several main types of data poisoning can be distinguished: training set poisoning, testing set poisoning, online data poisoning, and targeted data poisoning.</a:t>
          </a:r>
        </a:p>
      </dsp:txBody>
      <dsp:txXfrm rot="10800000">
        <a:off x="1799801" y="2266953"/>
        <a:ext cx="4275017" cy="1284280"/>
      </dsp:txXfrm>
    </dsp:sp>
    <dsp:sp modelId="{ABA7D993-0992-4650-BACA-83BA24937894}">
      <dsp:nvSpPr>
        <dsp:cNvPr id="0" name=""/>
        <dsp:cNvSpPr/>
      </dsp:nvSpPr>
      <dsp:spPr>
        <a:xfrm>
          <a:off x="836591" y="2266953"/>
          <a:ext cx="1284280" cy="1284280"/>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AC9C18F-5A6A-478C-AE85-F2093E0B5101}">
      <dsp:nvSpPr>
        <dsp:cNvPr id="0" name=""/>
        <dsp:cNvSpPr/>
      </dsp:nvSpPr>
      <dsp:spPr>
        <a:xfrm rot="10800000">
          <a:off x="1478731" y="3934601"/>
          <a:ext cx="4596087" cy="128428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66332" tIns="57150" rIns="106680" bIns="57150"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US" sz="1500" b="1" i="0" kern="1200"/>
            <a:t>Data poisoning is a multifaceted threat that can take various forms and pursue different goals - from general degradation of model quality to targeted attacks on specific users or groups.</a:t>
          </a:r>
        </a:p>
      </dsp:txBody>
      <dsp:txXfrm rot="10800000">
        <a:off x="1799801" y="3934601"/>
        <a:ext cx="4275017" cy="1284280"/>
      </dsp:txXfrm>
    </dsp:sp>
    <dsp:sp modelId="{1EE24EB4-22AC-4EC0-A5B3-018BEFDB5FDF}">
      <dsp:nvSpPr>
        <dsp:cNvPr id="0" name=""/>
        <dsp:cNvSpPr/>
      </dsp:nvSpPr>
      <dsp:spPr>
        <a:xfrm>
          <a:off x="836591" y="3934601"/>
          <a:ext cx="1284280" cy="1284280"/>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21472"/>
          <a:ext cx="11514760" cy="313129"/>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a:t>Database poisoning as an urgent problem of legal regulation in the EU</a:t>
          </a:r>
        </a:p>
      </dsp:txBody>
      <dsp:txXfrm>
        <a:off x="15286" y="136758"/>
        <a:ext cx="11484188" cy="28255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478731" y="818"/>
          <a:ext cx="4596087" cy="188276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66332" tIns="53340" rIns="99568" bIns="53340" numCol="1" spcCol="1270" anchor="ctr" anchorCtr="0">
          <a:noAutofit/>
        </a:bodyPr>
        <a:lstStyle/>
        <a:p>
          <a:pPr marL="0" lvl="0" indent="0" algn="ctr" defTabSz="622300">
            <a:lnSpc>
              <a:spcPct val="90000"/>
            </a:lnSpc>
            <a:spcBef>
              <a:spcPct val="0"/>
            </a:spcBef>
            <a:spcAft>
              <a:spcPct val="35000"/>
            </a:spcAft>
            <a:buNone/>
          </a:pPr>
          <a:r>
            <a:rPr lang="en-US" sz="1400" b="1" i="0" kern="1200"/>
            <a:t>Data poisoning is understood as the deliberate distortion of data used for training, validation, or testing of models in order to violate their integrity, availability, or confidentiality.</a:t>
          </a:r>
        </a:p>
      </dsp:txBody>
      <dsp:txXfrm rot="10800000">
        <a:off x="1949423" y="818"/>
        <a:ext cx="4125395" cy="1882767"/>
      </dsp:txXfrm>
    </dsp:sp>
    <dsp:sp modelId="{B94CBD13-7ED7-49E9-9507-605641DF0DEA}">
      <dsp:nvSpPr>
        <dsp:cNvPr id="0" name=""/>
        <dsp:cNvSpPr/>
      </dsp:nvSpPr>
      <dsp:spPr>
        <a:xfrm>
          <a:off x="836591" y="300062"/>
          <a:ext cx="1284280" cy="128428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36A5CBA-57C2-4039-BB40-45547D23F787}">
      <dsp:nvSpPr>
        <dsp:cNvPr id="0" name=""/>
        <dsp:cNvSpPr/>
      </dsp:nvSpPr>
      <dsp:spPr>
        <a:xfrm rot="10800000">
          <a:off x="1478731" y="2266953"/>
          <a:ext cx="4596087" cy="128428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66332" tIns="57150" rIns="106680" bIns="57150"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US" sz="1500" b="1" i="0" kern="1200"/>
            <a:t>Depending on the goals and methods of influence, several main types of data poisoning can be distinguished: training set poisoning, testing set poisoning, online data poisoning, and targeted data poisoning.</a:t>
          </a:r>
        </a:p>
      </dsp:txBody>
      <dsp:txXfrm rot="10800000">
        <a:off x="1799801" y="2266953"/>
        <a:ext cx="4275017" cy="1284280"/>
      </dsp:txXfrm>
    </dsp:sp>
    <dsp:sp modelId="{ABA7D993-0992-4650-BACA-83BA24937894}">
      <dsp:nvSpPr>
        <dsp:cNvPr id="0" name=""/>
        <dsp:cNvSpPr/>
      </dsp:nvSpPr>
      <dsp:spPr>
        <a:xfrm>
          <a:off x="836591" y="2266953"/>
          <a:ext cx="1284280" cy="1284280"/>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AC9C18F-5A6A-478C-AE85-F2093E0B5101}">
      <dsp:nvSpPr>
        <dsp:cNvPr id="0" name=""/>
        <dsp:cNvSpPr/>
      </dsp:nvSpPr>
      <dsp:spPr>
        <a:xfrm rot="10800000">
          <a:off x="1478731" y="3934601"/>
          <a:ext cx="4596087" cy="128428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66332" tIns="57150" rIns="106680" bIns="57150"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US" sz="1500" b="1" i="0" kern="1200"/>
            <a:t>Data poisoning is a multifaceted threat that can take various forms and pursue different goals - from general degradation of model quality to targeted attacks on specific users or groups.</a:t>
          </a:r>
        </a:p>
      </dsp:txBody>
      <dsp:txXfrm rot="10800000">
        <a:off x="1799801" y="3934601"/>
        <a:ext cx="4275017" cy="1284280"/>
      </dsp:txXfrm>
    </dsp:sp>
    <dsp:sp modelId="{1EE24EB4-22AC-4EC0-A5B3-018BEFDB5FDF}">
      <dsp:nvSpPr>
        <dsp:cNvPr id="0" name=""/>
        <dsp:cNvSpPr/>
      </dsp:nvSpPr>
      <dsp:spPr>
        <a:xfrm>
          <a:off x="836591" y="3934601"/>
          <a:ext cx="1284280" cy="1284280"/>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21472"/>
          <a:ext cx="11514760" cy="313129"/>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a:t>Database poisoning as an urgent problem of legal regulation in the EU</a:t>
          </a:r>
        </a:p>
      </dsp:txBody>
      <dsp:txXfrm>
        <a:off x="15286" y="136758"/>
        <a:ext cx="11484188" cy="28255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478731" y="818"/>
          <a:ext cx="4596087" cy="188276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66332" tIns="53340" rIns="99568" bIns="53340" numCol="1" spcCol="1270" anchor="ctr" anchorCtr="0">
          <a:noAutofit/>
        </a:bodyPr>
        <a:lstStyle/>
        <a:p>
          <a:pPr marL="0" lvl="0" indent="0" algn="ctr" defTabSz="622300">
            <a:lnSpc>
              <a:spcPct val="90000"/>
            </a:lnSpc>
            <a:spcBef>
              <a:spcPct val="0"/>
            </a:spcBef>
            <a:spcAft>
              <a:spcPct val="35000"/>
            </a:spcAft>
            <a:buNone/>
          </a:pPr>
          <a:r>
            <a:rPr lang="en-US" sz="1400" b="1" i="0" kern="1200"/>
            <a:t>The current EU legislation does not contain specific norms directly aimed at countering the threat of database poisoning.</a:t>
          </a:r>
        </a:p>
      </dsp:txBody>
      <dsp:txXfrm rot="10800000">
        <a:off x="1949423" y="818"/>
        <a:ext cx="4125395" cy="1882767"/>
      </dsp:txXfrm>
    </dsp:sp>
    <dsp:sp modelId="{B94CBD13-7ED7-49E9-9507-605641DF0DEA}">
      <dsp:nvSpPr>
        <dsp:cNvPr id="0" name=""/>
        <dsp:cNvSpPr/>
      </dsp:nvSpPr>
      <dsp:spPr>
        <a:xfrm>
          <a:off x="836591" y="300062"/>
          <a:ext cx="1284280" cy="128428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5D58374-DE0C-4C07-815A-38525AF25844}">
      <dsp:nvSpPr>
        <dsp:cNvPr id="0" name=""/>
        <dsp:cNvSpPr/>
      </dsp:nvSpPr>
      <dsp:spPr>
        <a:xfrm rot="10800000">
          <a:off x="1478731" y="2266953"/>
          <a:ext cx="4596087" cy="128428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66332" tIns="53340" rIns="99568" bIns="5334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b="1" i="0" kern="1200"/>
            <a:t>The provisions of the GDPR, the Network and Information Security (NIS) Directive, and the Database Directive are quite general in nature and do not contain specific requirements for ensuring the security of databases and AI systems.</a:t>
          </a:r>
        </a:p>
      </dsp:txBody>
      <dsp:txXfrm rot="10800000">
        <a:off x="1799801" y="2266953"/>
        <a:ext cx="4275017" cy="1284280"/>
      </dsp:txXfrm>
    </dsp:sp>
    <dsp:sp modelId="{8C50EF6B-0348-41DB-9E50-6FE0DE6E1824}">
      <dsp:nvSpPr>
        <dsp:cNvPr id="0" name=""/>
        <dsp:cNvSpPr/>
      </dsp:nvSpPr>
      <dsp:spPr>
        <a:xfrm>
          <a:off x="836591" y="2266953"/>
          <a:ext cx="1284280" cy="1284280"/>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7309CB8-6418-4DDA-A002-FC19EB1CB183}">
      <dsp:nvSpPr>
        <dsp:cNvPr id="0" name=""/>
        <dsp:cNvSpPr/>
      </dsp:nvSpPr>
      <dsp:spPr>
        <a:xfrm rot="10800000">
          <a:off x="1478731" y="3934601"/>
          <a:ext cx="4596087" cy="128428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66332" tIns="53340" rIns="99568" bIns="5334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b="1" i="0" kern="1200"/>
            <a:t>Gaps in the current EU legislation are exacerbated by the lack of a uniform understanding of the very phenomenon of data poisoning and its legal qualification at the national level.</a:t>
          </a:r>
        </a:p>
      </dsp:txBody>
      <dsp:txXfrm rot="10800000">
        <a:off x="1799801" y="3934601"/>
        <a:ext cx="4275017" cy="1284280"/>
      </dsp:txXfrm>
    </dsp:sp>
    <dsp:sp modelId="{A2B004AF-4075-4C00-9931-F7E8B4B25C91}">
      <dsp:nvSpPr>
        <dsp:cNvPr id="0" name=""/>
        <dsp:cNvSpPr/>
      </dsp:nvSpPr>
      <dsp:spPr>
        <a:xfrm>
          <a:off x="836591" y="3934601"/>
          <a:ext cx="1284280" cy="1284280"/>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21472"/>
          <a:ext cx="11514760" cy="313129"/>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a:t>Critical analysis of the current EU legislation regarding countering data poisoning</a:t>
          </a:r>
        </a:p>
      </dsp:txBody>
      <dsp:txXfrm>
        <a:off x="15286" y="136758"/>
        <a:ext cx="11484188" cy="28255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478731" y="818"/>
          <a:ext cx="4596087" cy="188276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66332" tIns="53340" rIns="99568" bIns="53340" numCol="1" spcCol="1270" anchor="ctr" anchorCtr="0">
          <a:noAutofit/>
        </a:bodyPr>
        <a:lstStyle/>
        <a:p>
          <a:pPr marL="0" lvl="0" indent="0" algn="ctr" defTabSz="622300">
            <a:lnSpc>
              <a:spcPct val="90000"/>
            </a:lnSpc>
            <a:spcBef>
              <a:spcPct val="0"/>
            </a:spcBef>
            <a:spcAft>
              <a:spcPct val="35000"/>
            </a:spcAft>
            <a:buNone/>
          </a:pPr>
          <a:r>
            <a:rPr lang="en-US" sz="1400" b="1" i="0" kern="1200"/>
            <a:t>Inclusion of specific provisions aimed at countering data security threats in the EU-wide AI regulation being developed.</a:t>
          </a:r>
        </a:p>
      </dsp:txBody>
      <dsp:txXfrm rot="10800000">
        <a:off x="1949423" y="818"/>
        <a:ext cx="4125395" cy="1882767"/>
      </dsp:txXfrm>
    </dsp:sp>
    <dsp:sp modelId="{B94CBD13-7ED7-49E9-9507-605641DF0DEA}">
      <dsp:nvSpPr>
        <dsp:cNvPr id="0" name=""/>
        <dsp:cNvSpPr/>
      </dsp:nvSpPr>
      <dsp:spPr>
        <a:xfrm>
          <a:off x="836591" y="300062"/>
          <a:ext cx="1284280" cy="128428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6C0E0D1A-188A-431D-BBBE-0C7D2981759E}">
      <dsp:nvSpPr>
        <dsp:cNvPr id="0" name=""/>
        <dsp:cNvSpPr/>
      </dsp:nvSpPr>
      <dsp:spPr>
        <a:xfrm rot="10800000">
          <a:off x="1478731" y="2266953"/>
          <a:ext cx="4596087" cy="128428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66332" tIns="60960" rIns="113792" bIns="6096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r>
            <a:rPr lang="en-US" sz="1600" b="1" i="0" kern="1200"/>
            <a:t>Integration of requirements for countering data poisoning into existing EU legal acts, such as the NIS Directive and the Database Directive.</a:t>
          </a:r>
        </a:p>
      </dsp:txBody>
      <dsp:txXfrm rot="10800000">
        <a:off x="1799801" y="2266953"/>
        <a:ext cx="4275017" cy="1284280"/>
      </dsp:txXfrm>
    </dsp:sp>
    <dsp:sp modelId="{1E123A3C-52ED-4EED-9621-BC09C68DF0EC}">
      <dsp:nvSpPr>
        <dsp:cNvPr id="0" name=""/>
        <dsp:cNvSpPr/>
      </dsp:nvSpPr>
      <dsp:spPr>
        <a:xfrm>
          <a:off x="836591" y="2266953"/>
          <a:ext cx="1284280" cy="1284280"/>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903C3DE-705A-4EE5-9442-12980A491BA1}">
      <dsp:nvSpPr>
        <dsp:cNvPr id="0" name=""/>
        <dsp:cNvSpPr/>
      </dsp:nvSpPr>
      <dsp:spPr>
        <a:xfrm rot="10800000">
          <a:off x="1478731" y="3934601"/>
          <a:ext cx="4596087" cy="128428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66332" tIns="60960" rIns="113792" bIns="6096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r>
            <a:rPr lang="en-US" sz="1600" b="1" i="0" kern="1200"/>
            <a:t>Development of pan-European standards and guidelines for AI security, covering advanced methods and practices for secure development, testing, and deployment of AI systems.</a:t>
          </a:r>
        </a:p>
      </dsp:txBody>
      <dsp:txXfrm rot="10800000">
        <a:off x="1799801" y="3934601"/>
        <a:ext cx="4275017" cy="1284280"/>
      </dsp:txXfrm>
    </dsp:sp>
    <dsp:sp modelId="{AC57FF74-CC71-4BAA-8B15-BA564C25A969}">
      <dsp:nvSpPr>
        <dsp:cNvPr id="0" name=""/>
        <dsp:cNvSpPr/>
      </dsp:nvSpPr>
      <dsp:spPr>
        <a:xfrm>
          <a:off x="836591" y="3934601"/>
          <a:ext cx="1284280" cy="1284280"/>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21472"/>
          <a:ext cx="11514760" cy="313129"/>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a:t>Promising directions for improving legal regulation</a:t>
          </a:r>
        </a:p>
      </dsp:txBody>
      <dsp:txXfrm>
        <a:off x="15286" y="136758"/>
        <a:ext cx="11484188" cy="282557"/>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412877" y="806"/>
          <a:ext cx="4596087" cy="1065336"/>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0174" tIns="53340" rIns="99568" bIns="53340" numCol="1" spcCol="1270" anchor="ctr" anchorCtr="0">
          <a:noAutofit/>
        </a:bodyPr>
        <a:lstStyle/>
        <a:p>
          <a:pPr marL="0" lvl="0" indent="0" algn="ctr" defTabSz="622300">
            <a:lnSpc>
              <a:spcPct val="90000"/>
            </a:lnSpc>
            <a:spcBef>
              <a:spcPct val="0"/>
            </a:spcBef>
            <a:spcAft>
              <a:spcPct val="35000"/>
            </a:spcAft>
            <a:buNone/>
          </a:pPr>
          <a:r>
            <a:rPr lang="en-US" sz="1400" b="1" i="0" kern="1200"/>
            <a:t>European legislation in the field of legal protection of databases has not been fully prepared for the challenges of digital transformation and new security threats such as data poisoning.</a:t>
          </a:r>
        </a:p>
      </dsp:txBody>
      <dsp:txXfrm rot="10800000">
        <a:off x="1679211" y="806"/>
        <a:ext cx="4329753" cy="1065336"/>
      </dsp:txXfrm>
    </dsp:sp>
    <dsp:sp modelId="{B94CBD13-7ED7-49E9-9507-605641DF0DEA}">
      <dsp:nvSpPr>
        <dsp:cNvPr id="0" name=""/>
        <dsp:cNvSpPr/>
      </dsp:nvSpPr>
      <dsp:spPr>
        <a:xfrm>
          <a:off x="902444" y="23041"/>
          <a:ext cx="1020867" cy="102086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C29A46E-7907-4A43-9EDE-9CBC0994D887}">
      <dsp:nvSpPr>
        <dsp:cNvPr id="0" name=""/>
        <dsp:cNvSpPr/>
      </dsp:nvSpPr>
      <dsp:spPr>
        <a:xfrm rot="10800000">
          <a:off x="1412877" y="1371420"/>
          <a:ext cx="4596087" cy="101978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0174" tIns="53340" rIns="99568" bIns="5334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b="1" i="0" kern="1200"/>
            <a:t>The existing legal mechanisms based on the classical dichotomy of copyright and sui generis right protection do not provide reliable protection of data integrity and security in the context of AI and big data analytics development.</a:t>
          </a:r>
        </a:p>
      </dsp:txBody>
      <dsp:txXfrm rot="10800000">
        <a:off x="1667823" y="1371420"/>
        <a:ext cx="4341141" cy="1019785"/>
      </dsp:txXfrm>
    </dsp:sp>
    <dsp:sp modelId="{6EEE3C8B-3DBF-4F16-9280-616E6563EFB0}">
      <dsp:nvSpPr>
        <dsp:cNvPr id="0" name=""/>
        <dsp:cNvSpPr/>
      </dsp:nvSpPr>
      <dsp:spPr>
        <a:xfrm>
          <a:off x="902444" y="1370879"/>
          <a:ext cx="1020867" cy="1020867"/>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2D62DC1-4000-4013-B1F8-72C1AFF4126D}">
      <dsp:nvSpPr>
        <dsp:cNvPr id="0" name=""/>
        <dsp:cNvSpPr/>
      </dsp:nvSpPr>
      <dsp:spPr>
        <a:xfrm rot="10800000">
          <a:off x="1412877" y="2696483"/>
          <a:ext cx="4596087" cy="2522409"/>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0174" tIns="53340" rIns="99568" bIns="5334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b="1" i="0" kern="1200"/>
            <a:t>The priority areas for reforming European legislation in the field of database protection should include the inclusion of specific norms aimed at countering data security threats in the EU AI regulation being developed, the integration of requirements for countering data poisoning into existing legal acts, the development of uniform pan-European standards and guidelines for AI security, and the stimulation of research and innovation in the field of creating reliable and resilient AI algorithms.</a:t>
          </a:r>
        </a:p>
      </dsp:txBody>
      <dsp:txXfrm rot="10800000">
        <a:off x="2043479" y="2696483"/>
        <a:ext cx="3965485" cy="2522409"/>
      </dsp:txXfrm>
    </dsp:sp>
    <dsp:sp modelId="{FB3FA095-1514-44A4-B6B5-6C252C0E923E}">
      <dsp:nvSpPr>
        <dsp:cNvPr id="0" name=""/>
        <dsp:cNvSpPr/>
      </dsp:nvSpPr>
      <dsp:spPr>
        <a:xfrm>
          <a:off x="902444" y="3447254"/>
          <a:ext cx="1020867" cy="1020867"/>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21472"/>
          <a:ext cx="11514760" cy="313129"/>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a:t>Conclusions</a:t>
          </a:r>
        </a:p>
      </dsp:txBody>
      <dsp:txXfrm>
        <a:off x="15286" y="136758"/>
        <a:ext cx="11484188" cy="282557"/>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59F2A9-61F3-410C-BFA0-7F57F0CD5AD9}">
      <dsp:nvSpPr>
        <dsp:cNvPr id="0" name=""/>
        <dsp:cNvSpPr/>
      </dsp:nvSpPr>
      <dsp:spPr>
        <a:xfrm>
          <a:off x="0" y="13088"/>
          <a:ext cx="10131425" cy="863460"/>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a:t>THANK YOU FOR THE ATTENTION!</a:t>
          </a:r>
          <a:endParaRPr lang="ru-RU" sz="3600" b="1" kern="1200"/>
        </a:p>
      </dsp:txBody>
      <dsp:txXfrm>
        <a:off x="42151" y="55239"/>
        <a:ext cx="10047123" cy="77915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ru-RU"/>
              <a:t>Образец заголовка</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109B9AFB-0A42-4561-8DBA-6DD03620C126}" type="datetimeFigureOut">
              <a:rPr lang="ru-RU" smtClean="0"/>
              <a:t>15.11.2024</a:t>
            </a:fld>
            <a:endParaRPr lang="ru-RU"/>
          </a:p>
        </p:txBody>
      </p:sp>
      <p:sp>
        <p:nvSpPr>
          <p:cNvPr id="5" name="Footer Placeholder 4"/>
          <p:cNvSpPr>
            <a:spLocks noGrp="1"/>
          </p:cNvSpPr>
          <p:nvPr>
            <p:ph type="ftr" sz="quarter" idx="11"/>
          </p:nvPr>
        </p:nvSpPr>
        <p:spPr>
          <a:xfrm>
            <a:off x="3962399" y="5870575"/>
            <a:ext cx="4893958" cy="377825"/>
          </a:xfrm>
        </p:spPr>
        <p:txBody>
          <a:bodyPr/>
          <a:lstStyle/>
          <a:p>
            <a:endParaRPr lang="ru-RU"/>
          </a:p>
        </p:txBody>
      </p:sp>
      <p:sp>
        <p:nvSpPr>
          <p:cNvPr id="6" name="Slide Number Placeholder 5"/>
          <p:cNvSpPr>
            <a:spLocks noGrp="1"/>
          </p:cNvSpPr>
          <p:nvPr>
            <p:ph type="sldNum" sz="quarter" idx="12"/>
          </p:nvPr>
        </p:nvSpPr>
        <p:spPr>
          <a:xfrm>
            <a:off x="10608958" y="5870575"/>
            <a:ext cx="551167" cy="377825"/>
          </a:xfrm>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387606511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09B9AFB-0A42-4561-8DBA-6DD03620C126}"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3105336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ru-RU"/>
              <a:t>Образец заголовка</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09B9AFB-0A42-4561-8DBA-6DD03620C126}"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4265870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109B9AFB-0A42-4561-8DBA-6DD03620C126}" type="datetimeFigureOut">
              <a:rPr lang="ru-RU" smtClean="0"/>
              <a:t>15.11.2024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1754666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109B9AFB-0A42-4561-8DBA-6DD03620C126}" type="datetimeFigureOut">
              <a:rPr lang="ru-RU" smtClean="0"/>
              <a:t>15.11.2024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524257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09B9AFB-0A42-4561-8DBA-6DD03620C126}" type="datetimeFigureOut">
              <a:rPr lang="ru-RU" smtClean="0"/>
              <a:t>15.11.2024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3341098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109B9AFB-0A42-4561-8DBA-6DD03620C126}" type="datetimeFigureOut">
              <a:rPr lang="ru-RU" smtClean="0"/>
              <a:t>15.11.2024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253035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09B9AFB-0A42-4561-8DBA-6DD03620C126}" type="datetimeFigureOut">
              <a:rPr lang="ru-RU" smtClean="0"/>
              <a:t>15.11.2024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3007791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ru-RU"/>
              <a:t>Образец заголовка</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09B9AFB-0A42-4561-8DBA-6DD03620C126}" type="datetimeFigureOut">
              <a:rPr lang="ru-RU" smtClean="0"/>
              <a:t>15.11.2024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3945408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09B9AFB-0A42-4561-8DBA-6DD03620C126}" type="datetimeFigureOut">
              <a:rPr lang="ru-RU" smtClean="0"/>
              <a:t>15.11.2024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1641743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09B9AFB-0A42-4561-8DBA-6DD03620C126}"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3061062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TextBox 11"/>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3" name="TextBox 12"/>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09B9AFB-0A42-4561-8DBA-6DD03620C126}"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24664191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09B9AFB-0A42-4561-8DBA-6DD03620C126}"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9750352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09B9AFB-0A42-4561-8DBA-6DD03620C126}"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15876367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09B9AFB-0A42-4561-8DBA-6DD03620C126}"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29127662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09B9AFB-0A42-4561-8DBA-6DD03620C126}"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25022969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09B9AFB-0A42-4561-8DBA-6DD03620C126}"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12331805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ru-RU"/>
              <a:t>Образец заголовка</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109B9AFB-0A42-4561-8DBA-6DD03620C126}" type="datetimeFigureOut">
              <a:rPr lang="ru-RU" smtClean="0"/>
              <a:t>15.11.2024</a:t>
            </a:fld>
            <a:endParaRPr lang="ru-RU"/>
          </a:p>
        </p:txBody>
      </p:sp>
      <p:sp>
        <p:nvSpPr>
          <p:cNvPr id="5" name="Footer Placeholder 4"/>
          <p:cNvSpPr>
            <a:spLocks noGrp="1"/>
          </p:cNvSpPr>
          <p:nvPr>
            <p:ph type="ftr" sz="quarter" idx="11"/>
          </p:nvPr>
        </p:nvSpPr>
        <p:spPr>
          <a:xfrm>
            <a:off x="3962399" y="5870575"/>
            <a:ext cx="4893958" cy="377825"/>
          </a:xfrm>
        </p:spPr>
        <p:txBody>
          <a:bodyPr/>
          <a:lstStyle/>
          <a:p>
            <a:endParaRPr lang="ru-RU"/>
          </a:p>
        </p:txBody>
      </p:sp>
      <p:sp>
        <p:nvSpPr>
          <p:cNvPr id="6" name="Slide Number Placeholder 5"/>
          <p:cNvSpPr>
            <a:spLocks noGrp="1"/>
          </p:cNvSpPr>
          <p:nvPr>
            <p:ph type="sldNum" sz="quarter" idx="12"/>
          </p:nvPr>
        </p:nvSpPr>
        <p:spPr>
          <a:xfrm>
            <a:off x="10608958" y="5870575"/>
            <a:ext cx="551167" cy="377825"/>
          </a:xfrm>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2256227527"/>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09B9AFB-0A42-4561-8DBA-6DD03620C126}"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21153515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ru-RU"/>
              <a:t>Образец заголовка</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09B9AFB-0A42-4561-8DBA-6DD03620C126}"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8683873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109B9AFB-0A42-4561-8DBA-6DD03620C126}" type="datetimeFigureOut">
              <a:rPr lang="ru-RU" smtClean="0"/>
              <a:t>15.11.2024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33834811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109B9AFB-0A42-4561-8DBA-6DD03620C126}" type="datetimeFigureOut">
              <a:rPr lang="ru-RU" smtClean="0"/>
              <a:t>15.11.2024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35886169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09B9AFB-0A42-4561-8DBA-6DD03620C126}" type="datetimeFigureOut">
              <a:rPr lang="ru-RU" smtClean="0"/>
              <a:t>15.11.2024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25793953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109B9AFB-0A42-4561-8DBA-6DD03620C126}" type="datetimeFigureOut">
              <a:rPr lang="ru-RU" smtClean="0"/>
              <a:t>15.11.2024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38315451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09B9AFB-0A42-4561-8DBA-6DD03620C126}" type="datetimeFigureOut">
              <a:rPr lang="ru-RU" smtClean="0"/>
              <a:t>15.11.2024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1457507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ru-RU"/>
              <a:t>Образец заголовка</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09B9AFB-0A42-4561-8DBA-6DD03620C126}" type="datetimeFigureOut">
              <a:rPr lang="ru-RU" smtClean="0"/>
              <a:t>15.11.2024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39800751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09B9AFB-0A42-4561-8DBA-6DD03620C126}" type="datetimeFigureOut">
              <a:rPr lang="ru-RU" smtClean="0"/>
              <a:t>15.11.2024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10781250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09B9AFB-0A42-4561-8DBA-6DD03620C126}"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35295088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TextBox 11"/>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3" name="TextBox 12"/>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09B9AFB-0A42-4561-8DBA-6DD03620C126}"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29125795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09B9AFB-0A42-4561-8DBA-6DD03620C126}"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8828482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09B9AFB-0A42-4561-8DBA-6DD03620C126}"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26788164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09B9AFB-0A42-4561-8DBA-6DD03620C126}"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12150211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09B9AFB-0A42-4561-8DBA-6DD03620C126}"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21285593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09B9AFB-0A42-4561-8DBA-6DD03620C126}" type="datetimeFigureOut">
              <a:rPr lang="ru-RU" smtClean="0"/>
              <a:t>15.11.2024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3C8DEE-1799-472C-9424-2839829CD8BD}" type="slidenum">
              <a:rPr lang="ru-RU" smtClean="0"/>
              <a:t>‹#›</a:t>
            </a:fld>
            <a:endParaRPr lang="ru-RU"/>
          </a:p>
        </p:txBody>
      </p:sp>
    </p:spTree>
    <p:extLst>
      <p:ext uri="{BB962C8B-B14F-4D97-AF65-F5344CB8AC3E}">
        <p14:creationId xmlns:p14="http://schemas.microsoft.com/office/powerpoint/2010/main" val="3685882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09B9AFB-0A42-4561-8DBA-6DD03620C126}" type="datetimeFigureOut">
              <a:rPr lang="ru-RU" smtClean="0"/>
              <a:t>15.11.2024</a:t>
            </a:fld>
            <a:endParaRPr lang="ru-RU"/>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93C8DEE-1799-472C-9424-2839829CD8BD}" type="slidenum">
              <a:rPr lang="ru-RU" smtClean="0"/>
              <a:t>‹#›</a:t>
            </a:fld>
            <a:endParaRPr lang="ru-RU"/>
          </a:p>
        </p:txBody>
      </p:sp>
    </p:spTree>
    <p:extLst>
      <p:ext uri="{BB962C8B-B14F-4D97-AF65-F5344CB8AC3E}">
        <p14:creationId xmlns:p14="http://schemas.microsoft.com/office/powerpoint/2010/main" val="317924588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09B9AFB-0A42-4561-8DBA-6DD03620C126}" type="datetimeFigureOut">
              <a:rPr lang="ru-RU" smtClean="0"/>
              <a:t>15.11.2024</a:t>
            </a:fld>
            <a:endParaRPr lang="ru-RU"/>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93C8DEE-1799-472C-9424-2839829CD8BD}" type="slidenum">
              <a:rPr lang="ru-RU" smtClean="0"/>
              <a:t>‹#›</a:t>
            </a:fld>
            <a:endParaRPr lang="ru-RU"/>
          </a:p>
        </p:txBody>
      </p:sp>
    </p:spTree>
    <p:extLst>
      <p:ext uri="{BB962C8B-B14F-4D97-AF65-F5344CB8AC3E}">
        <p14:creationId xmlns:p14="http://schemas.microsoft.com/office/powerpoint/2010/main" val="1353260743"/>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g"/><Relationship Id="rId13" Type="http://schemas.microsoft.com/office/2007/relationships/diagramDrawing" Target="../diagrams/drawing2.xml"/><Relationship Id="rId18" Type="http://schemas.microsoft.com/office/2007/relationships/diagramDrawing" Target="../diagrams/drawing3.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Colors" Target="../diagrams/colors2.xml"/><Relationship Id="rId17" Type="http://schemas.openxmlformats.org/officeDocument/2006/relationships/diagramColors" Target="../diagrams/colors3.xml"/><Relationship Id="rId2" Type="http://schemas.openxmlformats.org/officeDocument/2006/relationships/slideLayout" Target="../slideLayouts/slideLayout18.xml"/><Relationship Id="rId16" Type="http://schemas.openxmlformats.org/officeDocument/2006/relationships/diagramQuickStyle" Target="../diagrams/quickStyle3.xml"/><Relationship Id="rId1" Type="http://schemas.openxmlformats.org/officeDocument/2006/relationships/themeOverride" Target="../theme/themeOverride1.xml"/><Relationship Id="rId6" Type="http://schemas.openxmlformats.org/officeDocument/2006/relationships/diagramColors" Target="../diagrams/colors1.xml"/><Relationship Id="rId11" Type="http://schemas.openxmlformats.org/officeDocument/2006/relationships/diagramQuickStyle" Target="../diagrams/quickStyle2.xml"/><Relationship Id="rId5" Type="http://schemas.openxmlformats.org/officeDocument/2006/relationships/diagramQuickStyle" Target="../diagrams/quickStyle1.xml"/><Relationship Id="rId15" Type="http://schemas.openxmlformats.org/officeDocument/2006/relationships/diagramLayout" Target="../diagrams/layout3.xml"/><Relationship Id="rId10" Type="http://schemas.openxmlformats.org/officeDocument/2006/relationships/diagramLayout" Target="../diagrams/layout2.xml"/><Relationship Id="rId4" Type="http://schemas.openxmlformats.org/officeDocument/2006/relationships/diagramLayout" Target="../diagrams/layout1.xml"/><Relationship Id="rId9" Type="http://schemas.openxmlformats.org/officeDocument/2006/relationships/diagramData" Target="../diagrams/data2.xml"/><Relationship Id="rId14" Type="http://schemas.openxmlformats.org/officeDocument/2006/relationships/diagramData" Target="../diagrams/data3.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5.xml"/><Relationship Id="rId13" Type="http://schemas.openxmlformats.org/officeDocument/2006/relationships/image" Target="../media/image9.png"/><Relationship Id="rId3" Type="http://schemas.openxmlformats.org/officeDocument/2006/relationships/diagramLayout" Target="../diagrams/layout4.xml"/><Relationship Id="rId7" Type="http://schemas.openxmlformats.org/officeDocument/2006/relationships/diagramData" Target="../diagrams/data5.xml"/><Relationship Id="rId12" Type="http://schemas.openxmlformats.org/officeDocument/2006/relationships/image" Target="../media/image8.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 Id="rId14" Type="http://schemas.openxmlformats.org/officeDocument/2006/relationships/image" Target="../media/image10.jpeg"/></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7.xml"/><Relationship Id="rId13" Type="http://schemas.openxmlformats.org/officeDocument/2006/relationships/image" Target="../media/image8.png"/><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5" Type="http://schemas.openxmlformats.org/officeDocument/2006/relationships/image" Target="../media/image11.jpeg"/><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 Id="rId1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9.xml"/><Relationship Id="rId13" Type="http://schemas.openxmlformats.org/officeDocument/2006/relationships/image" Target="../media/image8.png"/><Relationship Id="rId3" Type="http://schemas.openxmlformats.org/officeDocument/2006/relationships/diagramData" Target="../diagrams/data8.xml"/><Relationship Id="rId7" Type="http://schemas.microsoft.com/office/2007/relationships/diagramDrawing" Target="../diagrams/drawing8.xml"/><Relationship Id="rId12" Type="http://schemas.microsoft.com/office/2007/relationships/diagramDrawing" Target="../diagrams/drawing9.xml"/><Relationship Id="rId2" Type="http://schemas.openxmlformats.org/officeDocument/2006/relationships/slideLayout" Target="../slideLayouts/slideLayout2.xml"/><Relationship Id="rId1" Type="http://schemas.openxmlformats.org/officeDocument/2006/relationships/themeOverride" Target="../theme/themeOverride3.xml"/><Relationship Id="rId6" Type="http://schemas.openxmlformats.org/officeDocument/2006/relationships/diagramColors" Target="../diagrams/colors8.xml"/><Relationship Id="rId11" Type="http://schemas.openxmlformats.org/officeDocument/2006/relationships/diagramColors" Target="../diagrams/colors9.xml"/><Relationship Id="rId5" Type="http://schemas.openxmlformats.org/officeDocument/2006/relationships/diagramQuickStyle" Target="../diagrams/quickStyle8.xml"/><Relationship Id="rId15" Type="http://schemas.openxmlformats.org/officeDocument/2006/relationships/image" Target="../media/image12.jpeg"/><Relationship Id="rId10" Type="http://schemas.openxmlformats.org/officeDocument/2006/relationships/diagramQuickStyle" Target="../diagrams/quickStyle9.xml"/><Relationship Id="rId4" Type="http://schemas.openxmlformats.org/officeDocument/2006/relationships/diagramLayout" Target="../diagrams/layout8.xml"/><Relationship Id="rId9" Type="http://schemas.openxmlformats.org/officeDocument/2006/relationships/diagramLayout" Target="../diagrams/layout9.xml"/><Relationship Id="rId1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11.xml"/><Relationship Id="rId13" Type="http://schemas.openxmlformats.org/officeDocument/2006/relationships/image" Target="../media/image8.png"/><Relationship Id="rId3" Type="http://schemas.openxmlformats.org/officeDocument/2006/relationships/diagramData" Target="../diagrams/data10.xml"/><Relationship Id="rId7" Type="http://schemas.microsoft.com/office/2007/relationships/diagramDrawing" Target="../diagrams/drawing10.xml"/><Relationship Id="rId12" Type="http://schemas.microsoft.com/office/2007/relationships/diagramDrawing" Target="../diagrams/drawing11.xml"/><Relationship Id="rId2" Type="http://schemas.openxmlformats.org/officeDocument/2006/relationships/slideLayout" Target="../slideLayouts/slideLayout2.xml"/><Relationship Id="rId1" Type="http://schemas.openxmlformats.org/officeDocument/2006/relationships/themeOverride" Target="../theme/themeOverride4.xml"/><Relationship Id="rId6" Type="http://schemas.openxmlformats.org/officeDocument/2006/relationships/diagramColors" Target="../diagrams/colors10.xml"/><Relationship Id="rId11" Type="http://schemas.openxmlformats.org/officeDocument/2006/relationships/diagramColors" Target="../diagrams/colors11.xml"/><Relationship Id="rId5" Type="http://schemas.openxmlformats.org/officeDocument/2006/relationships/diagramQuickStyle" Target="../diagrams/quickStyle10.xml"/><Relationship Id="rId15" Type="http://schemas.openxmlformats.org/officeDocument/2006/relationships/image" Target="../media/image13.jpeg"/><Relationship Id="rId10" Type="http://schemas.openxmlformats.org/officeDocument/2006/relationships/diagramQuickStyle" Target="../diagrams/quickStyle11.xml"/><Relationship Id="rId4" Type="http://schemas.openxmlformats.org/officeDocument/2006/relationships/diagramLayout" Target="../diagrams/layout10.xml"/><Relationship Id="rId9" Type="http://schemas.openxmlformats.org/officeDocument/2006/relationships/diagramLayout" Target="../diagrams/layout11.xml"/><Relationship Id="rId1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13.xml"/><Relationship Id="rId13" Type="http://schemas.openxmlformats.org/officeDocument/2006/relationships/image" Target="../media/image8.png"/><Relationship Id="rId3" Type="http://schemas.openxmlformats.org/officeDocument/2006/relationships/diagramData" Target="../diagrams/data12.xml"/><Relationship Id="rId7" Type="http://schemas.microsoft.com/office/2007/relationships/diagramDrawing" Target="../diagrams/drawing12.xml"/><Relationship Id="rId12" Type="http://schemas.microsoft.com/office/2007/relationships/diagramDrawing" Target="../diagrams/drawing13.xml"/><Relationship Id="rId2" Type="http://schemas.openxmlformats.org/officeDocument/2006/relationships/slideLayout" Target="../slideLayouts/slideLayout2.xml"/><Relationship Id="rId1" Type="http://schemas.openxmlformats.org/officeDocument/2006/relationships/themeOverride" Target="../theme/themeOverride5.xml"/><Relationship Id="rId6" Type="http://schemas.openxmlformats.org/officeDocument/2006/relationships/diagramColors" Target="../diagrams/colors12.xml"/><Relationship Id="rId11" Type="http://schemas.openxmlformats.org/officeDocument/2006/relationships/diagramColors" Target="../diagrams/colors13.xml"/><Relationship Id="rId5" Type="http://schemas.openxmlformats.org/officeDocument/2006/relationships/diagramQuickStyle" Target="../diagrams/quickStyle12.xml"/><Relationship Id="rId15" Type="http://schemas.openxmlformats.org/officeDocument/2006/relationships/image" Target="../media/image14.jpeg"/><Relationship Id="rId10" Type="http://schemas.openxmlformats.org/officeDocument/2006/relationships/diagramQuickStyle" Target="../diagrams/quickStyle13.xml"/><Relationship Id="rId4" Type="http://schemas.openxmlformats.org/officeDocument/2006/relationships/diagramLayout" Target="../diagrams/layout12.xml"/><Relationship Id="rId9" Type="http://schemas.openxmlformats.org/officeDocument/2006/relationships/diagramLayout" Target="../diagrams/layout13.xml"/><Relationship Id="rId1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15.xml"/><Relationship Id="rId13" Type="http://schemas.openxmlformats.org/officeDocument/2006/relationships/image" Target="../media/image8.png"/><Relationship Id="rId3" Type="http://schemas.openxmlformats.org/officeDocument/2006/relationships/diagramData" Target="../diagrams/data14.xml"/><Relationship Id="rId7" Type="http://schemas.microsoft.com/office/2007/relationships/diagramDrawing" Target="../diagrams/drawing14.xml"/><Relationship Id="rId12" Type="http://schemas.microsoft.com/office/2007/relationships/diagramDrawing" Target="../diagrams/drawing15.xml"/><Relationship Id="rId2" Type="http://schemas.openxmlformats.org/officeDocument/2006/relationships/slideLayout" Target="../slideLayouts/slideLayout2.xml"/><Relationship Id="rId1" Type="http://schemas.openxmlformats.org/officeDocument/2006/relationships/themeOverride" Target="../theme/themeOverride6.xml"/><Relationship Id="rId6" Type="http://schemas.openxmlformats.org/officeDocument/2006/relationships/diagramColors" Target="../diagrams/colors14.xml"/><Relationship Id="rId11" Type="http://schemas.openxmlformats.org/officeDocument/2006/relationships/diagramColors" Target="../diagrams/colors15.xml"/><Relationship Id="rId5" Type="http://schemas.openxmlformats.org/officeDocument/2006/relationships/diagramQuickStyle" Target="../diagrams/quickStyle14.xml"/><Relationship Id="rId15" Type="http://schemas.openxmlformats.org/officeDocument/2006/relationships/image" Target="../media/image15.jpeg"/><Relationship Id="rId10" Type="http://schemas.openxmlformats.org/officeDocument/2006/relationships/diagramQuickStyle" Target="../diagrams/quickStyle15.xml"/><Relationship Id="rId4" Type="http://schemas.openxmlformats.org/officeDocument/2006/relationships/diagramLayout" Target="../diagrams/layout14.xml"/><Relationship Id="rId9" Type="http://schemas.openxmlformats.org/officeDocument/2006/relationships/diagramLayout" Target="../diagrams/layout15.xml"/><Relationship Id="rId1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17.xml"/><Relationship Id="rId13" Type="http://schemas.openxmlformats.org/officeDocument/2006/relationships/image" Target="../media/image8.png"/><Relationship Id="rId3" Type="http://schemas.openxmlformats.org/officeDocument/2006/relationships/diagramData" Target="../diagrams/data16.xml"/><Relationship Id="rId7" Type="http://schemas.microsoft.com/office/2007/relationships/diagramDrawing" Target="../diagrams/drawing16.xml"/><Relationship Id="rId12" Type="http://schemas.microsoft.com/office/2007/relationships/diagramDrawing" Target="../diagrams/drawing17.xml"/><Relationship Id="rId2" Type="http://schemas.openxmlformats.org/officeDocument/2006/relationships/slideLayout" Target="../slideLayouts/slideLayout2.xml"/><Relationship Id="rId1" Type="http://schemas.openxmlformats.org/officeDocument/2006/relationships/themeOverride" Target="../theme/themeOverride7.xml"/><Relationship Id="rId6" Type="http://schemas.openxmlformats.org/officeDocument/2006/relationships/diagramColors" Target="../diagrams/colors16.xml"/><Relationship Id="rId11" Type="http://schemas.openxmlformats.org/officeDocument/2006/relationships/diagramColors" Target="../diagrams/colors17.xml"/><Relationship Id="rId5" Type="http://schemas.openxmlformats.org/officeDocument/2006/relationships/diagramQuickStyle" Target="../diagrams/quickStyle16.xml"/><Relationship Id="rId15" Type="http://schemas.openxmlformats.org/officeDocument/2006/relationships/image" Target="../media/image16.jpeg"/><Relationship Id="rId10" Type="http://schemas.openxmlformats.org/officeDocument/2006/relationships/diagramQuickStyle" Target="../diagrams/quickStyle17.xml"/><Relationship Id="rId4" Type="http://schemas.openxmlformats.org/officeDocument/2006/relationships/diagramLayout" Target="../diagrams/layout16.xml"/><Relationship Id="rId9" Type="http://schemas.openxmlformats.org/officeDocument/2006/relationships/diagramLayout" Target="../diagrams/layout17.xml"/><Relationship Id="rId14"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19.xml"/><Relationship Id="rId13" Type="http://schemas.openxmlformats.org/officeDocument/2006/relationships/image" Target="../media/image8.png"/><Relationship Id="rId3" Type="http://schemas.openxmlformats.org/officeDocument/2006/relationships/diagramData" Target="../diagrams/data18.xml"/><Relationship Id="rId7" Type="http://schemas.microsoft.com/office/2007/relationships/diagramDrawing" Target="../diagrams/drawing18.xml"/><Relationship Id="rId12" Type="http://schemas.microsoft.com/office/2007/relationships/diagramDrawing" Target="../diagrams/drawing19.xml"/><Relationship Id="rId2" Type="http://schemas.openxmlformats.org/officeDocument/2006/relationships/slideLayout" Target="../slideLayouts/slideLayout2.xml"/><Relationship Id="rId1" Type="http://schemas.openxmlformats.org/officeDocument/2006/relationships/themeOverride" Target="../theme/themeOverride8.xml"/><Relationship Id="rId6" Type="http://schemas.openxmlformats.org/officeDocument/2006/relationships/diagramColors" Target="../diagrams/colors18.xml"/><Relationship Id="rId11" Type="http://schemas.openxmlformats.org/officeDocument/2006/relationships/diagramColors" Target="../diagrams/colors19.xml"/><Relationship Id="rId5" Type="http://schemas.openxmlformats.org/officeDocument/2006/relationships/diagramQuickStyle" Target="../diagrams/quickStyle18.xml"/><Relationship Id="rId15" Type="http://schemas.openxmlformats.org/officeDocument/2006/relationships/image" Target="../media/image17.jpeg"/><Relationship Id="rId10" Type="http://schemas.openxmlformats.org/officeDocument/2006/relationships/diagramQuickStyle" Target="../diagrams/quickStyle19.xml"/><Relationship Id="rId4" Type="http://schemas.openxmlformats.org/officeDocument/2006/relationships/diagramLayout" Target="../diagrams/layout18.xml"/><Relationship Id="rId9" Type="http://schemas.openxmlformats.org/officeDocument/2006/relationships/diagramLayout" Target="../diagrams/layout19.xml"/><Relationship Id="rId14"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21.xml"/><Relationship Id="rId13" Type="http://schemas.openxmlformats.org/officeDocument/2006/relationships/image" Target="../media/image8.png"/><Relationship Id="rId3" Type="http://schemas.openxmlformats.org/officeDocument/2006/relationships/diagramData" Target="../diagrams/data20.xml"/><Relationship Id="rId7" Type="http://schemas.microsoft.com/office/2007/relationships/diagramDrawing" Target="../diagrams/drawing20.xml"/><Relationship Id="rId12" Type="http://schemas.microsoft.com/office/2007/relationships/diagramDrawing" Target="../diagrams/drawing21.xml"/><Relationship Id="rId2" Type="http://schemas.openxmlformats.org/officeDocument/2006/relationships/slideLayout" Target="../slideLayouts/slideLayout2.xml"/><Relationship Id="rId1" Type="http://schemas.openxmlformats.org/officeDocument/2006/relationships/themeOverride" Target="../theme/themeOverride9.xml"/><Relationship Id="rId6" Type="http://schemas.openxmlformats.org/officeDocument/2006/relationships/diagramColors" Target="../diagrams/colors20.xml"/><Relationship Id="rId11" Type="http://schemas.openxmlformats.org/officeDocument/2006/relationships/diagramColors" Target="../diagrams/colors21.xml"/><Relationship Id="rId5" Type="http://schemas.openxmlformats.org/officeDocument/2006/relationships/diagramQuickStyle" Target="../diagrams/quickStyle20.xml"/><Relationship Id="rId15" Type="http://schemas.openxmlformats.org/officeDocument/2006/relationships/image" Target="../media/image18.jpeg"/><Relationship Id="rId10" Type="http://schemas.openxmlformats.org/officeDocument/2006/relationships/diagramQuickStyle" Target="../diagrams/quickStyle21.xml"/><Relationship Id="rId4" Type="http://schemas.openxmlformats.org/officeDocument/2006/relationships/diagramLayout" Target="../diagrams/layout20.xml"/><Relationship Id="rId9" Type="http://schemas.openxmlformats.org/officeDocument/2006/relationships/diagramLayout" Target="../diagrams/layout21.xml"/><Relationship Id="rId14"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22.xml"/><Relationship Id="rId7" Type="http://schemas.openxmlformats.org/officeDocument/2006/relationships/image" Target="../media/image8.png"/><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 Id="rId9"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aphicFrame>
        <p:nvGraphicFramePr>
          <p:cNvPr id="7" name="Схема 6">
            <a:extLst>
              <a:ext uri="{FF2B5EF4-FFF2-40B4-BE49-F238E27FC236}">
                <a16:creationId xmlns:a16="http://schemas.microsoft.com/office/drawing/2014/main" id="{856F9CF7-E56E-4934-966A-4696B0F69667}"/>
              </a:ext>
            </a:extLst>
          </p:cNvPr>
          <p:cNvGraphicFramePr/>
          <p:nvPr/>
        </p:nvGraphicFramePr>
        <p:xfrm>
          <a:off x="673100" y="466725"/>
          <a:ext cx="7411097" cy="52443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Рисунок 5">
            <a:extLst>
              <a:ext uri="{FF2B5EF4-FFF2-40B4-BE49-F238E27FC236}">
                <a16:creationId xmlns:a16="http://schemas.microsoft.com/office/drawing/2014/main" id="{F80B5F20-2AF5-40F5-87F1-0BEDA94A993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99953" y="1207833"/>
            <a:ext cx="3218947" cy="4137534"/>
          </a:xfrm>
          <a:prstGeom prst="roundRect">
            <a:avLst>
              <a:gd name="adj" fmla="val 8594"/>
            </a:avLst>
          </a:prstGeom>
          <a:solidFill>
            <a:srgbClr val="FFFFFF">
              <a:shade val="85000"/>
            </a:srgbClr>
          </a:solidFill>
          <a:ln>
            <a:noFill/>
          </a:ln>
          <a:effectLst/>
        </p:spPr>
      </p:pic>
      <p:sp>
        <p:nvSpPr>
          <p:cNvPr id="11" name="Прямоугольник 10">
            <a:extLst>
              <a:ext uri="{FF2B5EF4-FFF2-40B4-BE49-F238E27FC236}">
                <a16:creationId xmlns:a16="http://schemas.microsoft.com/office/drawing/2014/main" id="{27B82A52-05DD-4259-9135-1730BE1BA63B}"/>
              </a:ext>
            </a:extLst>
          </p:cNvPr>
          <p:cNvSpPr/>
          <p:nvPr/>
        </p:nvSpPr>
        <p:spPr>
          <a:xfrm>
            <a:off x="1009794" y="1307121"/>
            <a:ext cx="6819367" cy="1446550"/>
          </a:xfrm>
          <a:prstGeom prst="rect">
            <a:avLst/>
          </a:prstGeom>
        </p:spPr>
        <p:txBody>
          <a:bodyPr wrap="square">
            <a:spAutoFit/>
          </a:bodyPr>
          <a:lstStyle/>
          <a:p>
            <a:pPr algn="ctr"/>
            <a:r>
              <a:rPr lang="en-US" sz="4400" b="1"/>
              <a:t>Legal Protection of Databases </a:t>
            </a:r>
            <a:endParaRPr lang="ru-RU" sz="5400" b="1">
              <a:effectLst>
                <a:outerShdw blurRad="38100" dist="38100" dir="2700000" algn="tl">
                  <a:srgbClr val="000000">
                    <a:alpha val="43137"/>
                  </a:srgbClr>
                </a:outerShdw>
              </a:effectLst>
            </a:endParaRPr>
          </a:p>
        </p:txBody>
      </p:sp>
      <p:graphicFrame>
        <p:nvGraphicFramePr>
          <p:cNvPr id="10" name="Схема 9">
            <a:extLst>
              <a:ext uri="{FF2B5EF4-FFF2-40B4-BE49-F238E27FC236}">
                <a16:creationId xmlns:a16="http://schemas.microsoft.com/office/drawing/2014/main" id="{6C5E77EC-CE20-4EFE-97C3-CBD4B2943EA4}"/>
              </a:ext>
            </a:extLst>
          </p:cNvPr>
          <p:cNvGraphicFramePr/>
          <p:nvPr/>
        </p:nvGraphicFramePr>
        <p:xfrm>
          <a:off x="934824" y="2871755"/>
          <a:ext cx="6969305" cy="62502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2" name="Схема 11">
            <a:extLst>
              <a:ext uri="{FF2B5EF4-FFF2-40B4-BE49-F238E27FC236}">
                <a16:creationId xmlns:a16="http://schemas.microsoft.com/office/drawing/2014/main" id="{326D3DC1-A342-4557-9A52-E4B336B8E8A1}"/>
              </a:ext>
            </a:extLst>
          </p:cNvPr>
          <p:cNvGraphicFramePr/>
          <p:nvPr/>
        </p:nvGraphicFramePr>
        <p:xfrm>
          <a:off x="1126713" y="3614862"/>
          <a:ext cx="6467860" cy="2400657"/>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Tree>
    <p:extLst>
      <p:ext uri="{BB962C8B-B14F-4D97-AF65-F5344CB8AC3E}">
        <p14:creationId xmlns:p14="http://schemas.microsoft.com/office/powerpoint/2010/main" val="102393881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nvPr>
        </p:nvGraphicFramePr>
        <p:xfrm>
          <a:off x="-415360" y="767497"/>
          <a:ext cx="6911410" cy="5042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nvGraphicFramePr>
        <p:xfrm>
          <a:off x="248615" y="105182"/>
          <a:ext cx="11514760" cy="66231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C031AD72-DE37-4BA0-B0AE-C83348739F8F}"/>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93CB1CB-97DF-4579-B4F8-5E1C7E24CFFA}"/>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7C966D04-54F1-4F69-AD14-26FE3E73D3B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9218" name="Picture 2">
            <a:extLst>
              <a:ext uri="{FF2B5EF4-FFF2-40B4-BE49-F238E27FC236}">
                <a16:creationId xmlns:a16="http://schemas.microsoft.com/office/drawing/2014/main" id="{46E5E22A-6571-4B1A-A7D2-3A9014416A3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610350" y="2002998"/>
            <a:ext cx="4572000" cy="25717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150437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nvPr>
        </p:nvGraphicFramePr>
        <p:xfrm>
          <a:off x="-415360" y="590551"/>
          <a:ext cx="6911410" cy="5219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nvGraphicFramePr>
        <p:xfrm>
          <a:off x="248615" y="20006"/>
          <a:ext cx="11514760" cy="55607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1" name="Рисунок 10">
            <a:extLst>
              <a:ext uri="{FF2B5EF4-FFF2-40B4-BE49-F238E27FC236}">
                <a16:creationId xmlns:a16="http://schemas.microsoft.com/office/drawing/2014/main" id="{C031AD72-DE37-4BA0-B0AE-C83348739F8F}"/>
              </a:ext>
            </a:extLst>
          </p:cNvPr>
          <p:cNvPicPr>
            <a:picLocks noChangeAspect="1"/>
          </p:cNvPicPr>
          <p:nvPr/>
        </p:nvPicPr>
        <p:blipFill>
          <a:blip r:embed="rId13"/>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93CB1CB-97DF-4579-B4F8-5E1C7E24CFFA}"/>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7C966D04-54F1-4F69-AD14-26FE3E73D3B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1026" name="Picture 2">
            <a:extLst>
              <a:ext uri="{FF2B5EF4-FFF2-40B4-BE49-F238E27FC236}">
                <a16:creationId xmlns:a16="http://schemas.microsoft.com/office/drawing/2014/main" id="{34536AA8-959F-48E5-A7F0-EEF1962F8FF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260237" y="1676401"/>
            <a:ext cx="4572000" cy="304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5802795"/>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nvPr>
        </p:nvGraphicFramePr>
        <p:xfrm>
          <a:off x="-415360" y="590551"/>
          <a:ext cx="6911410" cy="5219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nvGraphicFramePr>
        <p:xfrm>
          <a:off x="248615" y="20006"/>
          <a:ext cx="11514760" cy="55607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1" name="Рисунок 10">
            <a:extLst>
              <a:ext uri="{FF2B5EF4-FFF2-40B4-BE49-F238E27FC236}">
                <a16:creationId xmlns:a16="http://schemas.microsoft.com/office/drawing/2014/main" id="{C031AD72-DE37-4BA0-B0AE-C83348739F8F}"/>
              </a:ext>
            </a:extLst>
          </p:cNvPr>
          <p:cNvPicPr>
            <a:picLocks noChangeAspect="1"/>
          </p:cNvPicPr>
          <p:nvPr/>
        </p:nvPicPr>
        <p:blipFill>
          <a:blip r:embed="rId13"/>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93CB1CB-97DF-4579-B4F8-5E1C7E24CFFA}"/>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7C966D04-54F1-4F69-AD14-26FE3E73D3B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2050" name="Picture 2">
            <a:extLst>
              <a:ext uri="{FF2B5EF4-FFF2-40B4-BE49-F238E27FC236}">
                <a16:creationId xmlns:a16="http://schemas.microsoft.com/office/drawing/2014/main" id="{90159513-73C4-41E0-A790-5555FF0D5FAA}"/>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606466" y="2047416"/>
            <a:ext cx="4572000" cy="25717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823281018"/>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nvPr>
        </p:nvGraphicFramePr>
        <p:xfrm>
          <a:off x="-415360" y="590551"/>
          <a:ext cx="6911410" cy="5219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nvGraphicFramePr>
        <p:xfrm>
          <a:off x="248615" y="20006"/>
          <a:ext cx="11514760" cy="55607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1" name="Рисунок 10">
            <a:extLst>
              <a:ext uri="{FF2B5EF4-FFF2-40B4-BE49-F238E27FC236}">
                <a16:creationId xmlns:a16="http://schemas.microsoft.com/office/drawing/2014/main" id="{C031AD72-DE37-4BA0-B0AE-C83348739F8F}"/>
              </a:ext>
            </a:extLst>
          </p:cNvPr>
          <p:cNvPicPr>
            <a:picLocks noChangeAspect="1"/>
          </p:cNvPicPr>
          <p:nvPr/>
        </p:nvPicPr>
        <p:blipFill>
          <a:blip r:embed="rId13"/>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93CB1CB-97DF-4579-B4F8-5E1C7E24CFFA}"/>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7C966D04-54F1-4F69-AD14-26FE3E73D3B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3074" name="Picture 2">
            <a:extLst>
              <a:ext uri="{FF2B5EF4-FFF2-40B4-BE49-F238E27FC236}">
                <a16:creationId xmlns:a16="http://schemas.microsoft.com/office/drawing/2014/main" id="{766A329E-90BA-423C-9D73-D65BE2649B19}"/>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496050" y="1809291"/>
            <a:ext cx="4572000" cy="304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47527051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nvPr>
        </p:nvGraphicFramePr>
        <p:xfrm>
          <a:off x="-415360" y="590551"/>
          <a:ext cx="6911410" cy="5219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nvGraphicFramePr>
        <p:xfrm>
          <a:off x="248615" y="20006"/>
          <a:ext cx="11514760" cy="55607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1" name="Рисунок 10">
            <a:extLst>
              <a:ext uri="{FF2B5EF4-FFF2-40B4-BE49-F238E27FC236}">
                <a16:creationId xmlns:a16="http://schemas.microsoft.com/office/drawing/2014/main" id="{C031AD72-DE37-4BA0-B0AE-C83348739F8F}"/>
              </a:ext>
            </a:extLst>
          </p:cNvPr>
          <p:cNvPicPr>
            <a:picLocks noChangeAspect="1"/>
          </p:cNvPicPr>
          <p:nvPr/>
        </p:nvPicPr>
        <p:blipFill>
          <a:blip r:embed="rId13"/>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93CB1CB-97DF-4579-B4F8-5E1C7E24CFFA}"/>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7C966D04-54F1-4F69-AD14-26FE3E73D3B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4098" name="Picture 2" descr="vGPU - использовать нельзя игнорировать / Habr">
            <a:extLst>
              <a:ext uri="{FF2B5EF4-FFF2-40B4-BE49-F238E27FC236}">
                <a16:creationId xmlns:a16="http://schemas.microsoft.com/office/drawing/2014/main" id="{1E08A926-3914-4233-BB14-52FA35E73B3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48508" y="2014079"/>
            <a:ext cx="4572000" cy="26384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738707392"/>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nvPr>
        </p:nvGraphicFramePr>
        <p:xfrm>
          <a:off x="-415360" y="590551"/>
          <a:ext cx="6911410" cy="5219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nvGraphicFramePr>
        <p:xfrm>
          <a:off x="248615" y="20006"/>
          <a:ext cx="11514760" cy="55607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1" name="Рисунок 10">
            <a:extLst>
              <a:ext uri="{FF2B5EF4-FFF2-40B4-BE49-F238E27FC236}">
                <a16:creationId xmlns:a16="http://schemas.microsoft.com/office/drawing/2014/main" id="{C031AD72-DE37-4BA0-B0AE-C83348739F8F}"/>
              </a:ext>
            </a:extLst>
          </p:cNvPr>
          <p:cNvPicPr>
            <a:picLocks noChangeAspect="1"/>
          </p:cNvPicPr>
          <p:nvPr/>
        </p:nvPicPr>
        <p:blipFill>
          <a:blip r:embed="rId13"/>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93CB1CB-97DF-4579-B4F8-5E1C7E24CFFA}"/>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7C966D04-54F1-4F69-AD14-26FE3E73D3B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5122" name="Picture 2">
            <a:extLst>
              <a:ext uri="{FF2B5EF4-FFF2-40B4-BE49-F238E27FC236}">
                <a16:creationId xmlns:a16="http://schemas.microsoft.com/office/drawing/2014/main" id="{EE43C9F8-C670-4060-8252-B9891FF937C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636105" y="2064798"/>
            <a:ext cx="4352925" cy="304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75707788"/>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nvPr>
        </p:nvGraphicFramePr>
        <p:xfrm>
          <a:off x="-415360" y="590551"/>
          <a:ext cx="6911410" cy="5219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nvGraphicFramePr>
        <p:xfrm>
          <a:off x="248615" y="20006"/>
          <a:ext cx="11514760" cy="55607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1" name="Рисунок 10">
            <a:extLst>
              <a:ext uri="{FF2B5EF4-FFF2-40B4-BE49-F238E27FC236}">
                <a16:creationId xmlns:a16="http://schemas.microsoft.com/office/drawing/2014/main" id="{C031AD72-DE37-4BA0-B0AE-C83348739F8F}"/>
              </a:ext>
            </a:extLst>
          </p:cNvPr>
          <p:cNvPicPr>
            <a:picLocks noChangeAspect="1"/>
          </p:cNvPicPr>
          <p:nvPr/>
        </p:nvPicPr>
        <p:blipFill>
          <a:blip r:embed="rId13"/>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93CB1CB-97DF-4579-B4F8-5E1C7E24CFFA}"/>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7C966D04-54F1-4F69-AD14-26FE3E73D3B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6146" name="Picture 2">
            <a:extLst>
              <a:ext uri="{FF2B5EF4-FFF2-40B4-BE49-F238E27FC236}">
                <a16:creationId xmlns:a16="http://schemas.microsoft.com/office/drawing/2014/main" id="{8A8BE311-D532-425C-8850-7DAF4C3AA252}"/>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677487" y="2005247"/>
            <a:ext cx="4572000" cy="25717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66106674"/>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nvPr>
        </p:nvGraphicFramePr>
        <p:xfrm>
          <a:off x="-415360" y="590551"/>
          <a:ext cx="6911410" cy="5219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nvGraphicFramePr>
        <p:xfrm>
          <a:off x="248615" y="20006"/>
          <a:ext cx="11514760" cy="55607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1" name="Рисунок 10">
            <a:extLst>
              <a:ext uri="{FF2B5EF4-FFF2-40B4-BE49-F238E27FC236}">
                <a16:creationId xmlns:a16="http://schemas.microsoft.com/office/drawing/2014/main" id="{C031AD72-DE37-4BA0-B0AE-C83348739F8F}"/>
              </a:ext>
            </a:extLst>
          </p:cNvPr>
          <p:cNvPicPr>
            <a:picLocks noChangeAspect="1"/>
          </p:cNvPicPr>
          <p:nvPr/>
        </p:nvPicPr>
        <p:blipFill>
          <a:blip r:embed="rId13"/>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93CB1CB-97DF-4579-B4F8-5E1C7E24CFFA}"/>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7C966D04-54F1-4F69-AD14-26FE3E73D3B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7170" name="Picture 2">
            <a:extLst>
              <a:ext uri="{FF2B5EF4-FFF2-40B4-BE49-F238E27FC236}">
                <a16:creationId xmlns:a16="http://schemas.microsoft.com/office/drawing/2014/main" id="{DF432AD6-8744-4A94-8DF4-1C659D137CB7}"/>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496050" y="1809291"/>
            <a:ext cx="4572000" cy="304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476389306"/>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nvPr>
        </p:nvGraphicFramePr>
        <p:xfrm>
          <a:off x="-415360" y="590551"/>
          <a:ext cx="6911410" cy="5219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nvGraphicFramePr>
        <p:xfrm>
          <a:off x="248615" y="20006"/>
          <a:ext cx="11514760" cy="55607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1" name="Рисунок 10">
            <a:extLst>
              <a:ext uri="{FF2B5EF4-FFF2-40B4-BE49-F238E27FC236}">
                <a16:creationId xmlns:a16="http://schemas.microsoft.com/office/drawing/2014/main" id="{C031AD72-DE37-4BA0-B0AE-C83348739F8F}"/>
              </a:ext>
            </a:extLst>
          </p:cNvPr>
          <p:cNvPicPr>
            <a:picLocks noChangeAspect="1"/>
          </p:cNvPicPr>
          <p:nvPr/>
        </p:nvPicPr>
        <p:blipFill>
          <a:blip r:embed="rId13"/>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93CB1CB-97DF-4579-B4F8-5E1C7E24CFFA}"/>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7C966D04-54F1-4F69-AD14-26FE3E73D3B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8194" name="Picture 2">
            <a:extLst>
              <a:ext uri="{FF2B5EF4-FFF2-40B4-BE49-F238E27FC236}">
                <a16:creationId xmlns:a16="http://schemas.microsoft.com/office/drawing/2014/main" id="{931EA41F-CC9B-432D-8C29-1658B4A78DFA}"/>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434800" y="2109788"/>
            <a:ext cx="4572000" cy="21812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88355991"/>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a:extLst>
              <a:ext uri="{FF2B5EF4-FFF2-40B4-BE49-F238E27FC236}">
                <a16:creationId xmlns:a16="http://schemas.microsoft.com/office/drawing/2014/main" id="{D15AB018-D58A-4CE0-8653-F4DCC564191F}"/>
              </a:ext>
            </a:extLst>
          </p:cNvPr>
          <p:cNvGraphicFramePr/>
          <p:nvPr/>
        </p:nvGraphicFramePr>
        <p:xfrm>
          <a:off x="1030287" y="511106"/>
          <a:ext cx="10131425" cy="8802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Рисунок 6">
            <a:extLst>
              <a:ext uri="{FF2B5EF4-FFF2-40B4-BE49-F238E27FC236}">
                <a16:creationId xmlns:a16="http://schemas.microsoft.com/office/drawing/2014/main" id="{750066F7-5315-42F5-8E92-0EA5CC0B72F6}"/>
              </a:ext>
            </a:extLst>
          </p:cNvPr>
          <p:cNvPicPr>
            <a:picLocks noChangeAspect="1"/>
          </p:cNvPicPr>
          <p:nvPr/>
        </p:nvPicPr>
        <p:blipFill>
          <a:blip r:embed="rId7"/>
          <a:stretch>
            <a:fillRect/>
          </a:stretch>
        </p:blipFill>
        <p:spPr>
          <a:xfrm>
            <a:off x="7636074" y="1879534"/>
            <a:ext cx="3950268" cy="39502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Прямоугольник: скругленные углы 4">
            <a:extLst>
              <a:ext uri="{FF2B5EF4-FFF2-40B4-BE49-F238E27FC236}">
                <a16:creationId xmlns:a16="http://schemas.microsoft.com/office/drawing/2014/main" id="{5D842802-8310-426E-A620-BAD20A0DFD3C}"/>
              </a:ext>
            </a:extLst>
          </p:cNvPr>
          <p:cNvSpPr txBox="1"/>
          <p:nvPr/>
        </p:nvSpPr>
        <p:spPr>
          <a:xfrm>
            <a:off x="390526" y="4991291"/>
            <a:ext cx="7114972" cy="808138"/>
          </a:xfrm>
          <a:prstGeom prst="roundRect">
            <a:avLst/>
          </a:prstGeom>
          <a:solidFill>
            <a:schemeClr val="bg2">
              <a:lumMod val="60000"/>
              <a:lumOff val="40000"/>
            </a:schemeClr>
          </a:solidFill>
          <a:ln>
            <a:noFill/>
          </a:ln>
          <a:effectLst>
            <a:outerShdw blurRad="44450" dist="27940" dir="5400000" algn="ctr">
              <a:srgbClr val="000000">
                <a:alpha val="32000"/>
              </a:srgbClr>
            </a:outerShdw>
            <a:reflection blurRad="6350" stA="50000" endA="300" endPos="90000" dir="5400000" sy="-100000" algn="bl" rotWithShape="0"/>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400" b="1" kern="1200"/>
              <a:t>WWW</a:t>
            </a:r>
            <a:r>
              <a:rPr lang="en-US" sz="2400" b="1"/>
              <a:t>.GULYAMOV.ORG</a:t>
            </a:r>
            <a:endParaRPr lang="ru-RU" sz="2400" b="1" kern="1200" dirty="0"/>
          </a:p>
        </p:txBody>
      </p:sp>
      <p:pic>
        <p:nvPicPr>
          <p:cNvPr id="9" name="Рисунок 8">
            <a:extLst>
              <a:ext uri="{FF2B5EF4-FFF2-40B4-BE49-F238E27FC236}">
                <a16:creationId xmlns:a16="http://schemas.microsoft.com/office/drawing/2014/main" id="{5EE84B58-C3B1-4845-B96E-F65BFFE4DE0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25804" y="2247421"/>
            <a:ext cx="1887797" cy="1887797"/>
          </a:xfrm>
          <a:prstGeom prst="rect">
            <a:avLst/>
          </a:prstGeom>
          <a:effectLst>
            <a:reflection blurRad="6350" stA="52000" endA="300" endPos="35000" dir="5400000" sy="-100000" algn="bl" rotWithShape="0"/>
          </a:effectLst>
        </p:spPr>
      </p:pic>
      <p:pic>
        <p:nvPicPr>
          <p:cNvPr id="1026" name="Picture 2">
            <a:extLst>
              <a:ext uri="{FF2B5EF4-FFF2-40B4-BE49-F238E27FC236}">
                <a16:creationId xmlns:a16="http://schemas.microsoft.com/office/drawing/2014/main" id="{107B97AD-A9D4-4D03-A70F-94FC0467FD5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0526" y="1866709"/>
            <a:ext cx="4587875" cy="2590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019753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ебесная">
  <a:themeElements>
    <a:clrScheme name="Небесная">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fontScheme name="Небес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Небесная">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B36E0D05-787B-4C61-8268-2D6C1FBEDA32}"/>
    </a:ext>
  </a:extLst>
</a:theme>
</file>

<file path=ppt/theme/theme2.xml><?xml version="1.0" encoding="utf-8"?>
<a:theme xmlns:a="http://schemas.openxmlformats.org/drawingml/2006/main" name="1_Небесная">
  <a:themeElements>
    <a:clrScheme name="Небесная">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fontScheme name="Небес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Небесная">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B36E0D05-787B-4C61-8268-2D6C1FBEDA32}"/>
    </a:ext>
  </a:extLst>
</a:theme>
</file>

<file path=ppt/theme/themeOverride1.xml><?xml version="1.0" encoding="utf-8"?>
<a:themeOverride xmlns:a="http://schemas.openxmlformats.org/drawingml/2006/main">
  <a:clrScheme name="Небесная">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themeOverride>
</file>

<file path=ppt/theme/themeOverride2.xml><?xml version="1.0" encoding="utf-8"?>
<a:themeOverride xmlns:a="http://schemas.openxmlformats.org/drawingml/2006/main">
  <a:clrScheme name="Небесная">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themeOverride>
</file>

<file path=ppt/theme/themeOverride3.xml><?xml version="1.0" encoding="utf-8"?>
<a:themeOverride xmlns:a="http://schemas.openxmlformats.org/drawingml/2006/main">
  <a:clrScheme name="Небесная">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themeOverride>
</file>

<file path=ppt/theme/themeOverride4.xml><?xml version="1.0" encoding="utf-8"?>
<a:themeOverride xmlns:a="http://schemas.openxmlformats.org/drawingml/2006/main">
  <a:clrScheme name="Небесная">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themeOverride>
</file>

<file path=ppt/theme/themeOverride5.xml><?xml version="1.0" encoding="utf-8"?>
<a:themeOverride xmlns:a="http://schemas.openxmlformats.org/drawingml/2006/main">
  <a:clrScheme name="Небесная">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themeOverride>
</file>

<file path=ppt/theme/themeOverride6.xml><?xml version="1.0" encoding="utf-8"?>
<a:themeOverride xmlns:a="http://schemas.openxmlformats.org/drawingml/2006/main">
  <a:clrScheme name="Небесная">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themeOverride>
</file>

<file path=ppt/theme/themeOverride7.xml><?xml version="1.0" encoding="utf-8"?>
<a:themeOverride xmlns:a="http://schemas.openxmlformats.org/drawingml/2006/main">
  <a:clrScheme name="Небесная">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themeOverride>
</file>

<file path=ppt/theme/themeOverride8.xml><?xml version="1.0" encoding="utf-8"?>
<a:themeOverride xmlns:a="http://schemas.openxmlformats.org/drawingml/2006/main">
  <a:clrScheme name="Небесная">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themeOverride>
</file>

<file path=ppt/theme/themeOverride9.xml><?xml version="1.0" encoding="utf-8"?>
<a:themeOverride xmlns:a="http://schemas.openxmlformats.org/drawingml/2006/main">
  <a:clrScheme name="Небесная">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themeOverride>
</file>

<file path=docProps/app.xml><?xml version="1.0" encoding="utf-8"?>
<Properties xmlns="http://schemas.openxmlformats.org/officeDocument/2006/extended-properties" xmlns:vt="http://schemas.openxmlformats.org/officeDocument/2006/docPropsVTypes">
  <TotalTime>5</TotalTime>
  <Words>1167</Words>
  <Application>Microsoft Office PowerPoint</Application>
  <PresentationFormat>Широкоэкранный</PresentationFormat>
  <Paragraphs>53</Paragraphs>
  <Slides>11</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2</vt:i4>
      </vt:variant>
      <vt:variant>
        <vt:lpstr>Заголовки слайдов</vt:lpstr>
      </vt:variant>
      <vt:variant>
        <vt:i4>11</vt:i4>
      </vt:variant>
    </vt:vector>
  </HeadingPairs>
  <TitlesOfParts>
    <vt:vector size="16" baseType="lpstr">
      <vt:lpstr>Arial</vt:lpstr>
      <vt:lpstr>Calibri</vt:lpstr>
      <vt:lpstr>Calibri Light</vt:lpstr>
      <vt:lpstr>Небесная</vt:lpstr>
      <vt:lpstr>1_Небесная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3</cp:revision>
  <dcterms:created xsi:type="dcterms:W3CDTF">2024-11-15T16:23:18Z</dcterms:created>
  <dcterms:modified xsi:type="dcterms:W3CDTF">2024-11-15T16:36:15Z</dcterms:modified>
</cp:coreProperties>
</file>