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3" r:id="rId2"/>
  </p:sldMasterIdLst>
  <p:sldIdLst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35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102" y="14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7C1E60-AF54-4C89-9AF8-494D025AC834}" type="doc">
      <dgm:prSet loTypeId="urn:microsoft.com/office/officeart/2005/8/layout/vList2" loCatId="list" qsTypeId="urn:microsoft.com/office/officeart/2005/8/quickstyle/3d4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50955B1-F1FC-4B2C-896B-FC25392A892D}">
      <dgm:prSet/>
      <dgm:spPr/>
      <dgm:t>
        <a:bodyPr/>
        <a:lstStyle/>
        <a:p>
          <a:pPr algn="ctr"/>
          <a:r>
            <a:rPr lang="ru-RU" b="1">
              <a:solidFill>
                <a:schemeClr val="tx1">
                  <a:lumMod val="85000"/>
                  <a:lumOff val="15000"/>
                </a:schemeClr>
              </a:solidFill>
            </a:rPr>
            <a:t>СПАСИБО ЗА ВНИМАНИЕ!</a:t>
          </a:r>
        </a:p>
      </dgm:t>
    </dgm:pt>
    <dgm:pt modelId="{35D90321-16E9-4A20-AFB9-662F296F0DCB}" type="parTrans" cxnId="{36301CAC-3BAA-4C20-87BE-AF1EE948DC4E}">
      <dgm:prSet/>
      <dgm:spPr/>
      <dgm:t>
        <a:bodyPr/>
        <a:lstStyle/>
        <a:p>
          <a:endParaRPr lang="ru-RU" b="1"/>
        </a:p>
      </dgm:t>
    </dgm:pt>
    <dgm:pt modelId="{DC055FC5-CF5F-4E8D-BC93-4482768845EE}" type="sibTrans" cxnId="{36301CAC-3BAA-4C20-87BE-AF1EE948DC4E}">
      <dgm:prSet/>
      <dgm:spPr/>
      <dgm:t>
        <a:bodyPr/>
        <a:lstStyle/>
        <a:p>
          <a:endParaRPr lang="ru-RU" b="1"/>
        </a:p>
      </dgm:t>
    </dgm:pt>
    <dgm:pt modelId="{0D7D96C8-4CA2-4989-80A2-9106DE6DB30A}" type="pres">
      <dgm:prSet presAssocID="{A57C1E60-AF54-4C89-9AF8-494D025AC834}" presName="linear" presStyleCnt="0">
        <dgm:presLayoutVars>
          <dgm:animLvl val="lvl"/>
          <dgm:resizeHandles val="exact"/>
        </dgm:presLayoutVars>
      </dgm:prSet>
      <dgm:spPr/>
    </dgm:pt>
    <dgm:pt modelId="{3959F2A9-61F3-410C-BFA0-7F57F0CD5AD9}" type="pres">
      <dgm:prSet presAssocID="{F50955B1-F1FC-4B2C-896B-FC25392A892D}" presName="parentText" presStyleLbl="node1" presStyleIdx="0" presStyleCnt="1" custLinFactNeighborX="-1164" custLinFactNeighborY="544">
        <dgm:presLayoutVars>
          <dgm:chMax val="0"/>
          <dgm:bulletEnabled val="1"/>
        </dgm:presLayoutVars>
      </dgm:prSet>
      <dgm:spPr/>
    </dgm:pt>
  </dgm:ptLst>
  <dgm:cxnLst>
    <dgm:cxn modelId="{56084323-A3B7-44ED-ACC2-F94F73AC98E4}" type="presOf" srcId="{A57C1E60-AF54-4C89-9AF8-494D025AC834}" destId="{0D7D96C8-4CA2-4989-80A2-9106DE6DB30A}" srcOrd="0" destOrd="0" presId="urn:microsoft.com/office/officeart/2005/8/layout/vList2"/>
    <dgm:cxn modelId="{36301CAC-3BAA-4C20-87BE-AF1EE948DC4E}" srcId="{A57C1E60-AF54-4C89-9AF8-494D025AC834}" destId="{F50955B1-F1FC-4B2C-896B-FC25392A892D}" srcOrd="0" destOrd="0" parTransId="{35D90321-16E9-4A20-AFB9-662F296F0DCB}" sibTransId="{DC055FC5-CF5F-4E8D-BC93-4482768845EE}"/>
    <dgm:cxn modelId="{67E047EA-438D-4DA5-9A52-4B110F33F0C4}" type="presOf" srcId="{F50955B1-F1FC-4B2C-896B-FC25392A892D}" destId="{3959F2A9-61F3-410C-BFA0-7F57F0CD5AD9}" srcOrd="0" destOrd="0" presId="urn:microsoft.com/office/officeart/2005/8/layout/vList2"/>
    <dgm:cxn modelId="{EB8EAA4F-2EA8-41FC-9688-105B68A21D76}" type="presParOf" srcId="{0D7D96C8-4CA2-4989-80A2-9106DE6DB30A}" destId="{3959F2A9-61F3-410C-BFA0-7F57F0CD5AD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9F2A9-61F3-410C-BFA0-7F57F0CD5AD9}">
      <dsp:nvSpPr>
        <dsp:cNvPr id="0" name=""/>
        <dsp:cNvSpPr/>
      </dsp:nvSpPr>
      <dsp:spPr>
        <a:xfrm>
          <a:off x="0" y="13088"/>
          <a:ext cx="10131425" cy="8634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b="1" kern="1200">
              <a:solidFill>
                <a:schemeClr val="tx1">
                  <a:lumMod val="85000"/>
                  <a:lumOff val="15000"/>
                </a:schemeClr>
              </a:solidFill>
            </a:rPr>
            <a:t>СПАСИБО ЗА ВНИМАНИЕ!</a:t>
          </a:r>
        </a:p>
      </dsp:txBody>
      <dsp:txXfrm>
        <a:off x="42151" y="55239"/>
        <a:ext cx="10047123" cy="779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DA3D39-AB85-44F8-9847-6C0CAB2C52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0D7A03A-41DD-4ECF-9B14-74AAA8F50E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3C1A37-5349-4070-99FA-D6AEA2D56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D5C4-524B-4D68-B1DD-F25E6AF8915E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D2DC77-A505-4BD7-8A88-507DD5525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7D6E1D-61A0-45AF-8007-37E22F911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89AC-D8BB-415F-9591-CABFC6AD5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262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99CD4C-2394-4EEA-8EB4-187A23CA5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277625-0C95-41DE-B462-B6D1B6D2A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684940-8A85-48F2-8F0A-BDFFC84E4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D5C4-524B-4D68-B1DD-F25E6AF8915E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946399-2C29-4D1D-8017-58628833A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F50C03-B743-45E0-BC3E-28C332546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89AC-D8BB-415F-9591-CABFC6AD5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266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8F4A38-4FA3-4453-A4A2-4DE98632A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95724E-564A-43EA-B5BD-1BB089C097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5E5116-EFDF-4FF4-8EAE-A2E74BC6A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D5C4-524B-4D68-B1DD-F25E6AF8915E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1FDC75-C432-4CD2-924D-9E69582DA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ACA9E0-3FC3-4A4E-8A28-860D5223A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89AC-D8BB-415F-9591-CABFC6AD5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14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56E9E9-0C10-461F-A7F5-6696B4B6C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CD907E-C657-41D3-930F-B527D6C6A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608B4DB-9778-40E2-B4C5-96061E45C0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5D59257-19EB-45E6-BD9B-BF21D76E0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D5C4-524B-4D68-B1DD-F25E6AF8915E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95FDCD5-01EE-4A67-BC76-A4CD37744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FB7869-9ABA-4250-99DD-FBA22BBD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89AC-D8BB-415F-9591-CABFC6AD5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272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3CD8E3-C9A5-4585-AA77-B2327FC94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BB0803-26CB-4418-9479-2C2054D99C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524714D-D612-4D33-BC12-5A4DF5C844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8F296EA-1706-4D25-BFDF-0AC67EA3FF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8D3F5AB-B7F7-451E-A872-0375B84CF1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279C68A-EC90-44C3-9FE6-3EE76902D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D5C4-524B-4D68-B1DD-F25E6AF8915E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290757E-2A87-411C-A59D-E897BAC8B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AB45279-8DDD-4BA3-9AB9-63F53E46C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89AC-D8BB-415F-9591-CABFC6AD5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496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D4F3CA-F73A-4CCC-9897-02DD8948B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8C115B8-F2D7-4241-9412-B5304E7CA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D5C4-524B-4D68-B1DD-F25E6AF8915E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C5877E3-C6E7-44F4-9FEA-0786DA041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4DA619-1060-4AFD-AD3D-20B69EFB4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89AC-D8BB-415F-9591-CABFC6AD5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978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612B80D-F03F-467A-AA3B-C5A99AE20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D5C4-524B-4D68-B1DD-F25E6AF8915E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41DBB31-2401-4DD2-88C9-CFC331F81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1FFA12F-998B-414C-91EE-FE22A5D0E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89AC-D8BB-415F-9591-CABFC6AD5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313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4CE29B-563B-4F7B-8615-F603AAFFE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8309B7-C132-4259-A981-CE5EC56E5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ADFC356-EAB0-4D7A-8A6A-EB19D2F466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EE04C2-29E3-4C9E-96FB-3BD89CCC8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D5C4-524B-4D68-B1DD-F25E6AF8915E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F092DEE-9576-4503-BB64-290DC0576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45CD9CE-7D6C-48A6-BC78-59AE773BD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89AC-D8BB-415F-9591-CABFC6AD5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262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6E613C-CF6E-47D9-896D-822A3B4EB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A531731-415C-4B89-802A-D98717994C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84B052F-2102-45CE-A8F8-A92DAE729F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5087B8C-2739-43EB-804F-A2C9AD063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D5C4-524B-4D68-B1DD-F25E6AF8915E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71EA1B-D4E7-4577-BF2F-8EE8DC58E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0F0077-E3CE-4C1E-87DA-3F2C5B597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89AC-D8BB-415F-9591-CABFC6AD5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97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470DFD-5CEE-4227-A13F-4013B3AB6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E907995-4DCD-4052-942F-CC3F568213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E05F0F-0E46-4584-9BF1-E96DC7E77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D5C4-524B-4D68-B1DD-F25E6AF8915E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C7A20F-2C01-4364-9531-D332B3FB6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9ACF57-85F0-4E24-8492-B20D860B5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89AC-D8BB-415F-9591-CABFC6AD5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878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081BD51-EE46-45D4-87B3-630CB8C3F0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8CDA4EA-DBAB-4B8D-98A8-AF1048ACD8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A7D389-58A2-4482-B80A-0F9798E03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D5C4-524B-4D68-B1DD-F25E6AF8915E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8A2ED0-13CE-4C15-81DA-B592C0AEC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66A0A4-2591-4E16-899F-F68FB4E98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89AC-D8BB-415F-9591-CABFC6AD5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0745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DA3D39-AB85-44F8-9847-6C0CAB2C52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0D7A03A-41DD-4ECF-9B14-74AAA8F50E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3C1A37-5349-4070-99FA-D6AEA2D56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D5C4-524B-4D68-B1DD-F25E6AF8915E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D2DC77-A505-4BD7-8A88-507DD5525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7D6E1D-61A0-45AF-8007-37E22F911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89AC-D8BB-415F-9591-CABFC6AD5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8805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99CD4C-2394-4EEA-8EB4-187A23CA5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277625-0C95-41DE-B462-B6D1B6D2A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684940-8A85-48F2-8F0A-BDFFC84E4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D5C4-524B-4D68-B1DD-F25E6AF8915E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946399-2C29-4D1D-8017-58628833A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F50C03-B743-45E0-BC3E-28C332546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89AC-D8BB-415F-9591-CABFC6AD5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0871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8F4A38-4FA3-4453-A4A2-4DE98632A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95724E-564A-43EA-B5BD-1BB089C097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5E5116-EFDF-4FF4-8EAE-A2E74BC6A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D5C4-524B-4D68-B1DD-F25E6AF8915E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1FDC75-C432-4CD2-924D-9E69582DA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ACA9E0-3FC3-4A4E-8A28-860D5223A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89AC-D8BB-415F-9591-CABFC6AD5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935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56E9E9-0C10-461F-A7F5-6696B4B6C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CD907E-C657-41D3-930F-B527D6C6A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608B4DB-9778-40E2-B4C5-96061E45C0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5D59257-19EB-45E6-BD9B-BF21D76E0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D5C4-524B-4D68-B1DD-F25E6AF8915E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95FDCD5-01EE-4A67-BC76-A4CD37744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FB7869-9ABA-4250-99DD-FBA22BBD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89AC-D8BB-415F-9591-CABFC6AD5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9970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3CD8E3-C9A5-4585-AA77-B2327FC94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BB0803-26CB-4418-9479-2C2054D99C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524714D-D612-4D33-BC12-5A4DF5C844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8F296EA-1706-4D25-BFDF-0AC67EA3FF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8D3F5AB-B7F7-451E-A872-0375B84CF1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279C68A-EC90-44C3-9FE6-3EE76902D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D5C4-524B-4D68-B1DD-F25E6AF8915E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290757E-2A87-411C-A59D-E897BAC8B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AB45279-8DDD-4BA3-9AB9-63F53E46C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89AC-D8BB-415F-9591-CABFC6AD5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4351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D4F3CA-F73A-4CCC-9897-02DD8948B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8C115B8-F2D7-4241-9412-B5304E7CA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D5C4-524B-4D68-B1DD-F25E6AF8915E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C5877E3-C6E7-44F4-9FEA-0786DA041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4DA619-1060-4AFD-AD3D-20B69EFB4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89AC-D8BB-415F-9591-CABFC6AD5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6783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612B80D-F03F-467A-AA3B-C5A99AE20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D5C4-524B-4D68-B1DD-F25E6AF8915E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41DBB31-2401-4DD2-88C9-CFC331F81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1FFA12F-998B-414C-91EE-FE22A5D0E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89AC-D8BB-415F-9591-CABFC6AD5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9409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4CE29B-563B-4F7B-8615-F603AAFFE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8309B7-C132-4259-A981-CE5EC56E5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ADFC356-EAB0-4D7A-8A6A-EB19D2F466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EE04C2-29E3-4C9E-96FB-3BD89CCC8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D5C4-524B-4D68-B1DD-F25E6AF8915E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F092DEE-9576-4503-BB64-290DC0576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45CD9CE-7D6C-48A6-BC78-59AE773BD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89AC-D8BB-415F-9591-CABFC6AD5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8789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6E613C-CF6E-47D9-896D-822A3B4EB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A531731-415C-4B89-802A-D98717994C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84B052F-2102-45CE-A8F8-A92DAE729F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5087B8C-2739-43EB-804F-A2C9AD063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D5C4-524B-4D68-B1DD-F25E6AF8915E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71EA1B-D4E7-4577-BF2F-8EE8DC58E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0F0077-E3CE-4C1E-87DA-3F2C5B597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89AC-D8BB-415F-9591-CABFC6AD5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5645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470DFD-5CEE-4227-A13F-4013B3AB6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E907995-4DCD-4052-942F-CC3F568213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E05F0F-0E46-4584-9BF1-E96DC7E77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D5C4-524B-4D68-B1DD-F25E6AF8915E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C7A20F-2C01-4364-9531-D332B3FB6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9ACF57-85F0-4E24-8492-B20D860B5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89AC-D8BB-415F-9591-CABFC6AD5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6513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081BD51-EE46-45D4-87B3-630CB8C3F0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8CDA4EA-DBAB-4B8D-98A8-AF1048ACD8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A7D389-58A2-4482-B80A-0F9798E03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D5C4-524B-4D68-B1DD-F25E6AF8915E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8A2ED0-13CE-4C15-81DA-B592C0AEC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66A0A4-2591-4E16-899F-F68FB4E98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89AC-D8BB-415F-9591-CABFC6AD5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121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61647E-3048-461E-8563-D416B19A1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011573-9AFD-4D0C-88E9-B213489B6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608AB4-F108-4621-A7FC-66A9FD99A6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5D5C4-524B-4D68-B1DD-F25E6AF8915E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6D039D-CE02-4FEC-9931-93DDF9098A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C1FEE5-A11F-45EE-B1D8-3A0D436FF7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089AC-D8BB-415F-9591-CABFC6AD5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814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61647E-3048-461E-8563-D416B19A1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011573-9AFD-4D0C-88E9-B213489B6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608AB4-F108-4621-A7FC-66A9FD99A6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5D5C4-524B-4D68-B1DD-F25E6AF8915E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6D039D-CE02-4FEC-9931-93DDF9098A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C1FEE5-A11F-45EE-B1D8-3A0D436FF7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089AC-D8BB-415F-9591-CABFC6AD5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697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microsoft.com/office/2007/relationships/hdphoto" Target="../media/hdphoto1.wdp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3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21.jpeg"/><Relationship Id="rId5" Type="http://schemas.openxmlformats.org/officeDocument/2006/relationships/diagramLayout" Target="../diagrams/layout1.xml"/><Relationship Id="rId10" Type="http://schemas.openxmlformats.org/officeDocument/2006/relationships/image" Target="../media/image4.png"/><Relationship Id="rId4" Type="http://schemas.openxmlformats.org/officeDocument/2006/relationships/diagramData" Target="../diagrams/data1.xml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8BC2D0-7006-406C-954A-6A4C039C40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119" y="3091436"/>
            <a:ext cx="7928706" cy="1680774"/>
          </a:xfrm>
        </p:spPr>
        <p:txBody>
          <a:bodyPr>
            <a:noAutofit/>
          </a:bodyPr>
          <a:lstStyle/>
          <a:p>
            <a:r>
              <a:rPr lang="ru-RU" sz="3600" b="1"/>
              <a:t>Цифровая трансформация в юридической практике: E-advocacy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70444F-C6D2-458F-9D4B-73BFC31D49BC}"/>
              </a:ext>
            </a:extLst>
          </p:cNvPr>
          <p:cNvSpPr txBox="1"/>
          <p:nvPr/>
        </p:nvSpPr>
        <p:spPr>
          <a:xfrm>
            <a:off x="6976838" y="4801538"/>
            <a:ext cx="5053676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/>
              <a:t>САИД ГУЛЯМОВ</a:t>
            </a:r>
            <a:r>
              <a:rPr lang="ru-RU" sz="2800"/>
              <a:t> </a:t>
            </a:r>
          </a:p>
          <a:p>
            <a:pPr algn="ctr"/>
            <a:r>
              <a:rPr lang="ru-RU" sz="2200" b="1"/>
              <a:t>Доктор юридических наук, Профессор, Заведующий кафедрой Киберправа, Ташкентский государственный юридический университет</a:t>
            </a:r>
            <a:endParaRPr lang="en-US" sz="2200" b="1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AD3AB9D-ABB8-462E-9148-111B50F8A1C8}"/>
              </a:ext>
            </a:extLst>
          </p:cNvPr>
          <p:cNvSpPr/>
          <p:nvPr/>
        </p:nvSpPr>
        <p:spPr>
          <a:xfrm>
            <a:off x="1558843" y="6402481"/>
            <a:ext cx="2148917" cy="25833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WWW.GULYAMOV.ORG</a:t>
            </a:r>
            <a:endParaRPr lang="ru-RU" sz="16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26DA030-924B-48C0-AF3D-5926C40291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491" y="170966"/>
            <a:ext cx="1355324" cy="135532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CA5FC4B-F6DF-407D-A3C9-EE14129A7B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031" y="103981"/>
            <a:ext cx="1447510" cy="144541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0FF4683-94E3-4AB1-9857-96CB45723A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757" y="180152"/>
            <a:ext cx="1293068" cy="129306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5C765EC-F0D5-47AB-BD3A-75B37E1B92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33523" y="4956946"/>
            <a:ext cx="1381505" cy="13815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6D0C071-688A-4F91-AADB-A3BFC7FE9E0D}"/>
              </a:ext>
            </a:extLst>
          </p:cNvPr>
          <p:cNvSpPr/>
          <p:nvPr/>
        </p:nvSpPr>
        <p:spPr>
          <a:xfrm>
            <a:off x="3854368" y="6402481"/>
            <a:ext cx="2148917" cy="25833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WWW.CYBER-LAW.UZ</a:t>
            </a:r>
            <a:endParaRPr lang="ru-RU" sz="1600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5C076A0-C02D-429E-858D-2362FB9B95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612" y="1512041"/>
            <a:ext cx="2369927" cy="31587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4A6D801-985E-44F2-9CDB-5EA256A543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34392" y="4939410"/>
            <a:ext cx="1397818" cy="13978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B0DFC7A-2672-40D9-8330-3FE087E4B6B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62630" y="1679310"/>
            <a:ext cx="4141787" cy="1847974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42077273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436D7C-B776-46D5-9E1A-E9581CB15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Введение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4E5A75-605A-4FEC-BE64-BA22C0D38B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4950" y="1130300"/>
            <a:ext cx="5784850" cy="5480050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Основной тезис: Цифровизация кардинально меняет юридическую профессию, создавая новые вызовы и возможности.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Цель доклада: Показать, как современные технологии влияют на адвокатскую практику и что необходимо для успешного профессионального развития.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 marL="0" indent="0" algn="ctr">
              <a:spcBef>
                <a:spcPts val="0"/>
              </a:spcBef>
              <a:spcAft>
                <a:spcPct val="0"/>
              </a:spcAft>
              <a:buNone/>
            </a:pPr>
            <a:r>
              <a:rPr lang="ru-RU"/>
              <a:t>Пример нормативных актов: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(General Data Protection Regulation, Регламент ЕС № 2016/679).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Киберконвенция Совета Европы (Convention on Cybercrime, 2001).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«О персональных данных» Республики Узбекистан (2019).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DA26EF5-F1B0-4994-8285-4DFA859D3A8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228BD71-45F7-402E-959A-47597BF04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372" y="1955483"/>
            <a:ext cx="5270458" cy="33708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81539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24BC8B-1F32-4624-816D-EA947458B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Что такое </a:t>
            </a:r>
            <a:r>
              <a:rPr lang="en-US"/>
              <a:t>E-advocacy?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26E7F1D-0C5F-49DB-B72F-03B228E807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2250" y="1155700"/>
            <a:ext cx="5797550" cy="5454650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Определение: Электронная адвокатская деятельность, включающая использование технологий для защиты интересов клиентов, работы с данными и взаимодействия с судами.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 marL="0" indent="0" algn="ctr">
              <a:spcBef>
                <a:spcPts val="0"/>
              </a:spcBef>
              <a:spcAft>
                <a:spcPct val="0"/>
              </a:spcAft>
              <a:buNone/>
            </a:pPr>
            <a:r>
              <a:rPr lang="ru-RU"/>
              <a:t>Компоненты: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Автоматизация рутинных задач: Программы, такие как LawGeex и ROSS Intelligence, для анализа договоров и прецедентов.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Электронные суды: Системы e-Court (Индия) и ECAS (Евросоюз).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Цифровая коммуникация с клиентами: Использование платформ Zoom и Microsoft Teams.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Работа с большими данными: Программы вроде Everlaw для анализа электронных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A8D0912-7EA6-460D-B526-60ACB0DFC9C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endParaRPr lang="ru-RU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0EA2AE5-C06B-490E-8BD4-CCA9D90D8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060" y="2110740"/>
            <a:ext cx="4572000" cy="304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09544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D452B6-35B9-4D18-8BB4-2C871F9C1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Ключевые технологии </a:t>
            </a:r>
            <a:r>
              <a:rPr lang="en-US"/>
              <a:t>E-advocacy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8AD5FB-302A-4135-BE18-06DD191FF3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9400" y="1123950"/>
            <a:ext cx="5740400" cy="5588000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spcBef>
                <a:spcPts val="0"/>
              </a:spcBef>
              <a:spcAft>
                <a:spcPct val="0"/>
              </a:spcAft>
              <a:buNone/>
            </a:pPr>
            <a:r>
              <a:rPr lang="ru-RU" b="1"/>
              <a:t>Искусственный интеллект (ИИ):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Автоматизация поиска судебной практики и анализа прецедентов с помощью Kira Systems и LexisNexis Analytics.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Прогнозирование исходов дел с использованием Blue J Legal.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 marL="0" indent="0" algn="ctr">
              <a:spcBef>
                <a:spcPts val="0"/>
              </a:spcBef>
              <a:spcAft>
                <a:spcPct val="0"/>
              </a:spcAft>
              <a:buNone/>
            </a:pPr>
            <a:r>
              <a:rPr lang="ru-RU" b="1"/>
              <a:t>Блокчейн: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Смарт-контракты и защита данных, реализованные в системах IPChain и Ethereum.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Проверка подлинности документов с помощью BlockCerts.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 marL="0" indent="0" algn="ctr">
              <a:spcBef>
                <a:spcPts val="0"/>
              </a:spcBef>
              <a:spcAft>
                <a:spcPct val="0"/>
              </a:spcAft>
              <a:buNone/>
            </a:pPr>
            <a:r>
              <a:rPr lang="ru-RU" b="1"/>
              <a:t>Облачные сервисы: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Хранение и управление делами клиентов с использованием Clio и NetDocuments.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 кибербезопасности: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данных через McAfee Total Protection и Symantec Endpoint Security.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1579848-87D2-40C5-B685-90B72FFEB68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ru-RU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B8B0D95-5347-4952-8FAF-55CD1185B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8890" y="2028825"/>
            <a:ext cx="5459730" cy="30710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1654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ABEDB-A45B-4514-9D3C-0C850EC64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Цифровизация судебных процессов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3DDB3D7-1697-46D8-AD15-715624FA2E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9400" y="1181100"/>
            <a:ext cx="5740400" cy="546100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spcBef>
                <a:spcPts val="0"/>
              </a:spcBef>
              <a:spcAft>
                <a:spcPct val="0"/>
              </a:spcAft>
              <a:buNone/>
            </a:pPr>
            <a:r>
              <a:rPr lang="ru-RU"/>
              <a:t>Электронные суды: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Онлайн-подача исков через системы e-Court (Индия) и e-Filing Portal (Сингапур).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Виртуальные заседания, поддерживаемые платформой Webex.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 marL="0" indent="0" algn="ctr">
              <a:spcBef>
                <a:spcPts val="0"/>
              </a:spcBef>
              <a:spcAft>
                <a:spcPct val="0"/>
              </a:spcAft>
              <a:buNone/>
            </a:pPr>
            <a:r>
              <a:rPr lang="ru-RU"/>
              <a:t>Пример законодательства: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о цифровых судах и процессах (Digital Courts Act, Великобритания, 2020).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 marL="0" indent="0" algn="ctr">
              <a:spcBef>
                <a:spcPts val="0"/>
              </a:spcBef>
              <a:spcAft>
                <a:spcPct val="0"/>
              </a:spcAft>
              <a:buNone/>
            </a:pPr>
            <a:r>
              <a:rPr lang="ru-RU"/>
              <a:t>Преимущества: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Удобство и скорость.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Снижение издержек.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 marL="0" indent="0" algn="ctr">
              <a:spcBef>
                <a:spcPts val="0"/>
              </a:spcBef>
              <a:spcAft>
                <a:spcPct val="0"/>
              </a:spcAft>
              <a:buNone/>
            </a:pPr>
            <a:r>
              <a:rPr lang="ru-RU"/>
              <a:t>Недостатки: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Риски кибератак.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с доступом к технологиям у некоторых участников.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F2CE9D5-7EF5-4BC2-BEC2-76E5E3F786B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endParaRPr lang="ru-RU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87656D7-174F-4AD3-AD8B-77E6F407B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293620"/>
            <a:ext cx="4572000" cy="304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48226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7C36C7-50B6-4571-9CEC-405AF2AA1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Работа с данными в цифровую эпоху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76A9BF-F8FF-46D8-9031-1C3AED80B0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1150" y="1289050"/>
            <a:ext cx="5708650" cy="541020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spcBef>
                <a:spcPts val="0"/>
              </a:spcBef>
              <a:spcAft>
                <a:spcPct val="0"/>
              </a:spcAft>
              <a:buNone/>
            </a:pPr>
            <a:r>
              <a:rPr lang="ru-RU"/>
              <a:t>Анализ больших данных: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Сравнение судебной практики с использованием ROSS Intelligence.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Поиск закономерностей через Everlaw.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 marL="0" indent="0" algn="ctr">
              <a:spcBef>
                <a:spcPts val="0"/>
              </a:spcBef>
              <a:spcAft>
                <a:spcPct val="0"/>
              </a:spcAft>
              <a:buNone/>
            </a:pPr>
            <a:r>
              <a:rPr lang="ru-RU"/>
              <a:t>Регулирование персональных данных: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(Регламент ЕС № 2016/679).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«О персональных данных» (Узбекистан, 2019).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Киберконвенция Совета Европы (2001).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Роль адвокатов: Обеспечение соответствия требованиям таких платформ, как OneTrust для управления данными.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780047D-574F-4903-A753-87E80491189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ru-RU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380F4719-713B-4C41-B480-D1810B508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291715"/>
            <a:ext cx="4572000" cy="2571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01222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1382A5-D12D-460F-8895-AFEA13543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Профессиональные навыки адвокатов в эпоху цифровизации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099E7B5-D486-46DE-A7BA-F978E993F8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2100" y="1466850"/>
            <a:ext cx="5727700" cy="5226050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Технологическая грамотность: Работа с LegalTech, такими как PracticePanther и MyCase.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Основы кибербезопасности: Использование шифрования через BitLocker и управление паролями через LastPass.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Цифровая коммуникация: Эффективное использование Microsoft Teams, Zoom и Slack.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Постоянное обучение: Участие в онлайн-курсах, например, на платформе Coursera.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D210222-9B3A-4745-912C-D7746C0E090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ru-RU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2335D34E-D4AE-4572-9447-5C7EA598B3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50"/>
          <a:stretch/>
        </p:blipFill>
        <p:spPr bwMode="auto">
          <a:xfrm>
            <a:off x="6688115" y="2247900"/>
            <a:ext cx="4665685" cy="30784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9507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D0E0D6-998A-459D-8D7F-43A09326F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Примеры успешной интеграции технологий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5CB972-5E85-483D-9679-326A8BFFD8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2900" y="1206500"/>
            <a:ext cx="5676900" cy="5461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LegalTech: </a:t>
            </a:r>
            <a:r>
              <a:rPr lang="ru-RU"/>
              <a:t>Программы </a:t>
            </a:r>
            <a:r>
              <a:rPr lang="en-US"/>
              <a:t>ContractExpress </a:t>
            </a:r>
            <a:r>
              <a:rPr lang="ru-RU"/>
              <a:t>и </a:t>
            </a:r>
            <a:r>
              <a:rPr lang="en-US"/>
              <a:t>LawDepot </a:t>
            </a:r>
            <a:r>
              <a:rPr lang="ru-RU"/>
              <a:t>для автоматизации документов.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Виртуальные консультации: Использование платформ </a:t>
            </a:r>
            <a:r>
              <a:rPr lang="en-US"/>
              <a:t>Calendly </a:t>
            </a:r>
            <a:r>
              <a:rPr lang="ru-RU"/>
              <a:t>для планирования встреч.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Облачные платформы: Хранение данных через </a:t>
            </a:r>
            <a:r>
              <a:rPr lang="en-US"/>
              <a:t>Google Workspace </a:t>
            </a:r>
            <a:r>
              <a:rPr lang="ru-RU"/>
              <a:t>и </a:t>
            </a:r>
            <a:r>
              <a:rPr lang="en-US"/>
              <a:t>Microsoft OneDrive.</a:t>
            </a:r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9489903-B092-42A3-8E4B-7396434E714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7FEB4657-09CE-4F35-A516-61CD3AFD7D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0" y="2122170"/>
            <a:ext cx="4572000" cy="304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645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7DA075-D6C3-401B-B3FB-865DFA41B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Риски и вызовы цифровизации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E9332A-B806-46FB-A628-5496F7242A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4000" y="1187450"/>
            <a:ext cx="5765800" cy="4989513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Этические проблемы: Где граница между автоматизацией (например, с помощью ROSS Intelligence) и человеческой экспертизой?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Киберугрозы: Угрозы безопасности, такие как утечка данных через недостаточно защищенные системы.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Законодательные пробелы: Необходимость обновления законодательства, как в случае регулирования смарт-контрактов.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Неравенство в доступе: Проблемы с доступностью таких платформ, как e-Court, для малых фирм или отдельных адвокатов.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BBA43EB-2F8B-469D-BF8D-CF15F0F8371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ru-RU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FC98EBF0-B8BF-4A6A-829A-102DB60C4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00726"/>
            <a:ext cx="5059567" cy="28565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95221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516603-D101-4C90-B525-10604DD75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Как быть конкурентоспособным?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6B04F9-1179-491F-B8DF-BE0911EC3D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1150" y="1200150"/>
            <a:ext cx="5708650" cy="4976813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Освоение </a:t>
            </a:r>
            <a:r>
              <a:rPr lang="en-US"/>
              <a:t>LegalTech: </a:t>
            </a:r>
            <a:r>
              <a:rPr lang="ru-RU"/>
              <a:t>Работа с </a:t>
            </a:r>
            <a:r>
              <a:rPr lang="en-US"/>
              <a:t>Clio, PracticePanther </a:t>
            </a:r>
            <a:r>
              <a:rPr lang="ru-RU"/>
              <a:t>и </a:t>
            </a:r>
            <a:r>
              <a:rPr lang="en-US"/>
              <a:t>NetDocuments.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Постоянное профессиональное развитие: Курсы на </a:t>
            </a:r>
            <a:r>
              <a:rPr lang="en-US"/>
              <a:t>LinkedIn Learning </a:t>
            </a:r>
            <a:r>
              <a:rPr lang="ru-RU"/>
              <a:t>и </a:t>
            </a:r>
            <a:r>
              <a:rPr lang="en-US"/>
              <a:t>Coursera.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Участие в сообществах: Форумы </a:t>
            </a:r>
            <a:r>
              <a:rPr lang="en-US"/>
              <a:t>LegalTech </a:t>
            </a:r>
            <a:r>
              <a:rPr lang="ru-RU"/>
              <a:t>и Ассоциации цифровых юристов.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Сотрудничество с </a:t>
            </a:r>
            <a:r>
              <a:rPr lang="en-US"/>
              <a:t>IT-</a:t>
            </a:r>
            <a:r>
              <a:rPr lang="ru-RU"/>
              <a:t>специалистами: Повышение уровня защиты через </a:t>
            </a:r>
            <a:r>
              <a:rPr lang="en-US"/>
              <a:t>Symantec </a:t>
            </a:r>
            <a:r>
              <a:rPr lang="ru-RU"/>
              <a:t>и </a:t>
            </a:r>
            <a:r>
              <a:rPr lang="en-US"/>
              <a:t>Palo Alto Networks.</a:t>
            </a:r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244CA8C-C4CC-41E0-B1DD-4FC943E6398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ru-RU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34F9F7A7-BD25-42C6-8041-5C3027A40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130504"/>
            <a:ext cx="5539740" cy="31161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50346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48A243-E912-45FC-B5AC-0101650F1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Перспективы цифрового права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FDB3580-0825-4711-92B0-D969B1F99F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5750" y="1111250"/>
            <a:ext cx="5734050" cy="5381625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Юридическая практика станет доступной: Например, проекты, такие как Pro Bono Net, позволяют юристам предоставлять помощь онлайн.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Скорость и точность судебных процессов: Использование Blue J Legal для анализа дел.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Регулирование технологий: Адвокаты играют важную роль в разработке норм для ИИ, блокчейна и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9DB1D65-C200-4AED-94E0-A53A5B66B43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ru-RU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002A2D74-1EA4-421A-A9C3-97B625AFD3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1280" y="2132648"/>
            <a:ext cx="5074920" cy="29286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94659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429A81B2-F6C2-4F40-8C1B-0193BEE88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Заключение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DD26607-4ABA-432D-8266-7B86864B18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1800" y="1149350"/>
            <a:ext cx="11258550" cy="5343525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spcAft>
                <a:spcPct val="0"/>
              </a:spcAft>
              <a:buNone/>
            </a:pPr>
            <a:r>
              <a:rPr lang="en-US"/>
              <a:t>	</a:t>
            </a:r>
            <a:r>
              <a:rPr lang="ru-RU"/>
              <a:t>Цифровизация предоставляет уникальные возможности для развития юридической профессии, особенно в странах СНГ. Здесь внедрение технологий может помочь устранить барьеры доступа к правосудию и повысить доверие граждан.</a:t>
            </a:r>
            <a:br>
              <a:rPr lang="ru-RU"/>
            </a:br>
            <a:r>
              <a:rPr lang="ru-RU"/>
              <a:t>Важно активно применять международные стандарты, такие как GDPR и </a:t>
            </a:r>
            <a:r>
              <a:rPr lang="en-US"/>
              <a:t>	</a:t>
            </a:r>
            <a:r>
              <a:rPr lang="ru-RU"/>
              <a:t>Киберконвенция, адаптируя их к местным условиям. Адвокаты, использующие LegalTech, такие как Clio и Kira Systems, смогут не только улучшить качество своих услуг, но и стать лидерами в своей области.</a:t>
            </a:r>
            <a:br>
              <a:rPr lang="ru-RU"/>
            </a:br>
            <a:r>
              <a:rPr lang="ru-RU"/>
              <a:t>Призываю коллег из СНГ использовать эти технологии, чтобы сделать профессию более современной, прозрачной и ориентированной на потребности общества. </a:t>
            </a:r>
            <a:endParaRPr lang="en-US"/>
          </a:p>
          <a:p>
            <a:pPr marL="0" indent="0" algn="just">
              <a:spcBef>
                <a:spcPts val="0"/>
              </a:spcBef>
              <a:spcAft>
                <a:spcPct val="0"/>
              </a:spcAft>
              <a:buNone/>
            </a:pPr>
            <a:r>
              <a:rPr lang="en-US"/>
              <a:t>	</a:t>
            </a:r>
            <a:r>
              <a:rPr lang="ru-RU"/>
              <a:t>Благодарю за внимание и готов ответить на вопросы!</a:t>
            </a:r>
          </a:p>
        </p:txBody>
      </p:sp>
    </p:spTree>
    <p:extLst>
      <p:ext uri="{BB962C8B-B14F-4D97-AF65-F5344CB8AC3E}">
        <p14:creationId xmlns:p14="http://schemas.microsoft.com/office/powerpoint/2010/main" val="39807134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15AB018-D58A-4CE0-8653-F4DCC564191F}"/>
              </a:ext>
            </a:extLst>
          </p:cNvPr>
          <p:cNvGraphicFramePr/>
          <p:nvPr/>
        </p:nvGraphicFramePr>
        <p:xfrm>
          <a:off x="1030287" y="511106"/>
          <a:ext cx="10131425" cy="880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0066F7-5315-42F5-8E92-0EA5CC0B72F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36074" y="1879534"/>
            <a:ext cx="3950268" cy="3950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: скругленные углы 4">
            <a:extLst>
              <a:ext uri="{FF2B5EF4-FFF2-40B4-BE49-F238E27FC236}">
                <a16:creationId xmlns:a16="http://schemas.microsoft.com/office/drawing/2014/main" id="{5D842802-8310-426E-A620-BAD20A0DFD3C}"/>
              </a:ext>
            </a:extLst>
          </p:cNvPr>
          <p:cNvSpPr txBox="1"/>
          <p:nvPr/>
        </p:nvSpPr>
        <p:spPr>
          <a:xfrm>
            <a:off x="219076" y="4991291"/>
            <a:ext cx="7114972" cy="808138"/>
          </a:xfrm>
          <a:prstGeom prst="roundRect">
            <a:avLst/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>
            <a:noFill/>
          </a:ln>
          <a:effectLst/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txBody>
          <a:bodyPr spcFirstLastPara="0" vert="horz" wrap="square" lIns="137160" tIns="137160" rIns="137160" bIns="137160" numCol="1" spcCol="1270" anchor="ctr" anchorCtr="0">
            <a:noAutofit/>
          </a:bodyPr>
          <a:lstStyle>
            <a:lvl1pPr algn="ctr"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2800"/>
              <a:t>WWW.GULYAMOV.ORG</a:t>
            </a:r>
            <a:endParaRPr lang="ru-RU" sz="28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EE84B58-C3B1-4845-B96E-F65BFFE4DE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112" y="2193126"/>
            <a:ext cx="2247966" cy="224796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57DF15E8-E123-495C-8D4A-4445C1535E3D}"/>
              </a:ext>
            </a:extLst>
          </p:cNvPr>
          <p:cNvSpPr/>
          <p:nvPr/>
        </p:nvSpPr>
        <p:spPr>
          <a:xfrm>
            <a:off x="1642895" y="2193126"/>
            <a:ext cx="2247967" cy="2247966"/>
          </a:xfrm>
          <a:prstGeom prst="ellipse">
            <a:avLst/>
          </a:prstGeom>
          <a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00" r="-23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2019753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807</Words>
  <Application>Microsoft Office PowerPoint</Application>
  <PresentationFormat>Широкоэкранный</PresentationFormat>
  <Paragraphs>128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1_Тема Office</vt:lpstr>
      <vt:lpstr>2_Тема Office</vt:lpstr>
      <vt:lpstr>Цифровая трансформация в юридической практике: E-advocacy</vt:lpstr>
      <vt:lpstr>Введение </vt:lpstr>
      <vt:lpstr>Что такое E-advocacy? </vt:lpstr>
      <vt:lpstr>Ключевые технологии E-advocacy </vt:lpstr>
      <vt:lpstr>Цифровизация судебных процессов </vt:lpstr>
      <vt:lpstr>Работа с данными в цифровую эпоху </vt:lpstr>
      <vt:lpstr>Профессиональные навыки адвокатов в эпоху цифровизации </vt:lpstr>
      <vt:lpstr>Примеры успешной интеграции технологий </vt:lpstr>
      <vt:lpstr>Риски и вызовы цифровизации </vt:lpstr>
      <vt:lpstr>Как быть конкурентоспособным? </vt:lpstr>
      <vt:lpstr>Перспективы цифрового права </vt:lpstr>
      <vt:lpstr>Заключение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Цифровая трансформация в юридической практике: E-advocacy</dc:title>
  <dc:creator>User</dc:creator>
  <cp:lastModifiedBy>User</cp:lastModifiedBy>
  <cp:revision>2</cp:revision>
  <dcterms:created xsi:type="dcterms:W3CDTF">2024-11-17T13:30:56Z</dcterms:created>
  <dcterms:modified xsi:type="dcterms:W3CDTF">2024-11-17T13:37:45Z</dcterms:modified>
</cp:coreProperties>
</file>