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0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B0E6C4-7DC3-4235-A1BD-7311DC573371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3C5763D-4575-470A-B2A8-B8C97E0B22C4}">
      <dgm:prSet custT="1"/>
      <dgm:spPr/>
      <dgm:t>
        <a:bodyPr/>
        <a:lstStyle/>
        <a:p>
          <a:pPr mar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br>
            <a:rPr lang="ru-RU" sz="3200" b="1"/>
          </a:br>
          <a:endParaRPr lang="ru-RU" sz="3200" b="1"/>
        </a:p>
        <a:p>
          <a:pPr marL="0" algn="ctr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br>
            <a:rPr lang="ru-RU" sz="2800" b="1"/>
          </a:br>
          <a:endParaRPr lang="ru-RU" sz="2100" b="1"/>
        </a:p>
      </dgm:t>
    </dgm:pt>
    <dgm:pt modelId="{2A40D93B-0E9F-44F9-B1D1-3C5F87D819EF}" type="sibTrans" cxnId="{0949B728-CB97-427C-9075-FE54B667A40E}">
      <dgm:prSet/>
      <dgm:spPr/>
      <dgm:t>
        <a:bodyPr/>
        <a:lstStyle/>
        <a:p>
          <a:endParaRPr lang="ru-RU" b="1"/>
        </a:p>
      </dgm:t>
    </dgm:pt>
    <dgm:pt modelId="{5D8DF039-FC3D-495B-B839-EA929C00B123}" type="parTrans" cxnId="{0949B728-CB97-427C-9075-FE54B667A40E}">
      <dgm:prSet/>
      <dgm:spPr/>
      <dgm:t>
        <a:bodyPr/>
        <a:lstStyle/>
        <a:p>
          <a:endParaRPr lang="ru-RU" b="1"/>
        </a:p>
      </dgm:t>
    </dgm:pt>
    <dgm:pt modelId="{0A081536-BCA5-4EA0-A82E-BBC0A192ED63}" type="pres">
      <dgm:prSet presAssocID="{69B0E6C4-7DC3-4235-A1BD-7311DC573371}" presName="linear" presStyleCnt="0">
        <dgm:presLayoutVars>
          <dgm:animLvl val="lvl"/>
          <dgm:resizeHandles val="exact"/>
        </dgm:presLayoutVars>
      </dgm:prSet>
      <dgm:spPr/>
    </dgm:pt>
    <dgm:pt modelId="{C478667F-4E82-43BC-811A-5654F3F8DBEA}" type="pres">
      <dgm:prSet presAssocID="{33C5763D-4575-470A-B2A8-B8C97E0B22C4}" presName="parentText" presStyleLbl="node1" presStyleIdx="0" presStyleCnt="1" custScaleY="658918" custLinFactNeighborX="0" custLinFactNeighborY="14713">
        <dgm:presLayoutVars>
          <dgm:chMax val="0"/>
          <dgm:bulletEnabled val="1"/>
        </dgm:presLayoutVars>
      </dgm:prSet>
      <dgm:spPr/>
    </dgm:pt>
  </dgm:ptLst>
  <dgm:cxnLst>
    <dgm:cxn modelId="{0949B728-CB97-427C-9075-FE54B667A40E}" srcId="{69B0E6C4-7DC3-4235-A1BD-7311DC573371}" destId="{33C5763D-4575-470A-B2A8-B8C97E0B22C4}" srcOrd="0" destOrd="0" parTransId="{5D8DF039-FC3D-495B-B839-EA929C00B123}" sibTransId="{2A40D93B-0E9F-44F9-B1D1-3C5F87D819EF}"/>
    <dgm:cxn modelId="{DF4A472B-9BA8-4B8E-98F2-1FA56460790D}" type="presOf" srcId="{69B0E6C4-7DC3-4235-A1BD-7311DC573371}" destId="{0A081536-BCA5-4EA0-A82E-BBC0A192ED63}" srcOrd="0" destOrd="0" presId="urn:microsoft.com/office/officeart/2005/8/layout/vList2"/>
    <dgm:cxn modelId="{BD1CC357-5012-4B83-A73D-2ED493B96988}" type="presOf" srcId="{33C5763D-4575-470A-B2A8-B8C97E0B22C4}" destId="{C478667F-4E82-43BC-811A-5654F3F8DBEA}" srcOrd="0" destOrd="0" presId="urn:microsoft.com/office/officeart/2005/8/layout/vList2"/>
    <dgm:cxn modelId="{FF56E6F3-865B-4C2B-AD90-12DC49B01F04}" type="presParOf" srcId="{0A081536-BCA5-4EA0-A82E-BBC0A192ED63}" destId="{C478667F-4E82-43BC-811A-5654F3F8DB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232555-0877-4607-9A9B-1860F4037156}" type="doc">
      <dgm:prSet loTypeId="urn:microsoft.com/office/officeart/2008/layout/LinedList" loCatId="list" qsTypeId="urn:microsoft.com/office/officeart/2005/8/quickstyle/3d1" qsCatId="3D" csTypeId="urn:microsoft.com/office/officeart/2005/8/colors/colorful2" csCatId="colorful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ru-RU"/>
        </a:p>
      </dgm:t>
    </dgm:pt>
    <dgm:pt modelId="{CC4AD3B5-F875-4F96-ABF8-4D8B3B3078E5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en-US" sz="3200" b="1"/>
            <a:t>GULYAMOV SAID SAIDAKHRAROVICH </a:t>
          </a:r>
          <a:endParaRPr lang="ru-RU" sz="3200"/>
        </a:p>
      </dgm:t>
    </dgm:pt>
    <dgm:pt modelId="{3EDE6491-194D-4524-8AC7-7B79AB8E24CA}" type="parTrans" cxnId="{1C4C53D5-E5CE-4FF9-B9D3-47D694219D30}">
      <dgm:prSet/>
      <dgm:spPr/>
      <dgm:t>
        <a:bodyPr/>
        <a:lstStyle/>
        <a:p>
          <a:pPr algn="ctr"/>
          <a:endParaRPr lang="ru-RU"/>
        </a:p>
      </dgm:t>
    </dgm:pt>
    <dgm:pt modelId="{4AECAE5C-91A4-4075-94C8-AC737ECA8331}" type="sibTrans" cxnId="{1C4C53D5-E5CE-4FF9-B9D3-47D694219D30}">
      <dgm:prSet/>
      <dgm:spPr/>
      <dgm:t>
        <a:bodyPr/>
        <a:lstStyle/>
        <a:p>
          <a:pPr algn="ctr"/>
          <a:endParaRPr lang="ru-RU"/>
        </a:p>
      </dgm:t>
    </dgm:pt>
    <dgm:pt modelId="{EDD2EF6E-61E3-449C-9893-639C4C8096CC}" type="pres">
      <dgm:prSet presAssocID="{D4232555-0877-4607-9A9B-1860F4037156}" presName="vert0" presStyleCnt="0">
        <dgm:presLayoutVars>
          <dgm:dir/>
          <dgm:animOne val="branch"/>
          <dgm:animLvl val="lvl"/>
        </dgm:presLayoutVars>
      </dgm:prSet>
      <dgm:spPr/>
    </dgm:pt>
    <dgm:pt modelId="{181F7511-270A-4580-984A-696290F41289}" type="pres">
      <dgm:prSet presAssocID="{CC4AD3B5-F875-4F96-ABF8-4D8B3B3078E5}" presName="thickLine" presStyleLbl="alignNode1" presStyleIdx="0" presStyleCn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89D323B-90B7-4EC5-AE02-7923BC8869D2}" type="pres">
      <dgm:prSet presAssocID="{CC4AD3B5-F875-4F96-ABF8-4D8B3B3078E5}" presName="horz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2FA85EEC-4979-40F0-A902-7AB1282C32E9}" type="pres">
      <dgm:prSet presAssocID="{CC4AD3B5-F875-4F96-ABF8-4D8B3B3078E5}" presName="tx1" presStyleLbl="revTx" presStyleIdx="0" presStyleCnt="1" custLinFactNeighborY="43645"/>
      <dgm:spPr/>
    </dgm:pt>
    <dgm:pt modelId="{989516D2-C516-4B52-88D9-F80DF34489CA}" type="pres">
      <dgm:prSet presAssocID="{CC4AD3B5-F875-4F96-ABF8-4D8B3B3078E5}" presName="vert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B285E325-F7F1-480C-8D52-066FCE3E3979}" type="presOf" srcId="{CC4AD3B5-F875-4F96-ABF8-4D8B3B3078E5}" destId="{2FA85EEC-4979-40F0-A902-7AB1282C32E9}" srcOrd="0" destOrd="0" presId="urn:microsoft.com/office/officeart/2008/layout/LinedList"/>
    <dgm:cxn modelId="{EEBD735B-7403-48A8-B378-8F7925EB1D73}" type="presOf" srcId="{D4232555-0877-4607-9A9B-1860F4037156}" destId="{EDD2EF6E-61E3-449C-9893-639C4C8096CC}" srcOrd="0" destOrd="0" presId="urn:microsoft.com/office/officeart/2008/layout/LinedList"/>
    <dgm:cxn modelId="{1C4C53D5-E5CE-4FF9-B9D3-47D694219D30}" srcId="{D4232555-0877-4607-9A9B-1860F4037156}" destId="{CC4AD3B5-F875-4F96-ABF8-4D8B3B3078E5}" srcOrd="0" destOrd="0" parTransId="{3EDE6491-194D-4524-8AC7-7B79AB8E24CA}" sibTransId="{4AECAE5C-91A4-4075-94C8-AC737ECA8331}"/>
    <dgm:cxn modelId="{E3DB951C-4187-4BDD-8A7F-6F3F3880FC22}" type="presParOf" srcId="{EDD2EF6E-61E3-449C-9893-639C4C8096CC}" destId="{181F7511-270A-4580-984A-696290F41289}" srcOrd="0" destOrd="0" presId="urn:microsoft.com/office/officeart/2008/layout/LinedList"/>
    <dgm:cxn modelId="{15063F2A-2B7F-43F2-8EF8-4E904B72302E}" type="presParOf" srcId="{EDD2EF6E-61E3-449C-9893-639C4C8096CC}" destId="{889D323B-90B7-4EC5-AE02-7923BC8869D2}" srcOrd="1" destOrd="0" presId="urn:microsoft.com/office/officeart/2008/layout/LinedList"/>
    <dgm:cxn modelId="{6B7FB198-16F9-4A0E-8893-17911158B69A}" type="presParOf" srcId="{889D323B-90B7-4EC5-AE02-7923BC8869D2}" destId="{2FA85EEC-4979-40F0-A902-7AB1282C32E9}" srcOrd="0" destOrd="0" presId="urn:microsoft.com/office/officeart/2008/layout/LinedList"/>
    <dgm:cxn modelId="{1B23539E-1432-40FE-9867-E99F41BB3779}" type="presParOf" srcId="{889D323B-90B7-4EC5-AE02-7923BC8869D2}" destId="{989516D2-C516-4B52-88D9-F80DF34489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673073-1A8B-4316-868C-9669072C8B82}" type="doc">
      <dgm:prSet loTypeId="urn:microsoft.com/office/officeart/2008/layout/LinedList" loCatId="list" qsTypeId="urn:microsoft.com/office/officeart/2005/8/quickstyle/3d1" qsCatId="3D" csTypeId="urn:microsoft.com/office/officeart/2005/8/colors/accent2_2" csCatId="accent2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7D79A5F3-2783-4300-BCC4-32B8DF9C0AB3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/>
            <a:t>Doctor of Law Science, Professor,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/>
            <a:t>Head of the Department of Cyber Law</a:t>
          </a:r>
          <a:br>
            <a:rPr lang="en-US" sz="2800" b="1"/>
          </a:br>
          <a:r>
            <a:rPr lang="en-US" sz="2800" b="1"/>
            <a:t> of the Tashkent State University of Law</a:t>
          </a:r>
          <a:endParaRPr lang="ru-RU" sz="2800" b="1"/>
        </a:p>
      </dgm:t>
    </dgm:pt>
    <dgm:pt modelId="{9BBA5E90-5F18-4DF8-853F-14B8F1C36E61}" type="parTrans" cxnId="{FE4EC500-0F61-4F91-A865-F1A35EB20FBB}">
      <dgm:prSet/>
      <dgm:spPr/>
      <dgm:t>
        <a:bodyPr/>
        <a:lstStyle/>
        <a:p>
          <a:pPr algn="ctr"/>
          <a:endParaRPr lang="ru-RU"/>
        </a:p>
      </dgm:t>
    </dgm:pt>
    <dgm:pt modelId="{4557EE95-031D-478D-9D11-2162C5CB9C60}" type="sibTrans" cxnId="{FE4EC500-0F61-4F91-A865-F1A35EB20FBB}">
      <dgm:prSet/>
      <dgm:spPr/>
      <dgm:t>
        <a:bodyPr/>
        <a:lstStyle/>
        <a:p>
          <a:pPr algn="ctr"/>
          <a:endParaRPr lang="ru-RU"/>
        </a:p>
      </dgm:t>
    </dgm:pt>
    <dgm:pt modelId="{47402516-11BB-4EF8-84E9-EFF0A8086179}" type="pres">
      <dgm:prSet presAssocID="{F5673073-1A8B-4316-868C-9669072C8B82}" presName="vert0" presStyleCnt="0">
        <dgm:presLayoutVars>
          <dgm:dir/>
          <dgm:animOne val="branch"/>
          <dgm:animLvl val="lvl"/>
        </dgm:presLayoutVars>
      </dgm:prSet>
      <dgm:spPr/>
    </dgm:pt>
    <dgm:pt modelId="{25656066-B089-4B12-A7DE-9C514CC7CED9}" type="pres">
      <dgm:prSet presAssocID="{7D79A5F3-2783-4300-BCC4-32B8DF9C0AB3}" presName="thickLine" presStyleLbl="alignNode1" presStyleIdx="0" presStyleCn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18ECD56-9D2A-4FF9-B3B6-03EB9D6BCF03}" type="pres">
      <dgm:prSet presAssocID="{7D79A5F3-2783-4300-BCC4-32B8DF9C0AB3}" presName="horz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A0C3AB3-AD8F-4FE8-8C7E-67952FD78D9F}" type="pres">
      <dgm:prSet presAssocID="{7D79A5F3-2783-4300-BCC4-32B8DF9C0AB3}" presName="tx1" presStyleLbl="revTx" presStyleIdx="0" presStyleCnt="1"/>
      <dgm:spPr/>
    </dgm:pt>
    <dgm:pt modelId="{D17AFC3D-48D3-4D3B-8760-15AEE73D865B}" type="pres">
      <dgm:prSet presAssocID="{7D79A5F3-2783-4300-BCC4-32B8DF9C0AB3}" presName="vert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</dgm:ptLst>
  <dgm:cxnLst>
    <dgm:cxn modelId="{FE4EC500-0F61-4F91-A865-F1A35EB20FBB}" srcId="{F5673073-1A8B-4316-868C-9669072C8B82}" destId="{7D79A5F3-2783-4300-BCC4-32B8DF9C0AB3}" srcOrd="0" destOrd="0" parTransId="{9BBA5E90-5F18-4DF8-853F-14B8F1C36E61}" sibTransId="{4557EE95-031D-478D-9D11-2162C5CB9C60}"/>
    <dgm:cxn modelId="{FEE18852-FF88-4CEF-947A-C024943F6540}" type="presOf" srcId="{7D79A5F3-2783-4300-BCC4-32B8DF9C0AB3}" destId="{2A0C3AB3-AD8F-4FE8-8C7E-67952FD78D9F}" srcOrd="0" destOrd="0" presId="urn:microsoft.com/office/officeart/2008/layout/LinedList"/>
    <dgm:cxn modelId="{2B7E8156-BFCD-4165-884C-FEB200E9DBE7}" type="presOf" srcId="{F5673073-1A8B-4316-868C-9669072C8B82}" destId="{47402516-11BB-4EF8-84E9-EFF0A8086179}" srcOrd="0" destOrd="0" presId="urn:microsoft.com/office/officeart/2008/layout/LinedList"/>
    <dgm:cxn modelId="{C654C256-FB66-40DB-A216-A0FA0F5CB017}" type="presParOf" srcId="{47402516-11BB-4EF8-84E9-EFF0A8086179}" destId="{25656066-B089-4B12-A7DE-9C514CC7CED9}" srcOrd="0" destOrd="0" presId="urn:microsoft.com/office/officeart/2008/layout/LinedList"/>
    <dgm:cxn modelId="{3F8DB5AC-BB82-4B15-BC52-F96A771B829E}" type="presParOf" srcId="{47402516-11BB-4EF8-84E9-EFF0A8086179}" destId="{C18ECD56-9D2A-4FF9-B3B6-03EB9D6BCF03}" srcOrd="1" destOrd="0" presId="urn:microsoft.com/office/officeart/2008/layout/LinedList"/>
    <dgm:cxn modelId="{89CF39FB-F5A5-4E02-999D-B24D283814E9}" type="presParOf" srcId="{C18ECD56-9D2A-4FF9-B3B6-03EB9D6BCF03}" destId="{2A0C3AB3-AD8F-4FE8-8C7E-67952FD78D9F}" srcOrd="0" destOrd="0" presId="urn:microsoft.com/office/officeart/2008/layout/LinedList"/>
    <dgm:cxn modelId="{E7E6B9BA-DD5F-4E89-92DE-9DA6A034D8F1}" type="presParOf" srcId="{C18ECD56-9D2A-4FF9-B3B6-03EB9D6BCF03}" destId="{D17AFC3D-48D3-4D3B-8760-15AEE73D86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AI is transforming criminal investigations, offering opportunities and challenges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62E81D97-925B-419D-B035-F9F8DBD4BFA2}">
      <dgm:prSet/>
      <dgm:spPr/>
      <dgm:t>
        <a:bodyPr/>
        <a:lstStyle/>
        <a:p>
          <a:r>
            <a:rPr lang="en-US" b="1"/>
            <a:t>AI technologies impact evidence collection, analysis, and decision-making</a:t>
          </a:r>
          <a:endParaRPr lang="ru-RU" b="1"/>
        </a:p>
      </dgm:t>
    </dgm:pt>
    <dgm:pt modelId="{D9E41445-2B1A-426E-9872-D4432A3E9B1C}" type="parTrans" cxnId="{80382F06-C0CC-479A-8FE8-068FBCB8F651}">
      <dgm:prSet/>
      <dgm:spPr/>
      <dgm:t>
        <a:bodyPr/>
        <a:lstStyle/>
        <a:p>
          <a:endParaRPr lang="ru-RU" b="1"/>
        </a:p>
      </dgm:t>
    </dgm:pt>
    <dgm:pt modelId="{C2DE7858-74C5-493F-B588-1CBF0DE631FF}" type="sibTrans" cxnId="{80382F06-C0CC-479A-8FE8-068FBCB8F651}">
      <dgm:prSet/>
      <dgm:spPr/>
      <dgm:t>
        <a:bodyPr/>
        <a:lstStyle/>
        <a:p>
          <a:endParaRPr lang="ru-RU" b="1"/>
        </a:p>
      </dgm:t>
    </dgm:pt>
    <dgm:pt modelId="{C7574DBB-E777-4A08-9908-F3DC3779F9BC}">
      <dgm:prSet/>
      <dgm:spPr/>
      <dgm:t>
        <a:bodyPr/>
        <a:lstStyle/>
        <a:p>
          <a:r>
            <a:rPr lang="en-US" b="1"/>
            <a:t>Ethical and social consequences must be considered, and international collaboration is necessary</a:t>
          </a:r>
          <a:endParaRPr lang="ru-RU" b="1"/>
        </a:p>
      </dgm:t>
    </dgm:pt>
    <dgm:pt modelId="{0A29404C-29FF-44AF-87CD-14D8D01354FF}" type="parTrans" cxnId="{0383CD57-16A8-4212-B506-4C71AA05907B}">
      <dgm:prSet/>
      <dgm:spPr/>
      <dgm:t>
        <a:bodyPr/>
        <a:lstStyle/>
        <a:p>
          <a:endParaRPr lang="ru-RU" b="1"/>
        </a:p>
      </dgm:t>
    </dgm:pt>
    <dgm:pt modelId="{E9F92F26-D8D7-40E3-AEF2-29EE612D4AAD}" type="sibTrans" cxnId="{0383CD57-16A8-4212-B506-4C71AA05907B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162C5021-844B-46A5-A65E-AF5377EDA537}" type="pres">
      <dgm:prSet presAssocID="{62E81D97-925B-419D-B035-F9F8DBD4BFA2}" presName="composite" presStyleCnt="0"/>
      <dgm:spPr/>
    </dgm:pt>
    <dgm:pt modelId="{1375022F-AB16-4F04-9ADC-930E1B5DBCED}" type="pres">
      <dgm:prSet presAssocID="{62E81D97-925B-419D-B035-F9F8DBD4BFA2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6FC11AEF-2EE4-4452-A512-85A8E5649FD2}" type="pres">
      <dgm:prSet presAssocID="{62E81D97-925B-419D-B035-F9F8DBD4BFA2}" presName="txShp" presStyleLbl="node1" presStyleIdx="1" presStyleCnt="3">
        <dgm:presLayoutVars>
          <dgm:bulletEnabled val="1"/>
        </dgm:presLayoutVars>
      </dgm:prSet>
      <dgm:spPr/>
    </dgm:pt>
    <dgm:pt modelId="{B8B05228-D7A5-48F3-948E-0A26FDADD098}" type="pres">
      <dgm:prSet presAssocID="{C2DE7858-74C5-493F-B588-1CBF0DE631FF}" presName="spacing" presStyleCnt="0"/>
      <dgm:spPr/>
    </dgm:pt>
    <dgm:pt modelId="{BFB02EAC-2DFB-4C19-9B78-E82FAFBDBFDA}" type="pres">
      <dgm:prSet presAssocID="{C7574DBB-E777-4A08-9908-F3DC3779F9BC}" presName="composite" presStyleCnt="0"/>
      <dgm:spPr/>
    </dgm:pt>
    <dgm:pt modelId="{4E259786-0859-4A4D-9949-9EAD6FE0CB8C}" type="pres">
      <dgm:prSet presAssocID="{C7574DBB-E777-4A08-9908-F3DC3779F9BC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FBB28A2-7E12-46B8-BF5C-1710AB909372}" type="pres">
      <dgm:prSet presAssocID="{C7574DBB-E777-4A08-9908-F3DC3779F9BC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80382F06-C0CC-479A-8FE8-068FBCB8F651}" srcId="{DB2AD992-6CE1-479E-BD1E-F1620EC104DF}" destId="{62E81D97-925B-419D-B035-F9F8DBD4BFA2}" srcOrd="1" destOrd="0" parTransId="{D9E41445-2B1A-426E-9872-D4432A3E9B1C}" sibTransId="{C2DE7858-74C5-493F-B588-1CBF0DE631FF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AC7CA66B-DF85-4E38-9AD7-39F39C74BC25}" type="presOf" srcId="{62E81D97-925B-419D-B035-F9F8DBD4BFA2}" destId="{6FC11AEF-2EE4-4452-A512-85A8E5649FD2}" srcOrd="0" destOrd="0" presId="urn:microsoft.com/office/officeart/2005/8/layout/vList3"/>
    <dgm:cxn modelId="{CF037B70-CA98-4DDF-B5B4-6EBDEE461407}" type="presOf" srcId="{C7574DBB-E777-4A08-9908-F3DC3779F9BC}" destId="{CFBB28A2-7E12-46B8-BF5C-1710AB909372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0383CD57-16A8-4212-B506-4C71AA05907B}" srcId="{DB2AD992-6CE1-479E-BD1E-F1620EC104DF}" destId="{C7574DBB-E777-4A08-9908-F3DC3779F9BC}" srcOrd="2" destOrd="0" parTransId="{0A29404C-29FF-44AF-87CD-14D8D01354FF}" sibTransId="{E9F92F26-D8D7-40E3-AEF2-29EE612D4AAD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D1B2CB66-F48F-487D-B853-7763511E6910}" type="presParOf" srcId="{AA8A6D83-BE2E-4792-8701-4E947569F40B}" destId="{162C5021-844B-46A5-A65E-AF5377EDA537}" srcOrd="2" destOrd="0" presId="urn:microsoft.com/office/officeart/2005/8/layout/vList3"/>
    <dgm:cxn modelId="{F2EB14A0-C60F-4A06-ADFC-0F4DF107F387}" type="presParOf" srcId="{162C5021-844B-46A5-A65E-AF5377EDA537}" destId="{1375022F-AB16-4F04-9ADC-930E1B5DBCED}" srcOrd="0" destOrd="0" presId="urn:microsoft.com/office/officeart/2005/8/layout/vList3"/>
    <dgm:cxn modelId="{FFCA2DDC-FE8F-4E08-A915-C6896DAB8279}" type="presParOf" srcId="{162C5021-844B-46A5-A65E-AF5377EDA537}" destId="{6FC11AEF-2EE4-4452-A512-85A8E5649FD2}" srcOrd="1" destOrd="0" presId="urn:microsoft.com/office/officeart/2005/8/layout/vList3"/>
    <dgm:cxn modelId="{002695BF-251E-46BD-AA2A-859DFD124D9B}" type="presParOf" srcId="{AA8A6D83-BE2E-4792-8701-4E947569F40B}" destId="{B8B05228-D7A5-48F3-948E-0A26FDADD098}" srcOrd="3" destOrd="0" presId="urn:microsoft.com/office/officeart/2005/8/layout/vList3"/>
    <dgm:cxn modelId="{A75D4258-8C7E-4348-BCAD-FBA74934CE3F}" type="presParOf" srcId="{AA8A6D83-BE2E-4792-8701-4E947569F40B}" destId="{BFB02EAC-2DFB-4C19-9B78-E82FAFBDBFDA}" srcOrd="4" destOrd="0" presId="urn:microsoft.com/office/officeart/2005/8/layout/vList3"/>
    <dgm:cxn modelId="{8E06F6A0-25B9-4F37-BCF1-EE2410554B9A}" type="presParOf" srcId="{BFB02EAC-2DFB-4C19-9B78-E82FAFBDBFDA}" destId="{4E259786-0859-4A4D-9949-9EAD6FE0CB8C}" srcOrd="0" destOrd="0" presId="urn:microsoft.com/office/officeart/2005/8/layout/vList3"/>
    <dgm:cxn modelId="{71012276-E160-4CE7-84E3-EEBCABD3723B}" type="presParOf" srcId="{BFB02EAC-2DFB-4C19-9B78-E82FAFBDBFDA}" destId="{CFBB28A2-7E12-46B8-BF5C-1710AB90937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INTRODUCTION</a:t>
          </a:r>
          <a:endParaRPr lang="ru-RU" sz="280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0005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Supervised learning enables predicting suspects based on historical crime data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3758F0DC-EE96-44AD-9E93-7DB07F3775F8}">
      <dgm:prSet/>
      <dgm:spPr/>
      <dgm:t>
        <a:bodyPr/>
        <a:lstStyle/>
        <a:p>
          <a:r>
            <a:rPr lang="en-US" b="1"/>
            <a:t>Example: Chicago Police Department's Strategic Subject List (SSL) for identifying gun violence risks</a:t>
          </a:r>
          <a:endParaRPr lang="ru-RU" b="1"/>
        </a:p>
      </dgm:t>
    </dgm:pt>
    <dgm:pt modelId="{BA252CA3-0306-4AAF-9020-AF487A8A1B8F}" type="parTrans" cxnId="{78244BB4-C25D-4BBB-AEF0-B225AFC3C1BA}">
      <dgm:prSet/>
      <dgm:spPr/>
      <dgm:t>
        <a:bodyPr/>
        <a:lstStyle/>
        <a:p>
          <a:endParaRPr lang="ru-RU" b="1"/>
        </a:p>
      </dgm:t>
    </dgm:pt>
    <dgm:pt modelId="{67A8ADAF-CF5F-45D6-A816-2E9FE1A930BA}" type="sibTrans" cxnId="{78244BB4-C25D-4BBB-AEF0-B225AFC3C1BA}">
      <dgm:prSet/>
      <dgm:spPr/>
      <dgm:t>
        <a:bodyPr/>
        <a:lstStyle/>
        <a:p>
          <a:endParaRPr lang="ru-RU" b="1"/>
        </a:p>
      </dgm:t>
    </dgm:pt>
    <dgm:pt modelId="{2F4D0BF6-02A5-46A8-9B87-F8D513960DDB}">
      <dgm:prSet/>
      <dgm:spPr/>
      <dgm:t>
        <a:bodyPr/>
        <a:lstStyle/>
        <a:p>
          <a:r>
            <a:rPr lang="en-US" b="1"/>
            <a:t>Ensuring fairness, accountability, and respect for fundamental rights is crucial when using machine learning</a:t>
          </a:r>
          <a:endParaRPr lang="ru-RU" b="1"/>
        </a:p>
      </dgm:t>
    </dgm:pt>
    <dgm:pt modelId="{C5D78A36-86F4-49C7-9A5B-7B2857E5F8C9}" type="parTrans" cxnId="{6271A08C-B81D-46CE-B5C2-55EB5DC4F996}">
      <dgm:prSet/>
      <dgm:spPr/>
      <dgm:t>
        <a:bodyPr/>
        <a:lstStyle/>
        <a:p>
          <a:endParaRPr lang="ru-RU" b="1"/>
        </a:p>
      </dgm:t>
    </dgm:pt>
    <dgm:pt modelId="{E5E9F8ED-A11F-47DE-A988-CCF2E47794FD}" type="sibTrans" cxnId="{6271A08C-B81D-46CE-B5C2-55EB5DC4F996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C9466A4C-040C-46BB-890D-BD68876B2070}" type="pres">
      <dgm:prSet presAssocID="{3758F0DC-EE96-44AD-9E93-7DB07F3775F8}" presName="composite" presStyleCnt="0"/>
      <dgm:spPr/>
    </dgm:pt>
    <dgm:pt modelId="{E9A779B2-862D-4519-A365-8B97A77B96F7}" type="pres">
      <dgm:prSet presAssocID="{3758F0DC-EE96-44AD-9E93-7DB07F3775F8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EA59F93A-0E2A-4E7B-8AD8-8EFC1748C787}" type="pres">
      <dgm:prSet presAssocID="{3758F0DC-EE96-44AD-9E93-7DB07F3775F8}" presName="txShp" presStyleLbl="node1" presStyleIdx="1" presStyleCnt="3">
        <dgm:presLayoutVars>
          <dgm:bulletEnabled val="1"/>
        </dgm:presLayoutVars>
      </dgm:prSet>
      <dgm:spPr/>
    </dgm:pt>
    <dgm:pt modelId="{44AE9EB9-FECB-49AE-95BC-3FF70A7211C6}" type="pres">
      <dgm:prSet presAssocID="{67A8ADAF-CF5F-45D6-A816-2E9FE1A930BA}" presName="spacing" presStyleCnt="0"/>
      <dgm:spPr/>
    </dgm:pt>
    <dgm:pt modelId="{8CB9F97A-7541-44A2-B9F7-E42737CA7CF4}" type="pres">
      <dgm:prSet presAssocID="{2F4D0BF6-02A5-46A8-9B87-F8D513960DDB}" presName="composite" presStyleCnt="0"/>
      <dgm:spPr/>
    </dgm:pt>
    <dgm:pt modelId="{7BADC088-4B88-4C36-A360-F6AB9728F3C0}" type="pres">
      <dgm:prSet presAssocID="{2F4D0BF6-02A5-46A8-9B87-F8D513960DDB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BA06D2F-0BE3-4F1C-8E7C-EA6072773287}" type="pres">
      <dgm:prSet presAssocID="{2F4D0BF6-02A5-46A8-9B87-F8D513960DDB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25BABF82-2769-4D6C-A4A7-0DA1C5116AF7}" type="presOf" srcId="{2F4D0BF6-02A5-46A8-9B87-F8D513960DDB}" destId="{BBA06D2F-0BE3-4F1C-8E7C-EA6072773287}" srcOrd="0" destOrd="0" presId="urn:microsoft.com/office/officeart/2005/8/layout/vList3"/>
    <dgm:cxn modelId="{6271A08C-B81D-46CE-B5C2-55EB5DC4F996}" srcId="{DB2AD992-6CE1-479E-BD1E-F1620EC104DF}" destId="{2F4D0BF6-02A5-46A8-9B87-F8D513960DDB}" srcOrd="2" destOrd="0" parTransId="{C5D78A36-86F4-49C7-9A5B-7B2857E5F8C9}" sibTransId="{E5E9F8ED-A11F-47DE-A988-CCF2E47794FD}"/>
    <dgm:cxn modelId="{C7F083A6-4492-413D-9C59-2A47E0940A7D}" type="presOf" srcId="{3758F0DC-EE96-44AD-9E93-7DB07F3775F8}" destId="{EA59F93A-0E2A-4E7B-8AD8-8EFC1748C787}" srcOrd="0" destOrd="0" presId="urn:microsoft.com/office/officeart/2005/8/layout/vList3"/>
    <dgm:cxn modelId="{78244BB4-C25D-4BBB-AEF0-B225AFC3C1BA}" srcId="{DB2AD992-6CE1-479E-BD1E-F1620EC104DF}" destId="{3758F0DC-EE96-44AD-9E93-7DB07F3775F8}" srcOrd="1" destOrd="0" parTransId="{BA252CA3-0306-4AAF-9020-AF487A8A1B8F}" sibTransId="{67A8ADAF-CF5F-45D6-A816-2E9FE1A930BA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EC63117E-7234-43BB-88AA-27271EEBCF8B}" type="presParOf" srcId="{AA8A6D83-BE2E-4792-8701-4E947569F40B}" destId="{C9466A4C-040C-46BB-890D-BD68876B2070}" srcOrd="2" destOrd="0" presId="urn:microsoft.com/office/officeart/2005/8/layout/vList3"/>
    <dgm:cxn modelId="{97DF378F-53C1-47CC-B18B-633C3BF73CB5}" type="presParOf" srcId="{C9466A4C-040C-46BB-890D-BD68876B2070}" destId="{E9A779B2-862D-4519-A365-8B97A77B96F7}" srcOrd="0" destOrd="0" presId="urn:microsoft.com/office/officeart/2005/8/layout/vList3"/>
    <dgm:cxn modelId="{8E6BDE2F-B2E1-4BA8-BF9F-D35C08EEB9C6}" type="presParOf" srcId="{C9466A4C-040C-46BB-890D-BD68876B2070}" destId="{EA59F93A-0E2A-4E7B-8AD8-8EFC1748C787}" srcOrd="1" destOrd="0" presId="urn:microsoft.com/office/officeart/2005/8/layout/vList3"/>
    <dgm:cxn modelId="{B26B6958-95E6-417F-8EFA-9B368A3482BB}" type="presParOf" srcId="{AA8A6D83-BE2E-4792-8701-4E947569F40B}" destId="{44AE9EB9-FECB-49AE-95BC-3FF70A7211C6}" srcOrd="3" destOrd="0" presId="urn:microsoft.com/office/officeart/2005/8/layout/vList3"/>
    <dgm:cxn modelId="{8D9BCBA0-CB27-4CA9-8038-968BBB375503}" type="presParOf" srcId="{AA8A6D83-BE2E-4792-8701-4E947569F40B}" destId="{8CB9F97A-7541-44A2-B9F7-E42737CA7CF4}" srcOrd="4" destOrd="0" presId="urn:microsoft.com/office/officeart/2005/8/layout/vList3"/>
    <dgm:cxn modelId="{1ACFD554-E236-481B-AE45-F431479C0C51}" type="presParOf" srcId="{8CB9F97A-7541-44A2-B9F7-E42737CA7CF4}" destId="{7BADC088-4B88-4C36-A360-F6AB9728F3C0}" srcOrd="0" destOrd="0" presId="urn:microsoft.com/office/officeart/2005/8/layout/vList3"/>
    <dgm:cxn modelId="{EABF9F97-7925-46C0-BEF6-EFBBF6042CBD}" type="presParOf" srcId="{8CB9F97A-7541-44A2-B9F7-E42737CA7CF4}" destId="{BBA06D2F-0BE3-4F1C-8E7C-EA60727732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Supervised Learning Algorithms for Detecting Patterns and Trends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700" b="1"/>
            <a:t>Unsupervised learning reveals hidden structures and anomalies without prior knowledge</a:t>
          </a:r>
          <a:endParaRPr lang="en-US" sz="17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7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700" b="1"/>
        </a:p>
      </dgm:t>
    </dgm:pt>
    <dgm:pt modelId="{13E130B8-7C7C-4581-80C8-0CB41C43BED5}">
      <dgm:prSet/>
      <dgm:spPr/>
      <dgm:t>
        <a:bodyPr/>
        <a:lstStyle/>
        <a:p>
          <a:r>
            <a:rPr lang="en-US" b="1"/>
            <a:t>Application: identifying crime hotspots using self-organizing maps (SOMs)</a:t>
          </a:r>
          <a:endParaRPr lang="ru-RU" b="1"/>
        </a:p>
      </dgm:t>
    </dgm:pt>
    <dgm:pt modelId="{E48159C0-1941-46DD-9E97-8B2E827016AD}" type="parTrans" cxnId="{07EBDF55-01E6-4DC1-A84C-6FE4EB614B6A}">
      <dgm:prSet/>
      <dgm:spPr/>
      <dgm:t>
        <a:bodyPr/>
        <a:lstStyle/>
        <a:p>
          <a:endParaRPr lang="ru-RU" b="1"/>
        </a:p>
      </dgm:t>
    </dgm:pt>
    <dgm:pt modelId="{DBCA1189-554E-491D-8FF3-88C5A8777345}" type="sibTrans" cxnId="{07EBDF55-01E6-4DC1-A84C-6FE4EB614B6A}">
      <dgm:prSet/>
      <dgm:spPr/>
      <dgm:t>
        <a:bodyPr/>
        <a:lstStyle/>
        <a:p>
          <a:endParaRPr lang="ru-RU" b="1"/>
        </a:p>
      </dgm:t>
    </dgm:pt>
    <dgm:pt modelId="{00BB4F9B-62F9-4799-9A46-52D499C655F0}">
      <dgm:prSet/>
      <dgm:spPr/>
      <dgm:t>
        <a:bodyPr/>
        <a:lstStyle/>
        <a:p>
          <a:r>
            <a:rPr lang="en-US" b="1"/>
            <a:t>Legal safeguards are needed to protect individual rights and prevent pre-emptive policing</a:t>
          </a:r>
          <a:endParaRPr lang="ru-RU" b="1"/>
        </a:p>
      </dgm:t>
    </dgm:pt>
    <dgm:pt modelId="{5B49B5BF-764F-4F63-AF5D-123636E97903}" type="parTrans" cxnId="{AA3B67D0-76AC-4B1B-A65E-21C199D2B9DF}">
      <dgm:prSet/>
      <dgm:spPr/>
      <dgm:t>
        <a:bodyPr/>
        <a:lstStyle/>
        <a:p>
          <a:endParaRPr lang="ru-RU" b="1"/>
        </a:p>
      </dgm:t>
    </dgm:pt>
    <dgm:pt modelId="{175B32D3-68AF-40B6-8F0B-04A4B06DAACC}" type="sibTrans" cxnId="{AA3B67D0-76AC-4B1B-A65E-21C199D2B9DF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B8E34A82-3542-4B61-9EBF-B01B72EA0E4C}" type="pres">
      <dgm:prSet presAssocID="{13E130B8-7C7C-4581-80C8-0CB41C43BED5}" presName="composite" presStyleCnt="0"/>
      <dgm:spPr/>
    </dgm:pt>
    <dgm:pt modelId="{71E0EFDF-ABC6-4A34-8AEE-6E8DD9360BD1}" type="pres">
      <dgm:prSet presAssocID="{13E130B8-7C7C-4581-80C8-0CB41C43BED5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BB4B96F-7E14-4CED-9D19-8B8C73C718E0}" type="pres">
      <dgm:prSet presAssocID="{13E130B8-7C7C-4581-80C8-0CB41C43BED5}" presName="txShp" presStyleLbl="node1" presStyleIdx="1" presStyleCnt="3">
        <dgm:presLayoutVars>
          <dgm:bulletEnabled val="1"/>
        </dgm:presLayoutVars>
      </dgm:prSet>
      <dgm:spPr/>
    </dgm:pt>
    <dgm:pt modelId="{61142627-DB10-4133-9FB9-B20F1E05A839}" type="pres">
      <dgm:prSet presAssocID="{DBCA1189-554E-491D-8FF3-88C5A8777345}" presName="spacing" presStyleCnt="0"/>
      <dgm:spPr/>
    </dgm:pt>
    <dgm:pt modelId="{8DAB1919-7FE5-4FBF-A260-14B94F7730B3}" type="pres">
      <dgm:prSet presAssocID="{00BB4F9B-62F9-4799-9A46-52D499C655F0}" presName="composite" presStyleCnt="0"/>
      <dgm:spPr/>
    </dgm:pt>
    <dgm:pt modelId="{B7BAFBB0-3980-4D3C-9705-4F69AEFCEEEB}" type="pres">
      <dgm:prSet presAssocID="{00BB4F9B-62F9-4799-9A46-52D499C655F0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A7409A9-312A-4066-BB3B-45631F8CEAAD}" type="pres">
      <dgm:prSet presAssocID="{00BB4F9B-62F9-4799-9A46-52D499C655F0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57BFAE0C-1916-4349-BA44-7356A06ABD3B}" type="presOf" srcId="{00BB4F9B-62F9-4799-9A46-52D499C655F0}" destId="{8A7409A9-312A-4066-BB3B-45631F8CEAAD}" srcOrd="0" destOrd="0" presId="urn:microsoft.com/office/officeart/2005/8/layout/vList3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07EBDF55-01E6-4DC1-A84C-6FE4EB614B6A}" srcId="{DB2AD992-6CE1-479E-BD1E-F1620EC104DF}" destId="{13E130B8-7C7C-4581-80C8-0CB41C43BED5}" srcOrd="1" destOrd="0" parTransId="{E48159C0-1941-46DD-9E97-8B2E827016AD}" sibTransId="{DBCA1189-554E-491D-8FF3-88C5A8777345}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1B673E8A-31E5-4EAC-BDAF-9990B3D794F1}" type="presOf" srcId="{13E130B8-7C7C-4581-80C8-0CB41C43BED5}" destId="{9BB4B96F-7E14-4CED-9D19-8B8C73C718E0}" srcOrd="0" destOrd="0" presId="urn:microsoft.com/office/officeart/2005/8/layout/vList3"/>
    <dgm:cxn modelId="{AA3B67D0-76AC-4B1B-A65E-21C199D2B9DF}" srcId="{DB2AD992-6CE1-479E-BD1E-F1620EC104DF}" destId="{00BB4F9B-62F9-4799-9A46-52D499C655F0}" srcOrd="2" destOrd="0" parTransId="{5B49B5BF-764F-4F63-AF5D-123636E97903}" sibTransId="{175B32D3-68AF-40B6-8F0B-04A4B06DAACC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3E518D4C-6B93-452B-A288-F90F291E9E43}" type="presParOf" srcId="{AA8A6D83-BE2E-4792-8701-4E947569F40B}" destId="{B8E34A82-3542-4B61-9EBF-B01B72EA0E4C}" srcOrd="2" destOrd="0" presId="urn:microsoft.com/office/officeart/2005/8/layout/vList3"/>
    <dgm:cxn modelId="{F59FEE90-851E-4929-BC84-742BBC981A6F}" type="presParOf" srcId="{B8E34A82-3542-4B61-9EBF-B01B72EA0E4C}" destId="{71E0EFDF-ABC6-4A34-8AEE-6E8DD9360BD1}" srcOrd="0" destOrd="0" presId="urn:microsoft.com/office/officeart/2005/8/layout/vList3"/>
    <dgm:cxn modelId="{F0140745-DE83-40F3-AFE1-4AB32A78F425}" type="presParOf" srcId="{B8E34A82-3542-4B61-9EBF-B01B72EA0E4C}" destId="{9BB4B96F-7E14-4CED-9D19-8B8C73C718E0}" srcOrd="1" destOrd="0" presId="urn:microsoft.com/office/officeart/2005/8/layout/vList3"/>
    <dgm:cxn modelId="{B8A246F9-DEC3-4863-94D5-E42160C098F9}" type="presParOf" srcId="{AA8A6D83-BE2E-4792-8701-4E947569F40B}" destId="{61142627-DB10-4133-9FB9-B20F1E05A839}" srcOrd="3" destOrd="0" presId="urn:microsoft.com/office/officeart/2005/8/layout/vList3"/>
    <dgm:cxn modelId="{5BB896B4-EFE8-4D12-874C-FB04AC4E8842}" type="presParOf" srcId="{AA8A6D83-BE2E-4792-8701-4E947569F40B}" destId="{8DAB1919-7FE5-4FBF-A260-14B94F7730B3}" srcOrd="4" destOrd="0" presId="urn:microsoft.com/office/officeart/2005/8/layout/vList3"/>
    <dgm:cxn modelId="{C35C23FC-A2DE-42B7-AA94-2264854058A5}" type="presParOf" srcId="{8DAB1919-7FE5-4FBF-A260-14B94F7730B3}" destId="{B7BAFBB0-3980-4D3C-9705-4F69AEFCEEEB}" srcOrd="0" destOrd="0" presId="urn:microsoft.com/office/officeart/2005/8/layout/vList3"/>
    <dgm:cxn modelId="{38BF75D8-9285-44A7-8257-E3F5870EA8C5}" type="presParOf" srcId="{8DAB1919-7FE5-4FBF-A260-14B94F7730B3}" destId="{8A7409A9-312A-4066-BB3B-45631F8CEA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Unsupervised Learning for Anomaly Detection and Unusual Behavior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2000" b="1"/>
            <a:t>NLP extracts valuable information from unstructured textual data</a:t>
          </a:r>
          <a:endParaRPr lang="en-US" sz="20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20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2000" b="1"/>
        </a:p>
      </dgm:t>
    </dgm:pt>
    <dgm:pt modelId="{C1626187-95B1-4ABD-9E71-3ADCB424E6E7}">
      <dgm:prSet custT="1"/>
      <dgm:spPr/>
      <dgm:t>
        <a:bodyPr/>
        <a:lstStyle/>
        <a:p>
          <a:r>
            <a:rPr lang="en-US" sz="2000" b="1"/>
            <a:t>Text analysis can efficiently process large volumes of textual data to identify relevant information</a:t>
          </a:r>
          <a:endParaRPr lang="ru-RU" sz="2000" b="1"/>
        </a:p>
      </dgm:t>
    </dgm:pt>
    <dgm:pt modelId="{5B80ADAA-51D9-44F9-9DF8-C4493A118E51}" type="parTrans" cxnId="{38B13CC1-ED94-4527-9681-1A08C7E7A259}">
      <dgm:prSet/>
      <dgm:spPr/>
      <dgm:t>
        <a:bodyPr/>
        <a:lstStyle/>
        <a:p>
          <a:endParaRPr lang="ru-RU" sz="2000" b="1"/>
        </a:p>
      </dgm:t>
    </dgm:pt>
    <dgm:pt modelId="{ED24228D-2AF9-4F46-B234-77A73EE52846}" type="sibTrans" cxnId="{38B13CC1-ED94-4527-9681-1A08C7E7A259}">
      <dgm:prSet/>
      <dgm:spPr/>
      <dgm:t>
        <a:bodyPr/>
        <a:lstStyle/>
        <a:p>
          <a:endParaRPr lang="ru-RU" sz="2000" b="1"/>
        </a:p>
      </dgm:t>
    </dgm:pt>
    <dgm:pt modelId="{ED61E2DE-F6F2-422C-B837-0E8A418E5FA4}">
      <dgm:prSet custT="1"/>
      <dgm:spPr/>
      <dgm:t>
        <a:bodyPr/>
        <a:lstStyle/>
        <a:p>
          <a:r>
            <a:rPr lang="en-US" sz="2000" b="1"/>
            <a:t>The use of NLP should be transparent, interpretable, and accountable, and comply with data protection rules</a:t>
          </a:r>
          <a:endParaRPr lang="ru-RU" sz="2000" b="1"/>
        </a:p>
      </dgm:t>
    </dgm:pt>
    <dgm:pt modelId="{26FA3E64-48BC-46AC-9EDC-F54C4635BEC3}" type="parTrans" cxnId="{C5C15A4E-E035-4211-9B5D-0670021E292C}">
      <dgm:prSet/>
      <dgm:spPr/>
      <dgm:t>
        <a:bodyPr/>
        <a:lstStyle/>
        <a:p>
          <a:endParaRPr lang="ru-RU" sz="2000" b="1"/>
        </a:p>
      </dgm:t>
    </dgm:pt>
    <dgm:pt modelId="{62B53065-C97C-4352-B043-56CA37E6276B}" type="sibTrans" cxnId="{C5C15A4E-E035-4211-9B5D-0670021E292C}">
      <dgm:prSet/>
      <dgm:spPr/>
      <dgm:t>
        <a:bodyPr/>
        <a:lstStyle/>
        <a:p>
          <a:endParaRPr lang="ru-RU" sz="2000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5E302A3E-D849-4796-9B69-64F9C3DA8076}" type="pres">
      <dgm:prSet presAssocID="{C1626187-95B1-4ABD-9E71-3ADCB424E6E7}" presName="composite" presStyleCnt="0"/>
      <dgm:spPr/>
    </dgm:pt>
    <dgm:pt modelId="{F9C11CA8-1E91-4FE0-825A-F04F4EF3D80C}" type="pres">
      <dgm:prSet presAssocID="{C1626187-95B1-4ABD-9E71-3ADCB424E6E7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0D15B061-B336-4AD3-A8FA-B9EDC42652D8}" type="pres">
      <dgm:prSet presAssocID="{C1626187-95B1-4ABD-9E71-3ADCB424E6E7}" presName="txShp" presStyleLbl="node1" presStyleIdx="1" presStyleCnt="3">
        <dgm:presLayoutVars>
          <dgm:bulletEnabled val="1"/>
        </dgm:presLayoutVars>
      </dgm:prSet>
      <dgm:spPr/>
    </dgm:pt>
    <dgm:pt modelId="{813165BE-372B-46DE-83D5-40B57F82C6EC}" type="pres">
      <dgm:prSet presAssocID="{ED24228D-2AF9-4F46-B234-77A73EE52846}" presName="spacing" presStyleCnt="0"/>
      <dgm:spPr/>
    </dgm:pt>
    <dgm:pt modelId="{1BF3C6AA-521E-4034-869D-198D7972850F}" type="pres">
      <dgm:prSet presAssocID="{ED61E2DE-F6F2-422C-B837-0E8A418E5FA4}" presName="composite" presStyleCnt="0"/>
      <dgm:spPr/>
    </dgm:pt>
    <dgm:pt modelId="{AA7D8568-9A23-45C2-96DA-040DC1257DAA}" type="pres">
      <dgm:prSet presAssocID="{ED61E2DE-F6F2-422C-B837-0E8A418E5FA4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1897DCB-193E-4B71-880C-740F66E009CF}" type="pres">
      <dgm:prSet presAssocID="{ED61E2DE-F6F2-422C-B837-0E8A418E5FA4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82E06430-3D16-4B53-A162-72D06F06CDF6}" type="presOf" srcId="{ED61E2DE-F6F2-422C-B837-0E8A418E5FA4}" destId="{D1897DCB-193E-4B71-880C-740F66E009CF}" srcOrd="0" destOrd="0" presId="urn:microsoft.com/office/officeart/2005/8/layout/vList3"/>
    <dgm:cxn modelId="{C5C15A4E-E035-4211-9B5D-0670021E292C}" srcId="{DB2AD992-6CE1-479E-BD1E-F1620EC104DF}" destId="{ED61E2DE-F6F2-422C-B837-0E8A418E5FA4}" srcOrd="2" destOrd="0" parTransId="{26FA3E64-48BC-46AC-9EDC-F54C4635BEC3}" sibTransId="{62B53065-C97C-4352-B043-56CA37E6276B}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3BDBA4A3-D872-46E4-8BF1-A22E166D2967}" type="presOf" srcId="{C1626187-95B1-4ABD-9E71-3ADCB424E6E7}" destId="{0D15B061-B336-4AD3-A8FA-B9EDC42652D8}" srcOrd="0" destOrd="0" presId="urn:microsoft.com/office/officeart/2005/8/layout/vList3"/>
    <dgm:cxn modelId="{38B13CC1-ED94-4527-9681-1A08C7E7A259}" srcId="{DB2AD992-6CE1-479E-BD1E-F1620EC104DF}" destId="{C1626187-95B1-4ABD-9E71-3ADCB424E6E7}" srcOrd="1" destOrd="0" parTransId="{5B80ADAA-51D9-44F9-9DF8-C4493A118E51}" sibTransId="{ED24228D-2AF9-4F46-B234-77A73EE52846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B6F50566-352A-4D45-84FB-2993B5C6DB61}" type="presParOf" srcId="{AA8A6D83-BE2E-4792-8701-4E947569F40B}" destId="{5E302A3E-D849-4796-9B69-64F9C3DA8076}" srcOrd="2" destOrd="0" presId="urn:microsoft.com/office/officeart/2005/8/layout/vList3"/>
    <dgm:cxn modelId="{52FD1D95-11CC-4495-A5EF-84FF367ECD75}" type="presParOf" srcId="{5E302A3E-D849-4796-9B69-64F9C3DA8076}" destId="{F9C11CA8-1E91-4FE0-825A-F04F4EF3D80C}" srcOrd="0" destOrd="0" presId="urn:microsoft.com/office/officeart/2005/8/layout/vList3"/>
    <dgm:cxn modelId="{1E74639F-F3C8-4E93-82D4-FA8D4C62CAA7}" type="presParOf" srcId="{5E302A3E-D849-4796-9B69-64F9C3DA8076}" destId="{0D15B061-B336-4AD3-A8FA-B9EDC42652D8}" srcOrd="1" destOrd="0" presId="urn:microsoft.com/office/officeart/2005/8/layout/vList3"/>
    <dgm:cxn modelId="{08A01B14-ABEB-440D-86F4-16058430FB0B}" type="presParOf" srcId="{AA8A6D83-BE2E-4792-8701-4E947569F40B}" destId="{813165BE-372B-46DE-83D5-40B57F82C6EC}" srcOrd="3" destOrd="0" presId="urn:microsoft.com/office/officeart/2005/8/layout/vList3"/>
    <dgm:cxn modelId="{C8E910E4-D64F-4217-B188-27CE4604B5A5}" type="presParOf" srcId="{AA8A6D83-BE2E-4792-8701-4E947569F40B}" destId="{1BF3C6AA-521E-4034-869D-198D7972850F}" srcOrd="4" destOrd="0" presId="urn:microsoft.com/office/officeart/2005/8/layout/vList3"/>
    <dgm:cxn modelId="{23361779-E907-47A1-95BD-BE1610862C0F}" type="presParOf" srcId="{1BF3C6AA-521E-4034-869D-198D7972850F}" destId="{AA7D8568-9A23-45C2-96DA-040DC1257DAA}" srcOrd="0" destOrd="0" presId="urn:microsoft.com/office/officeart/2005/8/layout/vList3"/>
    <dgm:cxn modelId="{7D46DCB8-452F-40A2-A74F-6875DAE23BED}" type="presParOf" srcId="{1BF3C6AA-521E-4034-869D-198D7972850F}" destId="{D1897DCB-193E-4B71-880C-740F66E009C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1800" b="1"/>
            <a:t>Text Mining and Unstructured Data Analysis</a:t>
          </a:r>
          <a:endParaRPr lang="en-US" sz="1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Sentiment analysis identifies emotions, attitudes, and opinions from textual data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18AF5301-2DD2-4BAC-A920-F8B5367AA4A8}">
      <dgm:prSet/>
      <dgm:spPr/>
      <dgm:t>
        <a:bodyPr/>
        <a:lstStyle/>
        <a:p>
          <a:r>
            <a:rPr lang="en-US" b="1"/>
            <a:t>Application: monitoring social media for signs of radicalization or extremist behavior</a:t>
          </a:r>
          <a:endParaRPr lang="ru-RU" b="1"/>
        </a:p>
      </dgm:t>
    </dgm:pt>
    <dgm:pt modelId="{B82E9336-06DF-48C4-B241-848E4EE74017}" type="parTrans" cxnId="{C29FFBAC-D910-4F34-98F2-910403B4BA04}">
      <dgm:prSet/>
      <dgm:spPr/>
      <dgm:t>
        <a:bodyPr/>
        <a:lstStyle/>
        <a:p>
          <a:endParaRPr lang="ru-RU" b="1"/>
        </a:p>
      </dgm:t>
    </dgm:pt>
    <dgm:pt modelId="{1489CC38-ABA9-4D5E-9DA1-9D36EB517D81}" type="sibTrans" cxnId="{C29FFBAC-D910-4F34-98F2-910403B4BA04}">
      <dgm:prSet/>
      <dgm:spPr/>
      <dgm:t>
        <a:bodyPr/>
        <a:lstStyle/>
        <a:p>
          <a:endParaRPr lang="ru-RU" b="1"/>
        </a:p>
      </dgm:t>
    </dgm:pt>
    <dgm:pt modelId="{FCC608E6-20BC-4C73-9324-73BC89DF87F5}">
      <dgm:prSet/>
      <dgm:spPr/>
      <dgm:t>
        <a:bodyPr/>
        <a:lstStyle/>
        <a:p>
          <a:r>
            <a:rPr lang="en-US" b="1"/>
            <a:t>Compliance with data protection and anti-discrimination laws, as well as fair and transparent use, must be ensured</a:t>
          </a:r>
          <a:endParaRPr lang="ru-RU" b="1"/>
        </a:p>
      </dgm:t>
    </dgm:pt>
    <dgm:pt modelId="{653792A6-8E49-4468-BE12-D32D4BD784CD}" type="parTrans" cxnId="{3DE51DF5-946D-4165-B209-71EFAC1115BD}">
      <dgm:prSet/>
      <dgm:spPr/>
      <dgm:t>
        <a:bodyPr/>
        <a:lstStyle/>
        <a:p>
          <a:endParaRPr lang="ru-RU" b="1"/>
        </a:p>
      </dgm:t>
    </dgm:pt>
    <dgm:pt modelId="{9078DE70-4653-41C3-8F64-D38078B8BCA3}" type="sibTrans" cxnId="{3DE51DF5-946D-4165-B209-71EFAC1115BD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7612975E-8AC5-41E0-B8B3-8123851D773C}" type="pres">
      <dgm:prSet presAssocID="{18AF5301-2DD2-4BAC-A920-F8B5367AA4A8}" presName="composite" presStyleCnt="0"/>
      <dgm:spPr/>
    </dgm:pt>
    <dgm:pt modelId="{1D49BC3C-2ECC-4424-B6D5-02A628CB1AE0}" type="pres">
      <dgm:prSet presAssocID="{18AF5301-2DD2-4BAC-A920-F8B5367AA4A8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30E8364-6F21-4E36-9907-EB3EBB2130B9}" type="pres">
      <dgm:prSet presAssocID="{18AF5301-2DD2-4BAC-A920-F8B5367AA4A8}" presName="txShp" presStyleLbl="node1" presStyleIdx="1" presStyleCnt="3">
        <dgm:presLayoutVars>
          <dgm:bulletEnabled val="1"/>
        </dgm:presLayoutVars>
      </dgm:prSet>
      <dgm:spPr/>
    </dgm:pt>
    <dgm:pt modelId="{192F452F-2AEE-466B-88C0-04AF48EB2FE0}" type="pres">
      <dgm:prSet presAssocID="{1489CC38-ABA9-4D5E-9DA1-9D36EB517D81}" presName="spacing" presStyleCnt="0"/>
      <dgm:spPr/>
    </dgm:pt>
    <dgm:pt modelId="{3DC0EA93-F8F2-4B35-8A63-CEB733F5832F}" type="pres">
      <dgm:prSet presAssocID="{FCC608E6-20BC-4C73-9324-73BC89DF87F5}" presName="composite" presStyleCnt="0"/>
      <dgm:spPr/>
    </dgm:pt>
    <dgm:pt modelId="{7E88AE12-6CFE-4432-8338-3AC0AB2795E5}" type="pres">
      <dgm:prSet presAssocID="{FCC608E6-20BC-4C73-9324-73BC89DF87F5}" presName="imgShp" presStyleLbl="fgImgPlace1" presStyleIdx="2" presStyleCnt="3" custLinFactNeighborX="464" custLinFactNeighborY="214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A26B3AE9-9CFD-4CB7-90AC-3EC766098C4A}" type="pres">
      <dgm:prSet presAssocID="{FCC608E6-20BC-4C73-9324-73BC89DF87F5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66C44403-FAC4-4E80-BC08-52C48517BE72}" type="presOf" srcId="{18AF5301-2DD2-4BAC-A920-F8B5367AA4A8}" destId="{930E8364-6F21-4E36-9907-EB3EBB2130B9}" srcOrd="0" destOrd="0" presId="urn:microsoft.com/office/officeart/2005/8/layout/vList3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7C081B4F-8829-4AA2-8D82-86DB91EF4C6A}" type="presOf" srcId="{FCC608E6-20BC-4C73-9324-73BC89DF87F5}" destId="{A26B3AE9-9CFD-4CB7-90AC-3EC766098C4A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C29FFBAC-D910-4F34-98F2-910403B4BA04}" srcId="{DB2AD992-6CE1-479E-BD1E-F1620EC104DF}" destId="{18AF5301-2DD2-4BAC-A920-F8B5367AA4A8}" srcOrd="1" destOrd="0" parTransId="{B82E9336-06DF-48C4-B241-848E4EE74017}" sibTransId="{1489CC38-ABA9-4D5E-9DA1-9D36EB517D81}"/>
    <dgm:cxn modelId="{3DE51DF5-946D-4165-B209-71EFAC1115BD}" srcId="{DB2AD992-6CE1-479E-BD1E-F1620EC104DF}" destId="{FCC608E6-20BC-4C73-9324-73BC89DF87F5}" srcOrd="2" destOrd="0" parTransId="{653792A6-8E49-4468-BE12-D32D4BD784CD}" sibTransId="{9078DE70-4653-41C3-8F64-D38078B8BCA3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8CE6BDAB-C907-4704-89C5-47D51BE101D5}" type="presParOf" srcId="{AA8A6D83-BE2E-4792-8701-4E947569F40B}" destId="{7612975E-8AC5-41E0-B8B3-8123851D773C}" srcOrd="2" destOrd="0" presId="urn:microsoft.com/office/officeart/2005/8/layout/vList3"/>
    <dgm:cxn modelId="{C0547CA8-BFAD-4760-9D7E-0D2C78545A55}" type="presParOf" srcId="{7612975E-8AC5-41E0-B8B3-8123851D773C}" destId="{1D49BC3C-2ECC-4424-B6D5-02A628CB1AE0}" srcOrd="0" destOrd="0" presId="urn:microsoft.com/office/officeart/2005/8/layout/vList3"/>
    <dgm:cxn modelId="{E60058A0-6794-4A79-97EA-B0D9989015EB}" type="presParOf" srcId="{7612975E-8AC5-41E0-B8B3-8123851D773C}" destId="{930E8364-6F21-4E36-9907-EB3EBB2130B9}" srcOrd="1" destOrd="0" presId="urn:microsoft.com/office/officeart/2005/8/layout/vList3"/>
    <dgm:cxn modelId="{423F77AB-6285-4319-982C-7FDD3FD5C37C}" type="presParOf" srcId="{AA8A6D83-BE2E-4792-8701-4E947569F40B}" destId="{192F452F-2AEE-466B-88C0-04AF48EB2FE0}" srcOrd="3" destOrd="0" presId="urn:microsoft.com/office/officeart/2005/8/layout/vList3"/>
    <dgm:cxn modelId="{D0BFE3BE-6414-4488-BD7F-25912C931F05}" type="presParOf" srcId="{AA8A6D83-BE2E-4792-8701-4E947569F40B}" destId="{3DC0EA93-F8F2-4B35-8A63-CEB733F5832F}" srcOrd="4" destOrd="0" presId="urn:microsoft.com/office/officeart/2005/8/layout/vList3"/>
    <dgm:cxn modelId="{BD3A19F1-81CB-4D15-8D50-35DAB36295ED}" type="presParOf" srcId="{3DC0EA93-F8F2-4B35-8A63-CEB733F5832F}" destId="{7E88AE12-6CFE-4432-8338-3AC0AB2795E5}" srcOrd="0" destOrd="0" presId="urn:microsoft.com/office/officeart/2005/8/layout/vList3"/>
    <dgm:cxn modelId="{FC21F906-285D-4907-A6BB-EC9EA323DC63}" type="presParOf" srcId="{3DC0EA93-F8F2-4B35-8A63-CEB733F5832F}" destId="{A26B3AE9-9CFD-4CB7-90AC-3EC766098C4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1800" b="1"/>
            <a:t>Sentiment Analysis and Opinion Mining</a:t>
          </a:r>
          <a:endParaRPr lang="en-US" sz="1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Facial recognition systems identify individuals from facial images using computer vision algorithms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B0CA117B-CE4F-441E-BD4F-864667CED395}">
      <dgm:prSet custT="1"/>
      <dgm:spPr/>
      <dgm:t>
        <a:bodyPr/>
        <a:lstStyle/>
        <a:p>
          <a:r>
            <a:rPr lang="en-US" sz="1800" b="1"/>
            <a:t>Example: NYPD's use led to the disproportionate targeting of people of color</a:t>
          </a:r>
          <a:endParaRPr lang="ru-RU" sz="1800" b="1"/>
        </a:p>
      </dgm:t>
    </dgm:pt>
    <dgm:pt modelId="{A498D29B-2584-443A-84F9-1B1F6022886F}" type="parTrans" cxnId="{7FC47AEF-30D8-4CAD-8DFF-081369864ECB}">
      <dgm:prSet/>
      <dgm:spPr/>
      <dgm:t>
        <a:bodyPr/>
        <a:lstStyle/>
        <a:p>
          <a:endParaRPr lang="ru-RU" sz="1800" b="1"/>
        </a:p>
      </dgm:t>
    </dgm:pt>
    <dgm:pt modelId="{2946AE57-F7FE-4041-86DF-DD01AF0656E3}" type="sibTrans" cxnId="{7FC47AEF-30D8-4CAD-8DFF-081369864ECB}">
      <dgm:prSet/>
      <dgm:spPr/>
      <dgm:t>
        <a:bodyPr/>
        <a:lstStyle/>
        <a:p>
          <a:endParaRPr lang="ru-RU" sz="1800" b="1"/>
        </a:p>
      </dgm:t>
    </dgm:pt>
    <dgm:pt modelId="{B06586B2-54D9-472E-AD0F-04F57DBA5E47}">
      <dgm:prSet custT="1"/>
      <dgm:spPr/>
      <dgm:t>
        <a:bodyPr/>
        <a:lstStyle/>
        <a:p>
          <a:r>
            <a:rPr lang="en-US" sz="1800" b="1"/>
            <a:t>Use must be necessary, proportionate, and subject to appropriate safeguards, such as data minimization and the right to access</a:t>
          </a:r>
          <a:endParaRPr lang="ru-RU" sz="1800" b="1"/>
        </a:p>
      </dgm:t>
    </dgm:pt>
    <dgm:pt modelId="{E7011832-A50A-4EF9-AF9B-6B1FEF0A00C9}" type="parTrans" cxnId="{C33EC65F-9DC3-4DF4-97F2-55E3A6F2A8C0}">
      <dgm:prSet/>
      <dgm:spPr/>
      <dgm:t>
        <a:bodyPr/>
        <a:lstStyle/>
        <a:p>
          <a:endParaRPr lang="ru-RU" sz="1800" b="1"/>
        </a:p>
      </dgm:t>
    </dgm:pt>
    <dgm:pt modelId="{EFAA4816-3187-4844-A592-292CE4C6367C}" type="sibTrans" cxnId="{C33EC65F-9DC3-4DF4-97F2-55E3A6F2A8C0}">
      <dgm:prSet/>
      <dgm:spPr/>
      <dgm:t>
        <a:bodyPr/>
        <a:lstStyle/>
        <a:p>
          <a:endParaRPr lang="ru-RU" sz="1800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87A1D8BA-F010-4E56-8DFC-FE94280DFB74}" type="pres">
      <dgm:prSet presAssocID="{B0CA117B-CE4F-441E-BD4F-864667CED395}" presName="composite" presStyleCnt="0"/>
      <dgm:spPr/>
    </dgm:pt>
    <dgm:pt modelId="{0555F311-A577-4A16-B909-1BE9C4E4F024}" type="pres">
      <dgm:prSet presAssocID="{B0CA117B-CE4F-441E-BD4F-864667CED395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3E29E82-F037-4753-B816-48BCB8D90CFA}" type="pres">
      <dgm:prSet presAssocID="{B0CA117B-CE4F-441E-BD4F-864667CED395}" presName="txShp" presStyleLbl="node1" presStyleIdx="1" presStyleCnt="3">
        <dgm:presLayoutVars>
          <dgm:bulletEnabled val="1"/>
        </dgm:presLayoutVars>
      </dgm:prSet>
      <dgm:spPr/>
    </dgm:pt>
    <dgm:pt modelId="{7BDE7150-BD47-4C34-A03F-26A4DC9EB836}" type="pres">
      <dgm:prSet presAssocID="{2946AE57-F7FE-4041-86DF-DD01AF0656E3}" presName="spacing" presStyleCnt="0"/>
      <dgm:spPr/>
    </dgm:pt>
    <dgm:pt modelId="{474AE972-4BC8-4895-A08B-005D45CC5130}" type="pres">
      <dgm:prSet presAssocID="{B06586B2-54D9-472E-AD0F-04F57DBA5E47}" presName="composite" presStyleCnt="0"/>
      <dgm:spPr/>
    </dgm:pt>
    <dgm:pt modelId="{86B9F91B-581A-4769-B92B-8D509D90E421}" type="pres">
      <dgm:prSet presAssocID="{B06586B2-54D9-472E-AD0F-04F57DBA5E47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9DED38E6-976E-47A4-8A85-71FED877E22A}" type="pres">
      <dgm:prSet presAssocID="{B06586B2-54D9-472E-AD0F-04F57DBA5E47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3B1DC201-79BF-4D13-A968-369B6F7D3D49}" type="presOf" srcId="{B06586B2-54D9-472E-AD0F-04F57DBA5E47}" destId="{9DED38E6-976E-47A4-8A85-71FED877E22A}" srcOrd="0" destOrd="0" presId="urn:microsoft.com/office/officeart/2005/8/layout/vList3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C33EC65F-9DC3-4DF4-97F2-55E3A6F2A8C0}" srcId="{DB2AD992-6CE1-479E-BD1E-F1620EC104DF}" destId="{B06586B2-54D9-472E-AD0F-04F57DBA5E47}" srcOrd="2" destOrd="0" parTransId="{E7011832-A50A-4EF9-AF9B-6B1FEF0A00C9}" sibTransId="{EFAA4816-3187-4844-A592-292CE4C6367C}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26655BB8-ABB7-4016-8167-0C3286FD1140}" type="presOf" srcId="{B0CA117B-CE4F-441E-BD4F-864667CED395}" destId="{93E29E82-F037-4753-B816-48BCB8D90CFA}" srcOrd="0" destOrd="0" presId="urn:microsoft.com/office/officeart/2005/8/layout/vList3"/>
    <dgm:cxn modelId="{7FC47AEF-30D8-4CAD-8DFF-081369864ECB}" srcId="{DB2AD992-6CE1-479E-BD1E-F1620EC104DF}" destId="{B0CA117B-CE4F-441E-BD4F-864667CED395}" srcOrd="1" destOrd="0" parTransId="{A498D29B-2584-443A-84F9-1B1F6022886F}" sibTransId="{2946AE57-F7FE-4041-86DF-DD01AF0656E3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EC46982C-2D02-476F-84EB-67D1FBEF639E}" type="presParOf" srcId="{AA8A6D83-BE2E-4792-8701-4E947569F40B}" destId="{87A1D8BA-F010-4E56-8DFC-FE94280DFB74}" srcOrd="2" destOrd="0" presId="urn:microsoft.com/office/officeart/2005/8/layout/vList3"/>
    <dgm:cxn modelId="{6222A0A5-4DA3-4101-81F5-FC466E2BBCA0}" type="presParOf" srcId="{87A1D8BA-F010-4E56-8DFC-FE94280DFB74}" destId="{0555F311-A577-4A16-B909-1BE9C4E4F024}" srcOrd="0" destOrd="0" presId="urn:microsoft.com/office/officeart/2005/8/layout/vList3"/>
    <dgm:cxn modelId="{A4DC441C-7453-432C-B6FC-364600EA2A22}" type="presParOf" srcId="{87A1D8BA-F010-4E56-8DFC-FE94280DFB74}" destId="{93E29E82-F037-4753-B816-48BCB8D90CFA}" srcOrd="1" destOrd="0" presId="urn:microsoft.com/office/officeart/2005/8/layout/vList3"/>
    <dgm:cxn modelId="{8353A357-AB11-48D1-8B9C-2A2B16C701F0}" type="presParOf" srcId="{AA8A6D83-BE2E-4792-8701-4E947569F40B}" destId="{7BDE7150-BD47-4C34-A03F-26A4DC9EB836}" srcOrd="3" destOrd="0" presId="urn:microsoft.com/office/officeart/2005/8/layout/vList3"/>
    <dgm:cxn modelId="{DB7C8855-E903-4190-857F-337D6F58790C}" type="presParOf" srcId="{AA8A6D83-BE2E-4792-8701-4E947569F40B}" destId="{474AE972-4BC8-4895-A08B-005D45CC5130}" srcOrd="4" destOrd="0" presId="urn:microsoft.com/office/officeart/2005/8/layout/vList3"/>
    <dgm:cxn modelId="{03AA1D5E-5EF6-441B-9A11-C8E114415AEE}" type="presParOf" srcId="{474AE972-4BC8-4895-A08B-005D45CC5130}" destId="{86B9F91B-581A-4769-B92B-8D509D90E421}" srcOrd="0" destOrd="0" presId="urn:microsoft.com/office/officeart/2005/8/layout/vList3"/>
    <dgm:cxn modelId="{642E50AA-FC12-41F9-82BC-D6B8B85BEC24}" type="presParOf" srcId="{474AE972-4BC8-4895-A08B-005D45CC5130}" destId="{9DED38E6-976E-47A4-8A85-71FED877E22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ru-RU" sz="2800" b="1"/>
            <a:t>Facial Recognition Systems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Object detection and scene understanding automate the analysis of visual data to identify evidence of crimes or suspicious behavior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800" b="1"/>
        </a:p>
      </dgm:t>
    </dgm:pt>
    <dgm:pt modelId="{4571B91E-B2AB-4231-8FA0-BF1F93F4E0BA}">
      <dgm:prSet custT="1"/>
      <dgm:spPr/>
      <dgm:t>
        <a:bodyPr/>
        <a:lstStyle/>
        <a:p>
          <a:r>
            <a:rPr lang="en-US" sz="1800" b="1"/>
            <a:t>Example: real-time detection of weapons in video streams to prevent acts of violence</a:t>
          </a:r>
          <a:endParaRPr lang="ru-RU" sz="1800" b="1"/>
        </a:p>
      </dgm:t>
    </dgm:pt>
    <dgm:pt modelId="{DFA758D0-14A0-437E-81B8-8BC59A6396D3}" type="parTrans" cxnId="{4E3C95D9-9EBB-44D3-835B-E19C14FFBEE8}">
      <dgm:prSet/>
      <dgm:spPr/>
      <dgm:t>
        <a:bodyPr/>
        <a:lstStyle/>
        <a:p>
          <a:endParaRPr lang="ru-RU" sz="1800" b="1"/>
        </a:p>
      </dgm:t>
    </dgm:pt>
    <dgm:pt modelId="{728333E3-4998-44E6-9293-A6753AD432AC}" type="sibTrans" cxnId="{4E3C95D9-9EBB-44D3-835B-E19C14FFBEE8}">
      <dgm:prSet/>
      <dgm:spPr/>
      <dgm:t>
        <a:bodyPr/>
        <a:lstStyle/>
        <a:p>
          <a:endParaRPr lang="ru-RU" sz="1800" b="1"/>
        </a:p>
      </dgm:t>
    </dgm:pt>
    <dgm:pt modelId="{B0B09A14-7716-469C-85C7-B9C876DD5A45}">
      <dgm:prSet custT="1"/>
      <dgm:spPr/>
      <dgm:t>
        <a:bodyPr/>
        <a:lstStyle/>
        <a:p>
          <a:r>
            <a:rPr lang="en-US" sz="1800" b="1"/>
            <a:t>Thorough testing, accuracy and fairness checks, and meaningful human review of results are required</a:t>
          </a:r>
          <a:endParaRPr lang="ru-RU" sz="1800" b="1"/>
        </a:p>
      </dgm:t>
    </dgm:pt>
    <dgm:pt modelId="{168E9B27-014E-4D87-9D56-7F1069862741}" type="parTrans" cxnId="{DA92E7EF-C6D5-4E85-8050-63061E846233}">
      <dgm:prSet/>
      <dgm:spPr/>
      <dgm:t>
        <a:bodyPr/>
        <a:lstStyle/>
        <a:p>
          <a:endParaRPr lang="ru-RU" sz="1800" b="1"/>
        </a:p>
      </dgm:t>
    </dgm:pt>
    <dgm:pt modelId="{D384DDAC-A2FB-46B5-9CC9-7A2FEA3FC0CD}" type="sibTrans" cxnId="{DA92E7EF-C6D5-4E85-8050-63061E846233}">
      <dgm:prSet/>
      <dgm:spPr/>
      <dgm:t>
        <a:bodyPr/>
        <a:lstStyle/>
        <a:p>
          <a:endParaRPr lang="ru-RU" sz="1800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D1234823-5FC3-420A-BE08-1F7FBB6963A3}" type="pres">
      <dgm:prSet presAssocID="{4571B91E-B2AB-4231-8FA0-BF1F93F4E0BA}" presName="composite" presStyleCnt="0"/>
      <dgm:spPr/>
    </dgm:pt>
    <dgm:pt modelId="{874A2A90-A314-4BB0-A4F1-CB55283CF3B9}" type="pres">
      <dgm:prSet presAssocID="{4571B91E-B2AB-4231-8FA0-BF1F93F4E0BA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D0FAFADB-8000-4F79-8DE2-4ACA7803901F}" type="pres">
      <dgm:prSet presAssocID="{4571B91E-B2AB-4231-8FA0-BF1F93F4E0BA}" presName="txShp" presStyleLbl="node1" presStyleIdx="1" presStyleCnt="3">
        <dgm:presLayoutVars>
          <dgm:bulletEnabled val="1"/>
        </dgm:presLayoutVars>
      </dgm:prSet>
      <dgm:spPr/>
    </dgm:pt>
    <dgm:pt modelId="{A8666009-F8C3-4FF2-B26D-04812A438B67}" type="pres">
      <dgm:prSet presAssocID="{728333E3-4998-44E6-9293-A6753AD432AC}" presName="spacing" presStyleCnt="0"/>
      <dgm:spPr/>
    </dgm:pt>
    <dgm:pt modelId="{F2E759D8-64D4-402C-AB2A-6986D85BADDB}" type="pres">
      <dgm:prSet presAssocID="{B0B09A14-7716-469C-85C7-B9C876DD5A45}" presName="composite" presStyleCnt="0"/>
      <dgm:spPr/>
    </dgm:pt>
    <dgm:pt modelId="{201E0EA8-3D1A-4292-81FF-B09F7B791D68}" type="pres">
      <dgm:prSet presAssocID="{B0B09A14-7716-469C-85C7-B9C876DD5A45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104976F-4A24-47C0-8720-50A146C454EF}" type="pres">
      <dgm:prSet presAssocID="{B0B09A14-7716-469C-85C7-B9C876DD5A45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BEE5BBB4-20A9-4782-886B-B93539D5E07C}" type="presOf" srcId="{B0B09A14-7716-469C-85C7-B9C876DD5A45}" destId="{D104976F-4A24-47C0-8720-50A146C454EF}" srcOrd="0" destOrd="0" presId="urn:microsoft.com/office/officeart/2005/8/layout/vList3"/>
    <dgm:cxn modelId="{4E3C95D9-9EBB-44D3-835B-E19C14FFBEE8}" srcId="{DB2AD992-6CE1-479E-BD1E-F1620EC104DF}" destId="{4571B91E-B2AB-4231-8FA0-BF1F93F4E0BA}" srcOrd="1" destOrd="0" parTransId="{DFA758D0-14A0-437E-81B8-8BC59A6396D3}" sibTransId="{728333E3-4998-44E6-9293-A6753AD432AC}"/>
    <dgm:cxn modelId="{DA92E7EF-C6D5-4E85-8050-63061E846233}" srcId="{DB2AD992-6CE1-479E-BD1E-F1620EC104DF}" destId="{B0B09A14-7716-469C-85C7-B9C876DD5A45}" srcOrd="2" destOrd="0" parTransId="{168E9B27-014E-4D87-9D56-7F1069862741}" sibTransId="{D384DDAC-A2FB-46B5-9CC9-7A2FEA3FC0CD}"/>
    <dgm:cxn modelId="{823AE9F1-0776-428A-B98B-C7CA23068AA0}" type="presOf" srcId="{4571B91E-B2AB-4231-8FA0-BF1F93F4E0BA}" destId="{D0FAFADB-8000-4F79-8DE2-4ACA7803901F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21EEE729-A9EB-4745-ABD0-1267B409BE4F}" type="presParOf" srcId="{AA8A6D83-BE2E-4792-8701-4E947569F40B}" destId="{D1234823-5FC3-420A-BE08-1F7FBB6963A3}" srcOrd="2" destOrd="0" presId="urn:microsoft.com/office/officeart/2005/8/layout/vList3"/>
    <dgm:cxn modelId="{D79542B8-6B00-47D8-B6A3-6073FC592168}" type="presParOf" srcId="{D1234823-5FC3-420A-BE08-1F7FBB6963A3}" destId="{874A2A90-A314-4BB0-A4F1-CB55283CF3B9}" srcOrd="0" destOrd="0" presId="urn:microsoft.com/office/officeart/2005/8/layout/vList3"/>
    <dgm:cxn modelId="{0A047CED-43FF-479A-B8DC-2C08D5B6CFAF}" type="presParOf" srcId="{D1234823-5FC3-420A-BE08-1F7FBB6963A3}" destId="{D0FAFADB-8000-4F79-8DE2-4ACA7803901F}" srcOrd="1" destOrd="0" presId="urn:microsoft.com/office/officeart/2005/8/layout/vList3"/>
    <dgm:cxn modelId="{5CB12B7E-EBE0-4DFB-A17E-BA5F60D61325}" type="presParOf" srcId="{AA8A6D83-BE2E-4792-8701-4E947569F40B}" destId="{A8666009-F8C3-4FF2-B26D-04812A438B67}" srcOrd="3" destOrd="0" presId="urn:microsoft.com/office/officeart/2005/8/layout/vList3"/>
    <dgm:cxn modelId="{4519AB13-AF54-4753-9B3B-7192355A8F48}" type="presParOf" srcId="{AA8A6D83-BE2E-4792-8701-4E947569F40B}" destId="{F2E759D8-64D4-402C-AB2A-6986D85BADDB}" srcOrd="4" destOrd="0" presId="urn:microsoft.com/office/officeart/2005/8/layout/vList3"/>
    <dgm:cxn modelId="{4E75F6EA-8ADB-4AB4-BCDF-0F32CEFD81E6}" type="presParOf" srcId="{F2E759D8-64D4-402C-AB2A-6986D85BADDB}" destId="{201E0EA8-3D1A-4292-81FF-B09F7B791D68}" srcOrd="0" destOrd="0" presId="urn:microsoft.com/office/officeart/2005/8/layout/vList3"/>
    <dgm:cxn modelId="{61351E72-B89F-4103-A662-298E6B040DD5}" type="presParOf" srcId="{F2E759D8-64D4-402C-AB2A-6986D85BADDB}" destId="{D104976F-4A24-47C0-8720-50A146C454E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800" b="1"/>
            <a:t>Object Detection and Scene Understanding</a:t>
          </a:r>
          <a:endParaRPr lang="en-US" sz="2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Expert systems systematize the knowledge and decision-making processes of experts to provide recommendations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ED99807E-368E-45BA-BE7D-63766800C02A}">
      <dgm:prSet/>
      <dgm:spPr/>
      <dgm:t>
        <a:bodyPr/>
        <a:lstStyle/>
        <a:p>
          <a:r>
            <a:rPr lang="en-US" b="1"/>
            <a:t>Example: ViCLAS helps identify links and patterns between violent crimes based on standardized data</a:t>
          </a:r>
          <a:endParaRPr lang="ru-RU" b="1"/>
        </a:p>
      </dgm:t>
    </dgm:pt>
    <dgm:pt modelId="{7BEC1D53-FF31-4D00-AF70-97CAAE5BAA31}" type="parTrans" cxnId="{08486966-24A8-4614-B68D-EE0A7B7157F0}">
      <dgm:prSet/>
      <dgm:spPr/>
      <dgm:t>
        <a:bodyPr/>
        <a:lstStyle/>
        <a:p>
          <a:endParaRPr lang="ru-RU" b="1"/>
        </a:p>
      </dgm:t>
    </dgm:pt>
    <dgm:pt modelId="{22CE2D42-48B6-4B96-BD00-2F1B33B26B5A}" type="sibTrans" cxnId="{08486966-24A8-4614-B68D-EE0A7B7157F0}">
      <dgm:prSet/>
      <dgm:spPr/>
      <dgm:t>
        <a:bodyPr/>
        <a:lstStyle/>
        <a:p>
          <a:endParaRPr lang="ru-RU" b="1"/>
        </a:p>
      </dgm:t>
    </dgm:pt>
    <dgm:pt modelId="{B44BE5E6-675A-4E97-8321-5DC54C137D44}">
      <dgm:prSet/>
      <dgm:spPr/>
      <dgm:t>
        <a:bodyPr/>
        <a:lstStyle/>
        <a:p>
          <a:r>
            <a:rPr lang="en-US" b="1"/>
            <a:t>Involving domain experts and legal professionals in the development and validation of systems is necessary</a:t>
          </a:r>
          <a:endParaRPr lang="ru-RU" b="1"/>
        </a:p>
      </dgm:t>
    </dgm:pt>
    <dgm:pt modelId="{4B04D6FF-86E3-4620-B113-32AB4E1B251A}" type="parTrans" cxnId="{8CA5C77A-C3B8-454D-8D07-5549CA13A8EC}">
      <dgm:prSet/>
      <dgm:spPr/>
      <dgm:t>
        <a:bodyPr/>
        <a:lstStyle/>
        <a:p>
          <a:endParaRPr lang="ru-RU" b="1"/>
        </a:p>
      </dgm:t>
    </dgm:pt>
    <dgm:pt modelId="{46FAE261-9667-4C29-850E-C364E3AA7068}" type="sibTrans" cxnId="{8CA5C77A-C3B8-454D-8D07-5549CA13A8EC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 custScaleY="116906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1717FE72-B443-43C0-9E58-C83059BD684F}" type="pres">
      <dgm:prSet presAssocID="{ED99807E-368E-45BA-BE7D-63766800C02A}" presName="composite" presStyleCnt="0"/>
      <dgm:spPr/>
    </dgm:pt>
    <dgm:pt modelId="{422FBB58-B041-4454-99A8-2D1C6DF370DB}" type="pres">
      <dgm:prSet presAssocID="{ED99807E-368E-45BA-BE7D-63766800C02A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1FF1D4E4-8843-49A5-9546-1344E3D92136}" type="pres">
      <dgm:prSet presAssocID="{ED99807E-368E-45BA-BE7D-63766800C02A}" presName="txShp" presStyleLbl="node1" presStyleIdx="1" presStyleCnt="3">
        <dgm:presLayoutVars>
          <dgm:bulletEnabled val="1"/>
        </dgm:presLayoutVars>
      </dgm:prSet>
      <dgm:spPr/>
    </dgm:pt>
    <dgm:pt modelId="{F5FAEA40-07A4-40BD-AD2F-789CC07900A3}" type="pres">
      <dgm:prSet presAssocID="{22CE2D42-48B6-4B96-BD00-2F1B33B26B5A}" presName="spacing" presStyleCnt="0"/>
      <dgm:spPr/>
    </dgm:pt>
    <dgm:pt modelId="{C8905C21-889D-4224-9809-743116AC89FB}" type="pres">
      <dgm:prSet presAssocID="{B44BE5E6-675A-4E97-8321-5DC54C137D44}" presName="composite" presStyleCnt="0"/>
      <dgm:spPr/>
    </dgm:pt>
    <dgm:pt modelId="{D40A24E9-8E1D-4685-A63F-DA6D21D827C9}" type="pres">
      <dgm:prSet presAssocID="{B44BE5E6-675A-4E97-8321-5DC54C137D44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B260C71-836C-431B-AAD2-4628000A896E}" type="pres">
      <dgm:prSet presAssocID="{B44BE5E6-675A-4E97-8321-5DC54C137D44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36717943-C95D-4F1C-8AAE-AE0497E86F9D}" type="presOf" srcId="{B44BE5E6-675A-4E97-8321-5DC54C137D44}" destId="{CB260C71-836C-431B-AAD2-4628000A896E}" srcOrd="0" destOrd="0" presId="urn:microsoft.com/office/officeart/2005/8/layout/vList3"/>
    <dgm:cxn modelId="{08486966-24A8-4614-B68D-EE0A7B7157F0}" srcId="{DB2AD992-6CE1-479E-BD1E-F1620EC104DF}" destId="{ED99807E-368E-45BA-BE7D-63766800C02A}" srcOrd="1" destOrd="0" parTransId="{7BEC1D53-FF31-4D00-AF70-97CAAE5BAA31}" sibTransId="{22CE2D42-48B6-4B96-BD00-2F1B33B26B5A}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8CA5C77A-C3B8-454D-8D07-5549CA13A8EC}" srcId="{DB2AD992-6CE1-479E-BD1E-F1620EC104DF}" destId="{B44BE5E6-675A-4E97-8321-5DC54C137D44}" srcOrd="2" destOrd="0" parTransId="{4B04D6FF-86E3-4620-B113-32AB4E1B251A}" sibTransId="{46FAE261-9667-4C29-850E-C364E3AA7068}"/>
    <dgm:cxn modelId="{D5A32BFE-14B1-4731-BE5F-CBA0969DCA0B}" type="presOf" srcId="{ED99807E-368E-45BA-BE7D-63766800C02A}" destId="{1FF1D4E4-8843-49A5-9546-1344E3D92136}" srcOrd="0" destOrd="0" presId="urn:microsoft.com/office/officeart/2005/8/layout/vList3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EB578354-9930-46A3-8F7E-92C2D4E203E0}" type="presParOf" srcId="{AA8A6D83-BE2E-4792-8701-4E947569F40B}" destId="{1717FE72-B443-43C0-9E58-C83059BD684F}" srcOrd="2" destOrd="0" presId="urn:microsoft.com/office/officeart/2005/8/layout/vList3"/>
    <dgm:cxn modelId="{1EEF1770-7342-4DFE-8D44-B7E0B0A71EB7}" type="presParOf" srcId="{1717FE72-B443-43C0-9E58-C83059BD684F}" destId="{422FBB58-B041-4454-99A8-2D1C6DF370DB}" srcOrd="0" destOrd="0" presId="urn:microsoft.com/office/officeart/2005/8/layout/vList3"/>
    <dgm:cxn modelId="{A6515AC1-88E7-4190-9ED8-E65F19F83624}" type="presParOf" srcId="{1717FE72-B443-43C0-9E58-C83059BD684F}" destId="{1FF1D4E4-8843-49A5-9546-1344E3D92136}" srcOrd="1" destOrd="0" presId="urn:microsoft.com/office/officeart/2005/8/layout/vList3"/>
    <dgm:cxn modelId="{13925F98-4C25-47AC-B48A-01138B5241FC}" type="presParOf" srcId="{AA8A6D83-BE2E-4792-8701-4E947569F40B}" destId="{F5FAEA40-07A4-40BD-AD2F-789CC07900A3}" srcOrd="3" destOrd="0" presId="urn:microsoft.com/office/officeart/2005/8/layout/vList3"/>
    <dgm:cxn modelId="{BE5BF552-446C-4C97-B49A-3F248797A505}" type="presParOf" srcId="{AA8A6D83-BE2E-4792-8701-4E947569F40B}" destId="{C8905C21-889D-4224-9809-743116AC89FB}" srcOrd="4" destOrd="0" presId="urn:microsoft.com/office/officeart/2005/8/layout/vList3"/>
    <dgm:cxn modelId="{67094970-550E-4788-8083-8E6A6D42E0D1}" type="presParOf" srcId="{C8905C21-889D-4224-9809-743116AC89FB}" destId="{D40A24E9-8E1D-4685-A63F-DA6D21D827C9}" srcOrd="0" destOrd="0" presId="urn:microsoft.com/office/officeart/2005/8/layout/vList3"/>
    <dgm:cxn modelId="{D1DCDC17-91D8-4261-9B8B-C8AE650D707C}" type="presParOf" srcId="{C8905C21-889D-4224-9809-743116AC89FB}" destId="{CB260C71-836C-431B-AAD2-4628000A896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2400" b="1"/>
            <a:t>Expert Systems and Rule-Based Reasoning</a:t>
          </a:r>
          <a:endParaRPr lang="en-US" sz="24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133947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B2AD992-6CE1-479E-BD1E-F1620EC104DF}" type="doc">
      <dgm:prSet loTypeId="urn:microsoft.com/office/officeart/2005/8/layout/vList3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B2ABFA6-C83D-451F-86B1-E0EBA1850029}">
      <dgm:prSet custT="1"/>
      <dgm:spPr/>
      <dgm:t>
        <a:bodyPr/>
        <a:lstStyle/>
        <a:p>
          <a:pPr algn="ctr"/>
          <a:r>
            <a:rPr lang="en-US" sz="1800" b="1"/>
            <a:t>Ontologies and semantic networks model concepts, relationships, and constraints in a machine-readable form</a:t>
          </a:r>
          <a:endParaRPr lang="en-US" sz="1800" b="1" i="0"/>
        </a:p>
      </dgm:t>
    </dgm:pt>
    <dgm:pt modelId="{B093A627-8076-45B5-9928-59A33024CB92}" type="par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4C019845-696D-4F61-9FCD-93B53FBC185E}" type="sibTrans" cxnId="{F6A2BC00-16B6-40AC-97E3-35B7F265608B}">
      <dgm:prSet/>
      <dgm:spPr/>
      <dgm:t>
        <a:bodyPr/>
        <a:lstStyle/>
        <a:p>
          <a:pPr algn="ctr"/>
          <a:endParaRPr lang="ru-RU" sz="1600" b="1"/>
        </a:p>
      </dgm:t>
    </dgm:pt>
    <dgm:pt modelId="{3D0BDC86-DF1D-4CEB-9998-0E52AE0093F6}">
      <dgm:prSet/>
      <dgm:spPr/>
      <dgm:t>
        <a:bodyPr/>
        <a:lstStyle/>
        <a:p>
          <a:r>
            <a:rPr lang="en-US" b="1"/>
            <a:t>Example: UNODC Ontology standardizes the representation of information related to transnational organized crime</a:t>
          </a:r>
          <a:endParaRPr lang="ru-RU" b="1"/>
        </a:p>
      </dgm:t>
    </dgm:pt>
    <dgm:pt modelId="{35E7FC7F-9100-4685-83DF-1E87E554E59B}" type="parTrans" cxnId="{ED66DDD8-09F1-4165-ABA7-C9FF6BB00501}">
      <dgm:prSet/>
      <dgm:spPr/>
      <dgm:t>
        <a:bodyPr/>
        <a:lstStyle/>
        <a:p>
          <a:endParaRPr lang="ru-RU" b="1"/>
        </a:p>
      </dgm:t>
    </dgm:pt>
    <dgm:pt modelId="{713239AB-5878-457F-81CF-E2BA093C1B0D}" type="sibTrans" cxnId="{ED66DDD8-09F1-4165-ABA7-C9FF6BB00501}">
      <dgm:prSet/>
      <dgm:spPr/>
      <dgm:t>
        <a:bodyPr/>
        <a:lstStyle/>
        <a:p>
          <a:endParaRPr lang="ru-RU" b="1"/>
        </a:p>
      </dgm:t>
    </dgm:pt>
    <dgm:pt modelId="{E11A37C8-D959-4760-A419-021783539C40}">
      <dgm:prSet/>
      <dgm:spPr/>
      <dgm:t>
        <a:bodyPr/>
        <a:lstStyle/>
        <a:p>
          <a:r>
            <a:rPr lang="en-US" b="1"/>
            <a:t>Development and use must adhere to strict data protection and privacy rules, and ensure the quality and consistency of the knowledge base</a:t>
          </a:r>
          <a:endParaRPr lang="ru-RU" b="1"/>
        </a:p>
      </dgm:t>
    </dgm:pt>
    <dgm:pt modelId="{31B768A8-341E-46FC-ACEB-3A041041B867}" type="parTrans" cxnId="{DC070BBE-D404-400B-AAC0-93AC9315916C}">
      <dgm:prSet/>
      <dgm:spPr/>
      <dgm:t>
        <a:bodyPr/>
        <a:lstStyle/>
        <a:p>
          <a:endParaRPr lang="ru-RU" b="1"/>
        </a:p>
      </dgm:t>
    </dgm:pt>
    <dgm:pt modelId="{58F1C01D-4278-409C-AD57-D7C192D4A507}" type="sibTrans" cxnId="{DC070BBE-D404-400B-AAC0-93AC9315916C}">
      <dgm:prSet/>
      <dgm:spPr/>
      <dgm:t>
        <a:bodyPr/>
        <a:lstStyle/>
        <a:p>
          <a:endParaRPr lang="ru-RU" b="1"/>
        </a:p>
      </dgm:t>
    </dgm:pt>
    <dgm:pt modelId="{AA8A6D83-BE2E-4792-8701-4E947569F40B}" type="pres">
      <dgm:prSet presAssocID="{DB2AD992-6CE1-479E-BD1E-F1620EC104DF}" presName="linearFlow" presStyleCnt="0">
        <dgm:presLayoutVars>
          <dgm:dir/>
          <dgm:resizeHandles val="exact"/>
        </dgm:presLayoutVars>
      </dgm:prSet>
      <dgm:spPr/>
    </dgm:pt>
    <dgm:pt modelId="{651421E0-B515-4429-8CD8-05DB81746EE8}" type="pres">
      <dgm:prSet presAssocID="{5B2ABFA6-C83D-451F-86B1-E0EBA1850029}" presName="composite" presStyleCnt="0"/>
      <dgm:spPr/>
    </dgm:pt>
    <dgm:pt modelId="{B94CBD13-7ED7-49E9-9507-605641DF0DEA}" type="pres">
      <dgm:prSet presAssocID="{5B2ABFA6-C83D-451F-86B1-E0EBA18500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A16D117B-D0FB-4C8B-9ECD-E39E90722E32}" type="pres">
      <dgm:prSet presAssocID="{5B2ABFA6-C83D-451F-86B1-E0EBA1850029}" presName="txShp" presStyleLbl="node1" presStyleIdx="0" presStyleCnt="3" custScaleY="116906">
        <dgm:presLayoutVars>
          <dgm:bulletEnabled val="1"/>
        </dgm:presLayoutVars>
      </dgm:prSet>
      <dgm:spPr/>
    </dgm:pt>
    <dgm:pt modelId="{6D67B471-3B16-438E-A0CF-AEAD27A2EEC7}" type="pres">
      <dgm:prSet presAssocID="{4C019845-696D-4F61-9FCD-93B53FBC185E}" presName="spacing" presStyleCnt="0"/>
      <dgm:spPr/>
    </dgm:pt>
    <dgm:pt modelId="{AEEB5005-50EA-4E61-8532-24FDF9D5BF0C}" type="pres">
      <dgm:prSet presAssocID="{3D0BDC86-DF1D-4CEB-9998-0E52AE0093F6}" presName="composite" presStyleCnt="0"/>
      <dgm:spPr/>
    </dgm:pt>
    <dgm:pt modelId="{6FA77E40-513E-4EE1-ADA3-18FCBC0D38AF}" type="pres">
      <dgm:prSet presAssocID="{3D0BDC86-DF1D-4CEB-9998-0E52AE0093F6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F88FE15-0E19-4417-9DFB-A7408C8555BB}" type="pres">
      <dgm:prSet presAssocID="{3D0BDC86-DF1D-4CEB-9998-0E52AE0093F6}" presName="txShp" presStyleLbl="node1" presStyleIdx="1" presStyleCnt="3">
        <dgm:presLayoutVars>
          <dgm:bulletEnabled val="1"/>
        </dgm:presLayoutVars>
      </dgm:prSet>
      <dgm:spPr/>
    </dgm:pt>
    <dgm:pt modelId="{EDC2D278-7C5D-4584-92D2-1109DB586247}" type="pres">
      <dgm:prSet presAssocID="{713239AB-5878-457F-81CF-E2BA093C1B0D}" presName="spacing" presStyleCnt="0"/>
      <dgm:spPr/>
    </dgm:pt>
    <dgm:pt modelId="{5BE4E5B8-2A42-43FB-92C5-16BCCF343BC5}" type="pres">
      <dgm:prSet presAssocID="{E11A37C8-D959-4760-A419-021783539C40}" presName="composite" presStyleCnt="0"/>
      <dgm:spPr/>
    </dgm:pt>
    <dgm:pt modelId="{E3CB623B-28F7-4586-BB74-4213D00C15E2}" type="pres">
      <dgm:prSet presAssocID="{E11A37C8-D959-4760-A419-021783539C40}" presName="imgShp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71F98F84-61A3-4347-8C00-BE3511175417}" type="pres">
      <dgm:prSet presAssocID="{E11A37C8-D959-4760-A419-021783539C40}" presName="txShp" presStyleLbl="node1" presStyleIdx="2" presStyleCnt="3">
        <dgm:presLayoutVars>
          <dgm:bulletEnabled val="1"/>
        </dgm:presLayoutVars>
      </dgm:prSet>
      <dgm:spPr/>
    </dgm:pt>
  </dgm:ptLst>
  <dgm:cxnLst>
    <dgm:cxn modelId="{F6A2BC00-16B6-40AC-97E3-35B7F265608B}" srcId="{DB2AD992-6CE1-479E-BD1E-F1620EC104DF}" destId="{5B2ABFA6-C83D-451F-86B1-E0EBA1850029}" srcOrd="0" destOrd="0" parTransId="{B093A627-8076-45B5-9928-59A33024CB92}" sibTransId="{4C019845-696D-4F61-9FCD-93B53FBC185E}"/>
    <dgm:cxn modelId="{238BAC25-79FD-4F44-ADB6-F91179F4C7EF}" type="presOf" srcId="{5B2ABFA6-C83D-451F-86B1-E0EBA1850029}" destId="{A16D117B-D0FB-4C8B-9ECD-E39E90722E32}" srcOrd="0" destOrd="0" presId="urn:microsoft.com/office/officeart/2005/8/layout/vList3"/>
    <dgm:cxn modelId="{BAAFE55F-F2BE-4094-943F-EE4D0FF0E47B}" type="presOf" srcId="{3D0BDC86-DF1D-4CEB-9998-0E52AE0093F6}" destId="{9F88FE15-0E19-4417-9DFB-A7408C8555BB}" srcOrd="0" destOrd="0" presId="urn:microsoft.com/office/officeart/2005/8/layout/vList3"/>
    <dgm:cxn modelId="{FBD50056-295C-4491-826B-E74CDA3D9968}" type="presOf" srcId="{E11A37C8-D959-4760-A419-021783539C40}" destId="{71F98F84-61A3-4347-8C00-BE3511175417}" srcOrd="0" destOrd="0" presId="urn:microsoft.com/office/officeart/2005/8/layout/vList3"/>
    <dgm:cxn modelId="{723BAC76-FBCB-4CC7-B514-869B274BA058}" type="presOf" srcId="{DB2AD992-6CE1-479E-BD1E-F1620EC104DF}" destId="{AA8A6D83-BE2E-4792-8701-4E947569F40B}" srcOrd="0" destOrd="0" presId="urn:microsoft.com/office/officeart/2005/8/layout/vList3"/>
    <dgm:cxn modelId="{DC070BBE-D404-400B-AAC0-93AC9315916C}" srcId="{DB2AD992-6CE1-479E-BD1E-F1620EC104DF}" destId="{E11A37C8-D959-4760-A419-021783539C40}" srcOrd="2" destOrd="0" parTransId="{31B768A8-341E-46FC-ACEB-3A041041B867}" sibTransId="{58F1C01D-4278-409C-AD57-D7C192D4A507}"/>
    <dgm:cxn modelId="{ED66DDD8-09F1-4165-ABA7-C9FF6BB00501}" srcId="{DB2AD992-6CE1-479E-BD1E-F1620EC104DF}" destId="{3D0BDC86-DF1D-4CEB-9998-0E52AE0093F6}" srcOrd="1" destOrd="0" parTransId="{35E7FC7F-9100-4685-83DF-1E87E554E59B}" sibTransId="{713239AB-5878-457F-81CF-E2BA093C1B0D}"/>
    <dgm:cxn modelId="{4146CBB7-AFD2-425C-AF6F-4125C0DE604B}" type="presParOf" srcId="{AA8A6D83-BE2E-4792-8701-4E947569F40B}" destId="{651421E0-B515-4429-8CD8-05DB81746EE8}" srcOrd="0" destOrd="0" presId="urn:microsoft.com/office/officeart/2005/8/layout/vList3"/>
    <dgm:cxn modelId="{83CEE200-EBFD-4F1E-912E-057A912F1614}" type="presParOf" srcId="{651421E0-B515-4429-8CD8-05DB81746EE8}" destId="{B94CBD13-7ED7-49E9-9507-605641DF0DEA}" srcOrd="0" destOrd="0" presId="urn:microsoft.com/office/officeart/2005/8/layout/vList3"/>
    <dgm:cxn modelId="{859920C0-37FE-45C1-BA57-536725D71E18}" type="presParOf" srcId="{651421E0-B515-4429-8CD8-05DB81746EE8}" destId="{A16D117B-D0FB-4C8B-9ECD-E39E90722E32}" srcOrd="1" destOrd="0" presId="urn:microsoft.com/office/officeart/2005/8/layout/vList3"/>
    <dgm:cxn modelId="{4C88D72D-3553-42E9-9836-F581E15F371A}" type="presParOf" srcId="{AA8A6D83-BE2E-4792-8701-4E947569F40B}" destId="{6D67B471-3B16-438E-A0CF-AEAD27A2EEC7}" srcOrd="1" destOrd="0" presId="urn:microsoft.com/office/officeart/2005/8/layout/vList3"/>
    <dgm:cxn modelId="{7FDF9E75-53AA-4BCB-A252-418C94000214}" type="presParOf" srcId="{AA8A6D83-BE2E-4792-8701-4E947569F40B}" destId="{AEEB5005-50EA-4E61-8532-24FDF9D5BF0C}" srcOrd="2" destOrd="0" presId="urn:microsoft.com/office/officeart/2005/8/layout/vList3"/>
    <dgm:cxn modelId="{D0CBFD47-C100-468C-A52C-BF3D8A9CEAE3}" type="presParOf" srcId="{AEEB5005-50EA-4E61-8532-24FDF9D5BF0C}" destId="{6FA77E40-513E-4EE1-ADA3-18FCBC0D38AF}" srcOrd="0" destOrd="0" presId="urn:microsoft.com/office/officeart/2005/8/layout/vList3"/>
    <dgm:cxn modelId="{38D6F655-9C95-4462-8144-20CC36B4353F}" type="presParOf" srcId="{AEEB5005-50EA-4E61-8532-24FDF9D5BF0C}" destId="{9F88FE15-0E19-4417-9DFB-A7408C8555BB}" srcOrd="1" destOrd="0" presId="urn:microsoft.com/office/officeart/2005/8/layout/vList3"/>
    <dgm:cxn modelId="{20F32D27-CD18-45D3-AD2E-3150333E8F69}" type="presParOf" srcId="{AA8A6D83-BE2E-4792-8701-4E947569F40B}" destId="{EDC2D278-7C5D-4584-92D2-1109DB586247}" srcOrd="3" destOrd="0" presId="urn:microsoft.com/office/officeart/2005/8/layout/vList3"/>
    <dgm:cxn modelId="{DB8FE92F-DD50-4897-A20A-38E92FA850A1}" type="presParOf" srcId="{AA8A6D83-BE2E-4792-8701-4E947569F40B}" destId="{5BE4E5B8-2A42-43FB-92C5-16BCCF343BC5}" srcOrd="4" destOrd="0" presId="urn:microsoft.com/office/officeart/2005/8/layout/vList3"/>
    <dgm:cxn modelId="{EDFA69A9-A634-41C2-BDF2-CE42F915B5F3}" type="presParOf" srcId="{5BE4E5B8-2A42-43FB-92C5-16BCCF343BC5}" destId="{E3CB623B-28F7-4586-BB74-4213D00C15E2}" srcOrd="0" destOrd="0" presId="urn:microsoft.com/office/officeart/2005/8/layout/vList3"/>
    <dgm:cxn modelId="{736C4260-40B4-4339-AC46-FEC0E6809AC8}" type="presParOf" srcId="{5BE4E5B8-2A42-43FB-92C5-16BCCF343BC5}" destId="{71F98F84-61A3-4347-8C00-BE351117541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0C82260-C18A-43B8-814B-7278B1F436DE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C5A0B1-0F05-4372-A44C-5807BCFBA526}">
      <dgm:prSet custT="1"/>
      <dgm:spPr/>
      <dgm:t>
        <a:bodyPr/>
        <a:lstStyle/>
        <a:p>
          <a:pPr algn="ctr"/>
          <a:r>
            <a:rPr lang="en-US" sz="1800" b="1"/>
            <a:t>Ontologies and Semantic Networks</a:t>
          </a:r>
          <a:endParaRPr lang="en-US" sz="1800" b="1" i="0"/>
        </a:p>
      </dgm:t>
    </dgm:pt>
    <dgm:pt modelId="{6624DCA6-327B-4DE9-93DE-7BF2670B79A5}" type="parTrans" cxnId="{61A7ED87-7918-452A-973C-93E95EA69619}">
      <dgm:prSet/>
      <dgm:spPr/>
      <dgm:t>
        <a:bodyPr/>
        <a:lstStyle/>
        <a:p>
          <a:endParaRPr lang="ru-RU"/>
        </a:p>
      </dgm:t>
    </dgm:pt>
    <dgm:pt modelId="{C87F86E7-8A18-4F0F-BCA2-72E0C272AB69}" type="sibTrans" cxnId="{61A7ED87-7918-452A-973C-93E95EA69619}">
      <dgm:prSet/>
      <dgm:spPr/>
      <dgm:t>
        <a:bodyPr/>
        <a:lstStyle/>
        <a:p>
          <a:endParaRPr lang="ru-RU"/>
        </a:p>
      </dgm:t>
    </dgm:pt>
    <dgm:pt modelId="{E46E8E51-522C-4A9C-BB98-190174CC1192}" type="pres">
      <dgm:prSet presAssocID="{30C82260-C18A-43B8-814B-7278B1F436DE}" presName="linear" presStyleCnt="0">
        <dgm:presLayoutVars>
          <dgm:animLvl val="lvl"/>
          <dgm:resizeHandles val="exact"/>
        </dgm:presLayoutVars>
      </dgm:prSet>
      <dgm:spPr/>
    </dgm:pt>
    <dgm:pt modelId="{6C0B0D23-32AE-4230-A048-0C679909214E}" type="pres">
      <dgm:prSet presAssocID="{8DC5A0B1-0F05-4372-A44C-5807BCFBA526}" presName="parentText" presStyleLbl="node1" presStyleIdx="0" presStyleCnt="1" custScaleY="96359">
        <dgm:presLayoutVars>
          <dgm:chMax val="0"/>
          <dgm:bulletEnabled val="1"/>
        </dgm:presLayoutVars>
      </dgm:prSet>
      <dgm:spPr/>
    </dgm:pt>
  </dgm:ptLst>
  <dgm:cxnLst>
    <dgm:cxn modelId="{997A9F55-5508-4C47-80F1-92BE066EF824}" type="presOf" srcId="{30C82260-C18A-43B8-814B-7278B1F436DE}" destId="{E46E8E51-522C-4A9C-BB98-190174CC1192}" srcOrd="0" destOrd="0" presId="urn:microsoft.com/office/officeart/2005/8/layout/vList2"/>
    <dgm:cxn modelId="{5E64CD86-BFE4-4459-962C-21662FAC8428}" type="presOf" srcId="{8DC5A0B1-0F05-4372-A44C-5807BCFBA526}" destId="{6C0B0D23-32AE-4230-A048-0C679909214E}" srcOrd="0" destOrd="0" presId="urn:microsoft.com/office/officeart/2005/8/layout/vList2"/>
    <dgm:cxn modelId="{61A7ED87-7918-452A-973C-93E95EA69619}" srcId="{30C82260-C18A-43B8-814B-7278B1F436DE}" destId="{8DC5A0B1-0F05-4372-A44C-5807BCFBA526}" srcOrd="0" destOrd="0" parTransId="{6624DCA6-327B-4DE9-93DE-7BF2670B79A5}" sibTransId="{C87F86E7-8A18-4F0F-BCA2-72E0C272AB69}"/>
    <dgm:cxn modelId="{AA9ED13B-A538-42F8-A4D4-80D175A2B097}" type="presParOf" srcId="{E46E8E51-522C-4A9C-BB98-190174CC1192}" destId="{6C0B0D23-32AE-4230-A048-0C6799092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/>
            <a:t>THANK YOU FOR THE ATTENTION!</a:t>
          </a:r>
          <a:endParaRPr lang="ru-RU" b="1"/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8667F-4E82-43BC-811A-5654F3F8DBEA}">
      <dsp:nvSpPr>
        <dsp:cNvPr id="0" name=""/>
        <dsp:cNvSpPr/>
      </dsp:nvSpPr>
      <dsp:spPr>
        <a:xfrm>
          <a:off x="0" y="635559"/>
          <a:ext cx="7411097" cy="415897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3200" b="1" kern="1200"/>
          </a:br>
          <a:endParaRPr lang="ru-RU" sz="3200" b="1" kern="1200"/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br>
            <a:rPr lang="ru-RU" sz="2800" b="1" kern="1200"/>
          </a:br>
          <a:endParaRPr lang="ru-RU" sz="2100" b="1" kern="1200"/>
        </a:p>
      </dsp:txBody>
      <dsp:txXfrm>
        <a:off x="203025" y="838584"/>
        <a:ext cx="7005047" cy="37529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F7511-270A-4580-984A-696290F41289}">
      <dsp:nvSpPr>
        <dsp:cNvPr id="0" name=""/>
        <dsp:cNvSpPr/>
      </dsp:nvSpPr>
      <dsp:spPr>
        <a:xfrm>
          <a:off x="0" y="305"/>
          <a:ext cx="696930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85EEC-4979-40F0-A902-7AB1282C32E9}">
      <dsp:nvSpPr>
        <dsp:cNvPr id="0" name=""/>
        <dsp:cNvSpPr/>
      </dsp:nvSpPr>
      <dsp:spPr>
        <a:xfrm>
          <a:off x="0" y="610"/>
          <a:ext cx="6969305" cy="624412"/>
        </a:xfrm>
        <a:prstGeom prst="rect">
          <a:avLst/>
        </a:prstGeom>
        <a:noFill/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GULYAMOV SAID SAIDAKHRAROVICH </a:t>
          </a:r>
          <a:endParaRPr lang="ru-RU" sz="3200" kern="1200"/>
        </a:p>
      </dsp:txBody>
      <dsp:txXfrm>
        <a:off x="0" y="610"/>
        <a:ext cx="6969305" cy="624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56066-B089-4B12-A7DE-9C514CC7CED9}">
      <dsp:nvSpPr>
        <dsp:cNvPr id="0" name=""/>
        <dsp:cNvSpPr/>
      </dsp:nvSpPr>
      <dsp:spPr>
        <a:xfrm>
          <a:off x="0" y="0"/>
          <a:ext cx="646786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C3AB3-AD8F-4FE8-8C7E-67952FD78D9F}">
      <dsp:nvSpPr>
        <dsp:cNvPr id="0" name=""/>
        <dsp:cNvSpPr/>
      </dsp:nvSpPr>
      <dsp:spPr>
        <a:xfrm>
          <a:off x="0" y="0"/>
          <a:ext cx="6467860" cy="2400657"/>
        </a:xfrm>
        <a:prstGeom prst="rect">
          <a:avLst/>
        </a:prstGeom>
        <a:noFill/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/>
            <a:t>Doctor of Law Science, Professor, 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/>
            <a:t>Head of the Department of Cyber Law</a:t>
          </a:r>
          <a:br>
            <a:rPr lang="en-US" sz="2800" b="1" kern="1200"/>
          </a:br>
          <a:r>
            <a:rPr lang="en-US" sz="2800" b="1" kern="1200"/>
            <a:t> of the Tashkent State University of Law</a:t>
          </a:r>
          <a:endParaRPr lang="ru-RU" sz="2800" b="1" kern="1200"/>
        </a:p>
      </dsp:txBody>
      <dsp:txXfrm>
        <a:off x="0" y="0"/>
        <a:ext cx="6467860" cy="2400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9877" y="512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AI is transforming criminal investigations, offering opportunities and challenges</a:t>
          </a:r>
          <a:endParaRPr lang="en-US" sz="1800" b="1" i="0" kern="1200"/>
        </a:p>
      </dsp:txBody>
      <dsp:txXfrm rot="10800000">
        <a:off x="1838161" y="512"/>
        <a:ext cx="4362815" cy="1313137"/>
      </dsp:txXfrm>
    </dsp:sp>
    <dsp:sp modelId="{B94CBD13-7ED7-49E9-9507-605641DF0DEA}">
      <dsp:nvSpPr>
        <dsp:cNvPr id="0" name=""/>
        <dsp:cNvSpPr/>
      </dsp:nvSpPr>
      <dsp:spPr>
        <a:xfrm>
          <a:off x="853308" y="512"/>
          <a:ext cx="1313137" cy="13131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FC11AEF-2EE4-4452-A512-85A8E5649FD2}">
      <dsp:nvSpPr>
        <dsp:cNvPr id="0" name=""/>
        <dsp:cNvSpPr/>
      </dsp:nvSpPr>
      <dsp:spPr>
        <a:xfrm rot="10800000">
          <a:off x="1509877" y="1705631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AI technologies impact evidence collection, analysis, and decision-making</a:t>
          </a:r>
          <a:endParaRPr lang="ru-RU" sz="2000" b="1" kern="1200"/>
        </a:p>
      </dsp:txBody>
      <dsp:txXfrm rot="10800000">
        <a:off x="1838161" y="1705631"/>
        <a:ext cx="4362815" cy="1313137"/>
      </dsp:txXfrm>
    </dsp:sp>
    <dsp:sp modelId="{1375022F-AB16-4F04-9ADC-930E1B5DBCED}">
      <dsp:nvSpPr>
        <dsp:cNvPr id="0" name=""/>
        <dsp:cNvSpPr/>
      </dsp:nvSpPr>
      <dsp:spPr>
        <a:xfrm>
          <a:off x="853308" y="1705631"/>
          <a:ext cx="1313137" cy="1313137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FBB28A2-7E12-46B8-BF5C-1710AB909372}">
      <dsp:nvSpPr>
        <dsp:cNvPr id="0" name=""/>
        <dsp:cNvSpPr/>
      </dsp:nvSpPr>
      <dsp:spPr>
        <a:xfrm rot="10800000">
          <a:off x="1509877" y="3410749"/>
          <a:ext cx="4691099" cy="131313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905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Ethical and social consequences must be considered, and international collaboration is necessary</a:t>
          </a:r>
          <a:endParaRPr lang="ru-RU" sz="2000" b="1" kern="1200"/>
        </a:p>
      </dsp:txBody>
      <dsp:txXfrm rot="10800000">
        <a:off x="1838161" y="3410749"/>
        <a:ext cx="4362815" cy="1313137"/>
      </dsp:txXfrm>
    </dsp:sp>
    <dsp:sp modelId="{4E259786-0859-4A4D-9949-9EAD6FE0CB8C}">
      <dsp:nvSpPr>
        <dsp:cNvPr id="0" name=""/>
        <dsp:cNvSpPr/>
      </dsp:nvSpPr>
      <dsp:spPr>
        <a:xfrm>
          <a:off x="853308" y="3410749"/>
          <a:ext cx="1313137" cy="1313137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75285"/>
          <a:ext cx="6096000" cy="3157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INTRODUCTION</a:t>
          </a:r>
          <a:endParaRPr lang="ru-RU" sz="2800" kern="1200"/>
        </a:p>
      </dsp:txBody>
      <dsp:txXfrm>
        <a:off x="15415" y="190700"/>
        <a:ext cx="6065170" cy="2849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477889" y="1439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Supervised learning enables predicting suspects based on historical crime data</a:t>
          </a:r>
          <a:endParaRPr lang="en-US" sz="1800" b="1" i="0" kern="1200"/>
        </a:p>
      </dsp:txBody>
      <dsp:txXfrm rot="10800000">
        <a:off x="1785354" y="1439"/>
        <a:ext cx="4339295" cy="1229860"/>
      </dsp:txXfrm>
    </dsp:sp>
    <dsp:sp modelId="{B94CBD13-7ED7-49E9-9507-605641DF0DEA}">
      <dsp:nvSpPr>
        <dsp:cNvPr id="0" name=""/>
        <dsp:cNvSpPr/>
      </dsp:nvSpPr>
      <dsp:spPr>
        <a:xfrm>
          <a:off x="862959" y="1439"/>
          <a:ext cx="1229860" cy="122986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A59F93A-0E2A-4E7B-8AD8-8EFC1748C787}">
      <dsp:nvSpPr>
        <dsp:cNvPr id="0" name=""/>
        <dsp:cNvSpPr/>
      </dsp:nvSpPr>
      <dsp:spPr>
        <a:xfrm rot="10800000">
          <a:off x="1477889" y="1598421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Example: Chicago Police Department's Strategic Subject List (SSL) for identifying gun violence risks</a:t>
          </a:r>
          <a:endParaRPr lang="ru-RU" sz="1900" b="1" kern="1200"/>
        </a:p>
      </dsp:txBody>
      <dsp:txXfrm rot="10800000">
        <a:off x="1785354" y="1598421"/>
        <a:ext cx="4339295" cy="1229860"/>
      </dsp:txXfrm>
    </dsp:sp>
    <dsp:sp modelId="{E9A779B2-862D-4519-A365-8B97A77B96F7}">
      <dsp:nvSpPr>
        <dsp:cNvPr id="0" name=""/>
        <dsp:cNvSpPr/>
      </dsp:nvSpPr>
      <dsp:spPr>
        <a:xfrm>
          <a:off x="862959" y="1598421"/>
          <a:ext cx="1229860" cy="1229860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BA06D2F-0BE3-4F1C-8E7C-EA6072773287}">
      <dsp:nvSpPr>
        <dsp:cNvPr id="0" name=""/>
        <dsp:cNvSpPr/>
      </dsp:nvSpPr>
      <dsp:spPr>
        <a:xfrm rot="10800000">
          <a:off x="1477889" y="3195404"/>
          <a:ext cx="4646760" cy="122986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Ensuring fairness, accountability, and respect for fundamental rights is crucial when using machine learning</a:t>
          </a:r>
          <a:endParaRPr lang="ru-RU" sz="1900" b="1" kern="1200"/>
        </a:p>
      </dsp:txBody>
      <dsp:txXfrm rot="10800000">
        <a:off x="1785354" y="3195404"/>
        <a:ext cx="4339295" cy="1229860"/>
      </dsp:txXfrm>
    </dsp:sp>
    <dsp:sp modelId="{7BADC088-4B88-4C36-A360-F6AB9728F3C0}">
      <dsp:nvSpPr>
        <dsp:cNvPr id="0" name=""/>
        <dsp:cNvSpPr/>
      </dsp:nvSpPr>
      <dsp:spPr>
        <a:xfrm>
          <a:off x="862959" y="3195404"/>
          <a:ext cx="1229860" cy="1229860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Supervised Learning Algorithms for Detecting Patterns and Trends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16751" y="1315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Unsupervised learning reveals hidden structures and anomalies without prior knowledge</a:t>
          </a:r>
          <a:endParaRPr lang="en-US" sz="1700" b="1" i="0" kern="1200"/>
        </a:p>
      </dsp:txBody>
      <dsp:txXfrm rot="10800000">
        <a:off x="1863078" y="1315"/>
        <a:ext cx="4300433" cy="1385307"/>
      </dsp:txXfrm>
    </dsp:sp>
    <dsp:sp modelId="{B94CBD13-7ED7-49E9-9507-605641DF0DEA}">
      <dsp:nvSpPr>
        <dsp:cNvPr id="0" name=""/>
        <dsp:cNvSpPr/>
      </dsp:nvSpPr>
      <dsp:spPr>
        <a:xfrm>
          <a:off x="824097" y="1315"/>
          <a:ext cx="1385307" cy="138530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B4B96F-7E14-4CED-9D19-8B8C73C718E0}">
      <dsp:nvSpPr>
        <dsp:cNvPr id="0" name=""/>
        <dsp:cNvSpPr/>
      </dsp:nvSpPr>
      <dsp:spPr>
        <a:xfrm rot="10800000">
          <a:off x="1516751" y="1800147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Application: identifying crime hotspots using self-organizing maps (SOMs)</a:t>
          </a:r>
          <a:endParaRPr lang="ru-RU" sz="2100" b="1" kern="1200"/>
        </a:p>
      </dsp:txBody>
      <dsp:txXfrm rot="10800000">
        <a:off x="1863078" y="1800147"/>
        <a:ext cx="4300433" cy="1385307"/>
      </dsp:txXfrm>
    </dsp:sp>
    <dsp:sp modelId="{71E0EFDF-ABC6-4A34-8AEE-6E8DD9360BD1}">
      <dsp:nvSpPr>
        <dsp:cNvPr id="0" name=""/>
        <dsp:cNvSpPr/>
      </dsp:nvSpPr>
      <dsp:spPr>
        <a:xfrm>
          <a:off x="824097" y="1800147"/>
          <a:ext cx="1385307" cy="1385307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A7409A9-312A-4066-BB3B-45631F8CEAAD}">
      <dsp:nvSpPr>
        <dsp:cNvPr id="0" name=""/>
        <dsp:cNvSpPr/>
      </dsp:nvSpPr>
      <dsp:spPr>
        <a:xfrm rot="10800000">
          <a:off x="1516751" y="3598979"/>
          <a:ext cx="4646760" cy="138530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088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Legal safeguards are needed to protect individual rights and prevent pre-emptive policing</a:t>
          </a:r>
          <a:endParaRPr lang="ru-RU" sz="2100" b="1" kern="1200"/>
        </a:p>
      </dsp:txBody>
      <dsp:txXfrm rot="10800000">
        <a:off x="1863078" y="3598979"/>
        <a:ext cx="4300433" cy="1385307"/>
      </dsp:txXfrm>
    </dsp:sp>
    <dsp:sp modelId="{B7BAFBB0-3980-4D3C-9705-4F69AEFCEEEB}">
      <dsp:nvSpPr>
        <dsp:cNvPr id="0" name=""/>
        <dsp:cNvSpPr/>
      </dsp:nvSpPr>
      <dsp:spPr>
        <a:xfrm>
          <a:off x="824097" y="3598979"/>
          <a:ext cx="1385307" cy="1385307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Unsupervised Learning for Anomaly Detection and Unusual Behavior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21894" y="2413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NLP extracts valuable information from unstructured textual data</a:t>
          </a:r>
          <a:endParaRPr lang="en-US" sz="2000" b="1" i="0" kern="1200"/>
        </a:p>
      </dsp:txBody>
      <dsp:txXfrm rot="10800000">
        <a:off x="1873364" y="2413"/>
        <a:ext cx="4295290" cy="1405881"/>
      </dsp:txXfrm>
    </dsp:sp>
    <dsp:sp modelId="{B94CBD13-7ED7-49E9-9507-605641DF0DEA}">
      <dsp:nvSpPr>
        <dsp:cNvPr id="0" name=""/>
        <dsp:cNvSpPr/>
      </dsp:nvSpPr>
      <dsp:spPr>
        <a:xfrm>
          <a:off x="818954" y="2413"/>
          <a:ext cx="1405881" cy="140588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D15B061-B336-4AD3-A8FA-B9EDC42652D8}">
      <dsp:nvSpPr>
        <dsp:cNvPr id="0" name=""/>
        <dsp:cNvSpPr/>
      </dsp:nvSpPr>
      <dsp:spPr>
        <a:xfrm rot="10800000">
          <a:off x="1521894" y="1827960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Text analysis can efficiently process large volumes of textual data to identify relevant information</a:t>
          </a:r>
          <a:endParaRPr lang="ru-RU" sz="2000" b="1" kern="1200"/>
        </a:p>
      </dsp:txBody>
      <dsp:txXfrm rot="10800000">
        <a:off x="1873364" y="1827960"/>
        <a:ext cx="4295290" cy="1405881"/>
      </dsp:txXfrm>
    </dsp:sp>
    <dsp:sp modelId="{F9C11CA8-1E91-4FE0-825A-F04F4EF3D80C}">
      <dsp:nvSpPr>
        <dsp:cNvPr id="0" name=""/>
        <dsp:cNvSpPr/>
      </dsp:nvSpPr>
      <dsp:spPr>
        <a:xfrm>
          <a:off x="818954" y="1827960"/>
          <a:ext cx="1405881" cy="1405881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1897DCB-193E-4B71-880C-740F66E009CF}">
      <dsp:nvSpPr>
        <dsp:cNvPr id="0" name=""/>
        <dsp:cNvSpPr/>
      </dsp:nvSpPr>
      <dsp:spPr>
        <a:xfrm rot="10800000">
          <a:off x="1521894" y="3653508"/>
          <a:ext cx="4646760" cy="1405881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995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The use of NLP should be transparent, interpretable, and accountable, and comply with data protection rules</a:t>
          </a:r>
          <a:endParaRPr lang="ru-RU" sz="2000" b="1" kern="1200"/>
        </a:p>
      </dsp:txBody>
      <dsp:txXfrm rot="10800000">
        <a:off x="1873364" y="3653508"/>
        <a:ext cx="4295290" cy="1405881"/>
      </dsp:txXfrm>
    </dsp:sp>
    <dsp:sp modelId="{AA7D8568-9A23-45C2-96DA-040DC1257DAA}">
      <dsp:nvSpPr>
        <dsp:cNvPr id="0" name=""/>
        <dsp:cNvSpPr/>
      </dsp:nvSpPr>
      <dsp:spPr>
        <a:xfrm>
          <a:off x="818954" y="3653508"/>
          <a:ext cx="1405881" cy="1405881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30997"/>
          <a:ext cx="11514760" cy="3131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Text Mining and Unstructured Data Analysis</a:t>
          </a:r>
          <a:endParaRPr lang="en-US" sz="1800" b="1" i="0" kern="1200"/>
        </a:p>
      </dsp:txBody>
      <dsp:txXfrm>
        <a:off x="15286" y="146283"/>
        <a:ext cx="11484188" cy="28255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4178" y="1040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Sentiment analysis identifies emotions, attitudes, and opinions from textual data</a:t>
          </a:r>
          <a:endParaRPr lang="en-US" sz="1800" b="1" i="0" kern="1200"/>
        </a:p>
      </dsp:txBody>
      <dsp:txXfrm rot="10800000">
        <a:off x="1837932" y="1040"/>
        <a:ext cx="4313006" cy="1335015"/>
      </dsp:txXfrm>
    </dsp:sp>
    <dsp:sp modelId="{B94CBD13-7ED7-49E9-9507-605641DF0DEA}">
      <dsp:nvSpPr>
        <dsp:cNvPr id="0" name=""/>
        <dsp:cNvSpPr/>
      </dsp:nvSpPr>
      <dsp:spPr>
        <a:xfrm>
          <a:off x="836670" y="1040"/>
          <a:ext cx="1335015" cy="133501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30E8364-6F21-4E36-9907-EB3EBB2130B9}">
      <dsp:nvSpPr>
        <dsp:cNvPr id="0" name=""/>
        <dsp:cNvSpPr/>
      </dsp:nvSpPr>
      <dsp:spPr>
        <a:xfrm rot="10800000">
          <a:off x="1504178" y="1734568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Application: monitoring social media for signs of radicalization or extremist behavior</a:t>
          </a:r>
          <a:endParaRPr lang="ru-RU" sz="2000" b="1" kern="1200"/>
        </a:p>
      </dsp:txBody>
      <dsp:txXfrm rot="10800000">
        <a:off x="1837932" y="1734568"/>
        <a:ext cx="4313006" cy="1335015"/>
      </dsp:txXfrm>
    </dsp:sp>
    <dsp:sp modelId="{1D49BC3C-2ECC-4424-B6D5-02A628CB1AE0}">
      <dsp:nvSpPr>
        <dsp:cNvPr id="0" name=""/>
        <dsp:cNvSpPr/>
      </dsp:nvSpPr>
      <dsp:spPr>
        <a:xfrm>
          <a:off x="836670" y="1734568"/>
          <a:ext cx="1335015" cy="1335015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26B3AE9-9CFD-4CB7-90AC-3EC766098C4A}">
      <dsp:nvSpPr>
        <dsp:cNvPr id="0" name=""/>
        <dsp:cNvSpPr/>
      </dsp:nvSpPr>
      <dsp:spPr>
        <a:xfrm rot="10800000">
          <a:off x="1504178" y="3468095"/>
          <a:ext cx="4646760" cy="13350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870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Compliance with data protection and anti-discrimination laws, as well as fair and transparent use, must be ensured</a:t>
          </a:r>
          <a:endParaRPr lang="ru-RU" sz="2000" b="1" kern="1200"/>
        </a:p>
      </dsp:txBody>
      <dsp:txXfrm rot="10800000">
        <a:off x="1837932" y="3468095"/>
        <a:ext cx="4313006" cy="1335015"/>
      </dsp:txXfrm>
    </dsp:sp>
    <dsp:sp modelId="{7E88AE12-6CFE-4432-8338-3AC0AB2795E5}">
      <dsp:nvSpPr>
        <dsp:cNvPr id="0" name=""/>
        <dsp:cNvSpPr/>
      </dsp:nvSpPr>
      <dsp:spPr>
        <a:xfrm>
          <a:off x="842865" y="3469136"/>
          <a:ext cx="1335015" cy="133501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92623"/>
          <a:ext cx="11514760" cy="3131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Sentiment Analysis and Opinion Mining</a:t>
          </a:r>
          <a:endParaRPr lang="en-US" sz="1800" b="1" i="0" kern="1200"/>
        </a:p>
      </dsp:txBody>
      <dsp:txXfrm>
        <a:off x="15286" y="107909"/>
        <a:ext cx="11484188" cy="28255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08750" y="3501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Facial recognition systems identify individuals from facial images using computer vision algorithms</a:t>
          </a:r>
          <a:endParaRPr lang="en-US" sz="1800" b="1" i="0" kern="1200"/>
        </a:p>
      </dsp:txBody>
      <dsp:txXfrm rot="10800000">
        <a:off x="1847076" y="3501"/>
        <a:ext cx="4308434" cy="1353303"/>
      </dsp:txXfrm>
    </dsp:sp>
    <dsp:sp modelId="{B94CBD13-7ED7-49E9-9507-605641DF0DEA}">
      <dsp:nvSpPr>
        <dsp:cNvPr id="0" name=""/>
        <dsp:cNvSpPr/>
      </dsp:nvSpPr>
      <dsp:spPr>
        <a:xfrm>
          <a:off x="832098" y="3501"/>
          <a:ext cx="1353303" cy="135330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3E29E82-F037-4753-B816-48BCB8D90CFA}">
      <dsp:nvSpPr>
        <dsp:cNvPr id="0" name=""/>
        <dsp:cNvSpPr/>
      </dsp:nvSpPr>
      <dsp:spPr>
        <a:xfrm rot="10800000">
          <a:off x="1508750" y="1760775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Example: NYPD's use led to the disproportionate targeting of people of color</a:t>
          </a:r>
          <a:endParaRPr lang="ru-RU" sz="1800" b="1" kern="1200"/>
        </a:p>
      </dsp:txBody>
      <dsp:txXfrm rot="10800000">
        <a:off x="1847076" y="1760775"/>
        <a:ext cx="4308434" cy="1353303"/>
      </dsp:txXfrm>
    </dsp:sp>
    <dsp:sp modelId="{0555F311-A577-4A16-B909-1BE9C4E4F024}">
      <dsp:nvSpPr>
        <dsp:cNvPr id="0" name=""/>
        <dsp:cNvSpPr/>
      </dsp:nvSpPr>
      <dsp:spPr>
        <a:xfrm>
          <a:off x="832098" y="1760775"/>
          <a:ext cx="1353303" cy="1353303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DED38E6-976E-47A4-8A85-71FED877E22A}">
      <dsp:nvSpPr>
        <dsp:cNvPr id="0" name=""/>
        <dsp:cNvSpPr/>
      </dsp:nvSpPr>
      <dsp:spPr>
        <a:xfrm rot="10800000">
          <a:off x="1508750" y="3518050"/>
          <a:ext cx="4646760" cy="135330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76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Use must be necessary, proportionate, and subject to appropriate safeguards, such as data minimization and the right to access</a:t>
          </a:r>
          <a:endParaRPr lang="ru-RU" sz="1800" b="1" kern="1200"/>
        </a:p>
      </dsp:txBody>
      <dsp:txXfrm rot="10800000">
        <a:off x="1847076" y="3518050"/>
        <a:ext cx="4308434" cy="1353303"/>
      </dsp:txXfrm>
    </dsp:sp>
    <dsp:sp modelId="{86B9F91B-581A-4769-B92B-8D509D90E421}">
      <dsp:nvSpPr>
        <dsp:cNvPr id="0" name=""/>
        <dsp:cNvSpPr/>
      </dsp:nvSpPr>
      <dsp:spPr>
        <a:xfrm>
          <a:off x="832098" y="3518050"/>
          <a:ext cx="1353303" cy="135330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37825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Facial Recognition Systems</a:t>
          </a:r>
          <a:endParaRPr lang="en-US" sz="2800" b="1" i="0" kern="1200"/>
        </a:p>
      </dsp:txBody>
      <dsp:txXfrm>
        <a:off x="20636" y="58461"/>
        <a:ext cx="11473488" cy="38145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534291" y="1397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Object detection and scene understanding automate the analysis of visual data to identify evidence of crimes or suspicious behavior</a:t>
          </a:r>
          <a:endParaRPr lang="en-US" sz="1800" b="1" i="0" kern="1200"/>
        </a:p>
      </dsp:txBody>
      <dsp:txXfrm rot="10800000">
        <a:off x="1872909" y="1397"/>
        <a:ext cx="4408381" cy="1354473"/>
      </dsp:txXfrm>
    </dsp:sp>
    <dsp:sp modelId="{B94CBD13-7ED7-49E9-9507-605641DF0DEA}">
      <dsp:nvSpPr>
        <dsp:cNvPr id="0" name=""/>
        <dsp:cNvSpPr/>
      </dsp:nvSpPr>
      <dsp:spPr>
        <a:xfrm>
          <a:off x="857054" y="1397"/>
          <a:ext cx="1354473" cy="135447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FAFADB-8000-4F79-8DE2-4ACA7803901F}">
      <dsp:nvSpPr>
        <dsp:cNvPr id="0" name=""/>
        <dsp:cNvSpPr/>
      </dsp:nvSpPr>
      <dsp:spPr>
        <a:xfrm rot="10800000">
          <a:off x="1534291" y="1760190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Example: real-time detection of weapons in video streams to prevent acts of violence</a:t>
          </a:r>
          <a:endParaRPr lang="ru-RU" sz="1800" b="1" kern="1200"/>
        </a:p>
      </dsp:txBody>
      <dsp:txXfrm rot="10800000">
        <a:off x="1872909" y="1760190"/>
        <a:ext cx="4408381" cy="1354473"/>
      </dsp:txXfrm>
    </dsp:sp>
    <dsp:sp modelId="{874A2A90-A314-4BB0-A4F1-CB55283CF3B9}">
      <dsp:nvSpPr>
        <dsp:cNvPr id="0" name=""/>
        <dsp:cNvSpPr/>
      </dsp:nvSpPr>
      <dsp:spPr>
        <a:xfrm>
          <a:off x="857054" y="1760190"/>
          <a:ext cx="1354473" cy="1354473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104976F-4A24-47C0-8720-50A146C454EF}">
      <dsp:nvSpPr>
        <dsp:cNvPr id="0" name=""/>
        <dsp:cNvSpPr/>
      </dsp:nvSpPr>
      <dsp:spPr>
        <a:xfrm rot="10800000">
          <a:off x="1534291" y="3518984"/>
          <a:ext cx="4746999" cy="135447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728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Thorough testing, accuracy and fairness checks, and meaningful human review of results are required</a:t>
          </a:r>
          <a:endParaRPr lang="ru-RU" sz="1800" b="1" kern="1200"/>
        </a:p>
      </dsp:txBody>
      <dsp:txXfrm rot="10800000">
        <a:off x="1872909" y="3518984"/>
        <a:ext cx="4408381" cy="1354473"/>
      </dsp:txXfrm>
    </dsp:sp>
    <dsp:sp modelId="{201E0EA8-3D1A-4292-81FF-B09F7B791D68}">
      <dsp:nvSpPr>
        <dsp:cNvPr id="0" name=""/>
        <dsp:cNvSpPr/>
      </dsp:nvSpPr>
      <dsp:spPr>
        <a:xfrm>
          <a:off x="857054" y="3518984"/>
          <a:ext cx="1354473" cy="135447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19794"/>
          <a:ext cx="11514760" cy="4227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Object Detection and Scene Understanding</a:t>
          </a:r>
          <a:endParaRPr lang="en-US" sz="2800" b="1" i="0" kern="1200"/>
        </a:p>
      </dsp:txBody>
      <dsp:txXfrm>
        <a:off x="20636" y="140430"/>
        <a:ext cx="11473488" cy="38145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492297" y="844"/>
          <a:ext cx="4596087" cy="156484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Expert systems systematize the knowledge and decision-making processes of experts to provide recommendations</a:t>
          </a:r>
          <a:endParaRPr lang="en-US" sz="1800" b="1" i="0" kern="1200"/>
        </a:p>
      </dsp:txBody>
      <dsp:txXfrm rot="10800000">
        <a:off x="1883507" y="844"/>
        <a:ext cx="4204877" cy="1564840"/>
      </dsp:txXfrm>
    </dsp:sp>
    <dsp:sp modelId="{B94CBD13-7ED7-49E9-9507-605641DF0DEA}">
      <dsp:nvSpPr>
        <dsp:cNvPr id="0" name=""/>
        <dsp:cNvSpPr/>
      </dsp:nvSpPr>
      <dsp:spPr>
        <a:xfrm>
          <a:off x="823024" y="113992"/>
          <a:ext cx="1338545" cy="133854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FF1D4E4-8843-49A5-9546-1344E3D92136}">
      <dsp:nvSpPr>
        <dsp:cNvPr id="0" name=""/>
        <dsp:cNvSpPr/>
      </dsp:nvSpPr>
      <dsp:spPr>
        <a:xfrm rot="10800000">
          <a:off x="1492297" y="1965250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Example: ViCLAS helps identify links and patterns between violent crimes based on standardized data</a:t>
          </a:r>
          <a:endParaRPr lang="ru-RU" sz="2100" b="1" kern="1200"/>
        </a:p>
      </dsp:txBody>
      <dsp:txXfrm rot="10800000">
        <a:off x="1826933" y="1965250"/>
        <a:ext cx="4261451" cy="1338545"/>
      </dsp:txXfrm>
    </dsp:sp>
    <dsp:sp modelId="{422FBB58-B041-4454-99A8-2D1C6DF370DB}">
      <dsp:nvSpPr>
        <dsp:cNvPr id="0" name=""/>
        <dsp:cNvSpPr/>
      </dsp:nvSpPr>
      <dsp:spPr>
        <a:xfrm>
          <a:off x="823024" y="1965250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260C71-836C-431B-AAD2-4628000A896E}">
      <dsp:nvSpPr>
        <dsp:cNvPr id="0" name=""/>
        <dsp:cNvSpPr/>
      </dsp:nvSpPr>
      <dsp:spPr>
        <a:xfrm rot="10800000">
          <a:off x="1492297" y="3703362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Involving domain experts and legal professionals in the development and validation of systems is necessary</a:t>
          </a:r>
          <a:endParaRPr lang="ru-RU" sz="2100" b="1" kern="1200"/>
        </a:p>
      </dsp:txBody>
      <dsp:txXfrm rot="10800000">
        <a:off x="1826933" y="3703362"/>
        <a:ext cx="4261451" cy="1338545"/>
      </dsp:txXfrm>
    </dsp:sp>
    <dsp:sp modelId="{D40A24E9-8E1D-4685-A63F-DA6D21D827C9}">
      <dsp:nvSpPr>
        <dsp:cNvPr id="0" name=""/>
        <dsp:cNvSpPr/>
      </dsp:nvSpPr>
      <dsp:spPr>
        <a:xfrm>
          <a:off x="823024" y="3703362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143279"/>
          <a:ext cx="11514760" cy="37575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Expert Systems and Rule-Based Reasoning</a:t>
          </a:r>
          <a:endParaRPr lang="en-US" sz="2400" b="1" i="0" kern="1200"/>
        </a:p>
      </dsp:txBody>
      <dsp:txXfrm>
        <a:off x="18343" y="161622"/>
        <a:ext cx="11478074" cy="33906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117B-D0FB-4C8B-9ECD-E39E90722E32}">
      <dsp:nvSpPr>
        <dsp:cNvPr id="0" name=""/>
        <dsp:cNvSpPr/>
      </dsp:nvSpPr>
      <dsp:spPr>
        <a:xfrm rot="10800000">
          <a:off x="1492297" y="844"/>
          <a:ext cx="4596087" cy="156484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Ontologies and semantic networks model concepts, relationships, and constraints in a machine-readable form</a:t>
          </a:r>
          <a:endParaRPr lang="en-US" sz="1800" b="1" i="0" kern="1200"/>
        </a:p>
      </dsp:txBody>
      <dsp:txXfrm rot="10800000">
        <a:off x="1883507" y="844"/>
        <a:ext cx="4204877" cy="1564840"/>
      </dsp:txXfrm>
    </dsp:sp>
    <dsp:sp modelId="{B94CBD13-7ED7-49E9-9507-605641DF0DEA}">
      <dsp:nvSpPr>
        <dsp:cNvPr id="0" name=""/>
        <dsp:cNvSpPr/>
      </dsp:nvSpPr>
      <dsp:spPr>
        <a:xfrm>
          <a:off x="823024" y="113992"/>
          <a:ext cx="1338545" cy="133854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F88FE15-0E19-4417-9DFB-A7408C8555BB}">
      <dsp:nvSpPr>
        <dsp:cNvPr id="0" name=""/>
        <dsp:cNvSpPr/>
      </dsp:nvSpPr>
      <dsp:spPr>
        <a:xfrm rot="10800000">
          <a:off x="1492297" y="1965250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Example: UNODC Ontology standardizes the representation of information related to transnational organized crime</a:t>
          </a:r>
          <a:endParaRPr lang="ru-RU" sz="1800" b="1" kern="1200"/>
        </a:p>
      </dsp:txBody>
      <dsp:txXfrm rot="10800000">
        <a:off x="1826933" y="1965250"/>
        <a:ext cx="4261451" cy="1338545"/>
      </dsp:txXfrm>
    </dsp:sp>
    <dsp:sp modelId="{6FA77E40-513E-4EE1-ADA3-18FCBC0D38AF}">
      <dsp:nvSpPr>
        <dsp:cNvPr id="0" name=""/>
        <dsp:cNvSpPr/>
      </dsp:nvSpPr>
      <dsp:spPr>
        <a:xfrm>
          <a:off x="823024" y="1965250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1F98F84-61A3-4347-8C00-BE3511175417}">
      <dsp:nvSpPr>
        <dsp:cNvPr id="0" name=""/>
        <dsp:cNvSpPr/>
      </dsp:nvSpPr>
      <dsp:spPr>
        <a:xfrm rot="10800000">
          <a:off x="1492297" y="3703362"/>
          <a:ext cx="4596087" cy="133854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2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Development and use must adhere to strict data protection and privacy rules, and ensure the quality and consistency of the knowledge base</a:t>
          </a:r>
          <a:endParaRPr lang="ru-RU" sz="1800" b="1" kern="1200"/>
        </a:p>
      </dsp:txBody>
      <dsp:txXfrm rot="10800000">
        <a:off x="1826933" y="3703362"/>
        <a:ext cx="4261451" cy="1338545"/>
      </dsp:txXfrm>
    </dsp:sp>
    <dsp:sp modelId="{E3CB623B-28F7-4586-BB74-4213D00C15E2}">
      <dsp:nvSpPr>
        <dsp:cNvPr id="0" name=""/>
        <dsp:cNvSpPr/>
      </dsp:nvSpPr>
      <dsp:spPr>
        <a:xfrm>
          <a:off x="823024" y="3703362"/>
          <a:ext cx="1338545" cy="133854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0D23-32AE-4230-A048-0C679909214E}">
      <dsp:nvSpPr>
        <dsp:cNvPr id="0" name=""/>
        <dsp:cNvSpPr/>
      </dsp:nvSpPr>
      <dsp:spPr>
        <a:xfrm>
          <a:off x="0" y="53120"/>
          <a:ext cx="11514760" cy="44983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Ontologies and Semantic Networks</a:t>
          </a:r>
          <a:endParaRPr lang="en-US" sz="1800" b="1" i="0" kern="1200"/>
        </a:p>
      </dsp:txBody>
      <dsp:txXfrm>
        <a:off x="21959" y="75079"/>
        <a:ext cx="11470842" cy="40591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THANK YOU FOR THE ATTENTION!</a:t>
          </a:r>
          <a:endParaRPr lang="ru-RU" sz="3600" b="1" kern="1200"/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18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6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07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17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76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7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0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7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8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8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2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24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2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12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288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0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47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378096-B71D-41AB-855A-44E70520198C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08EB4B-4772-4054-B2C2-E522A400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068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8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image" Target="../media/image8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8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12" Type="http://schemas.openxmlformats.org/officeDocument/2006/relationships/image" Target="../media/image8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Relationship Id="rId1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12" Type="http://schemas.openxmlformats.org/officeDocument/2006/relationships/image" Target="../media/image8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Relationship Id="rId1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12" Type="http://schemas.openxmlformats.org/officeDocument/2006/relationships/image" Target="../media/image8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8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856F9CF7-E56E-4934-966A-4696B0F696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1750568"/>
              </p:ext>
            </p:extLst>
          </p:nvPr>
        </p:nvGraphicFramePr>
        <p:xfrm>
          <a:off x="673100" y="466725"/>
          <a:ext cx="7411097" cy="5244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0B5F20-2AF5-40F5-87F1-0BEDA94A9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53" y="1207833"/>
            <a:ext cx="3218947" cy="413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82A52-05DD-4259-9135-1730BE1BA63B}"/>
              </a:ext>
            </a:extLst>
          </p:cNvPr>
          <p:cNvSpPr/>
          <p:nvPr/>
        </p:nvSpPr>
        <p:spPr>
          <a:xfrm>
            <a:off x="968964" y="1207833"/>
            <a:ext cx="68193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/>
              <a:t>THE ROLE OF ARTIFICIAL INTELLIGENCE IN CRIMINAL INVESTIGATIONS</a:t>
            </a:r>
            <a:endParaRPr lang="ru-RU" sz="4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6C5E77EC-CE20-4EFE-97C3-CBD4B2943E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528447"/>
              </p:ext>
            </p:extLst>
          </p:nvPr>
        </p:nvGraphicFramePr>
        <p:xfrm>
          <a:off x="875990" y="2989839"/>
          <a:ext cx="6969305" cy="62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326D3DC1-A342-4557-9A52-E4B336B8E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9190569"/>
              </p:ext>
            </p:extLst>
          </p:nvPr>
        </p:nvGraphicFramePr>
        <p:xfrm>
          <a:off x="1126713" y="3614862"/>
          <a:ext cx="6467860" cy="2400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02393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259859"/>
              </p:ext>
            </p:extLst>
          </p:nvPr>
        </p:nvGraphicFramePr>
        <p:xfrm>
          <a:off x="-510610" y="914400"/>
          <a:ext cx="705428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538166"/>
              </p:ext>
            </p:extLst>
          </p:nvPr>
        </p:nvGraphicFramePr>
        <p:xfrm>
          <a:off x="3048000" y="105181"/>
          <a:ext cx="6096000" cy="66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5DC571-A3F8-429A-9E06-E3C7B2B8B2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858A4D2A-BF04-415E-9272-A1DC6592FD9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3DD31E-B1E9-4D51-BCE7-5A09D1350B5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442377-80B0-46BE-897E-FC2A3C964A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5" y="1757362"/>
            <a:ext cx="4557713" cy="3038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780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319390"/>
              </p:ext>
            </p:extLst>
          </p:nvPr>
        </p:nvGraphicFramePr>
        <p:xfrm>
          <a:off x="-415360" y="1215648"/>
          <a:ext cx="6987610" cy="442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8582774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8A0BBA-8FF2-4A3A-8828-7FC6BAFCF7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832923F-D2B0-430A-B290-DA3E38D79369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5A277A-4E00-47B4-B5F4-D34D616A7A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987FD5-5DB7-47EB-BEBC-293D980DB0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129" y="1908212"/>
            <a:ext cx="4561471" cy="304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9485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8756235"/>
              </p:ext>
            </p:extLst>
          </p:nvPr>
        </p:nvGraphicFramePr>
        <p:xfrm>
          <a:off x="-415360" y="767497"/>
          <a:ext cx="6987610" cy="4985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095613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68810A-DFCB-48C5-B17A-D3460B0912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B23CB64C-35D8-42C8-AB82-3966D06F7DC7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38B491-0DDD-4454-A8DC-B97D6811AE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67DD74-8A8C-4105-B413-749E51BA59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133" y="2066380"/>
            <a:ext cx="4897734" cy="2725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8625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254023"/>
              </p:ext>
            </p:extLst>
          </p:nvPr>
        </p:nvGraphicFramePr>
        <p:xfrm>
          <a:off x="-415360" y="767497"/>
          <a:ext cx="6987610" cy="5061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655852"/>
              </p:ext>
            </p:extLst>
          </p:nvPr>
        </p:nvGraphicFramePr>
        <p:xfrm>
          <a:off x="248615" y="105183"/>
          <a:ext cx="11514760" cy="575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4BA307-DD86-455D-97A9-32C456674E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5FBEC73A-DB62-48DF-A67A-C79AAAF76E6C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A66A54-3EBD-45F7-9385-239545AAFF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32AC90-285A-4757-B05C-614BB37817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2051905"/>
            <a:ext cx="44450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9394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389631"/>
              </p:ext>
            </p:extLst>
          </p:nvPr>
        </p:nvGraphicFramePr>
        <p:xfrm>
          <a:off x="-415360" y="838200"/>
          <a:ext cx="6987610" cy="4804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6923339"/>
              </p:ext>
            </p:extLst>
          </p:nvPr>
        </p:nvGraphicFramePr>
        <p:xfrm>
          <a:off x="248615" y="105182"/>
          <a:ext cx="11514760" cy="498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90F911-D7F2-4D6C-BFBB-63BFEA0A7A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30D1558F-5E93-42B0-B059-1BF1753D7DB9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3F31DB-7F3E-4480-B974-C31E705D1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CC5058-3506-47E4-AE90-CB483F9757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1571019"/>
            <a:ext cx="5035465" cy="333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6691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24506"/>
              </p:ext>
            </p:extLst>
          </p:nvPr>
        </p:nvGraphicFramePr>
        <p:xfrm>
          <a:off x="-415360" y="767497"/>
          <a:ext cx="6987610" cy="4874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1317495"/>
              </p:ext>
            </p:extLst>
          </p:nvPr>
        </p:nvGraphicFramePr>
        <p:xfrm>
          <a:off x="248615" y="105183"/>
          <a:ext cx="11514760" cy="498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5CE1BB-C363-47FE-BE13-323F837908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B2F686F-E10D-4596-A12E-CF77FF368FD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565BF9-4F0F-4C6C-B715-771EB2DCAF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E2770E-FA72-42CB-BC60-370D3DF300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789" y="1985542"/>
            <a:ext cx="4114422" cy="2722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556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568713"/>
              </p:ext>
            </p:extLst>
          </p:nvPr>
        </p:nvGraphicFramePr>
        <p:xfrm>
          <a:off x="-415361" y="767497"/>
          <a:ext cx="7138345" cy="4874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258329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3E5A9D-EC2A-47E0-AC7E-855F58E327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F3BC7E77-A195-4A03-8E3B-935E2B790090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549D04-02DC-46EB-BAC4-1DB52DFCF2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40CA5D-7A7D-4C38-AC1D-108BA1BB8C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984" y="1788107"/>
            <a:ext cx="4500563" cy="3000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729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00254"/>
              </p:ext>
            </p:extLst>
          </p:nvPr>
        </p:nvGraphicFramePr>
        <p:xfrm>
          <a:off x="-415360" y="767497"/>
          <a:ext cx="6911410" cy="5042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3708985"/>
              </p:ext>
            </p:extLst>
          </p:nvPr>
        </p:nvGraphicFramePr>
        <p:xfrm>
          <a:off x="248615" y="105182"/>
          <a:ext cx="11514760" cy="66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31AD72-DE37-4BA0-B0AE-C83348739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93CB1CB-97DF-4579-B4F8-5E1C7E24CFFA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966D04-54F1-4F69-AD14-26FE3E73D3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C2458C-834F-4945-9A8F-5F7C939F7B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50" y="1671214"/>
            <a:ext cx="5168174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4525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AA84E7-2803-4DC2-8844-3CFF4A3D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177791"/>
              </p:ext>
            </p:extLst>
          </p:nvPr>
        </p:nvGraphicFramePr>
        <p:xfrm>
          <a:off x="-415360" y="767497"/>
          <a:ext cx="6911410" cy="5042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D2D5EF6-8089-46CA-8B55-261EA196B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875631"/>
              </p:ext>
            </p:extLst>
          </p:nvPr>
        </p:nvGraphicFramePr>
        <p:xfrm>
          <a:off x="248615" y="105183"/>
          <a:ext cx="11514760" cy="556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31AD72-DE37-4BA0-B0AE-C83348739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15" y="5916491"/>
            <a:ext cx="846400" cy="846400"/>
          </a:xfrm>
          <a:prstGeom prst="rect">
            <a:avLst/>
          </a:prstGeom>
        </p:spPr>
      </p:pic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93CB1CB-97DF-4579-B4F8-5E1C7E24CFFA}"/>
              </a:ext>
            </a:extLst>
          </p:cNvPr>
          <p:cNvSpPr txBox="1"/>
          <p:nvPr/>
        </p:nvSpPr>
        <p:spPr>
          <a:xfrm>
            <a:off x="1215080" y="6090503"/>
            <a:ext cx="6899463" cy="49837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/>
              <a:t>WWW.GULYAMOV.ORG</a:t>
            </a:r>
            <a:endParaRPr lang="ru-RU" sz="2000" b="1" kern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966D04-54F1-4F69-AD14-26FE3E73D3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01" y="5809092"/>
            <a:ext cx="846399" cy="84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F19BCD-59FA-4479-8361-6AE31EABCF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612" y="1717389"/>
            <a:ext cx="4805363" cy="3142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043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034603"/>
              </p:ext>
            </p:extLst>
          </p:nvPr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390526" y="4991291"/>
            <a:ext cx="7114972" cy="80813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/>
              <a:t>WWW</a:t>
            </a:r>
            <a:r>
              <a:rPr lang="en-US" sz="2400" b="1"/>
              <a:t>.GULYAMOV.ORG</a:t>
            </a:r>
            <a:endParaRPr lang="ru-RU" sz="2400" b="1" kern="1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804" y="2247421"/>
            <a:ext cx="1887797" cy="1887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07B97AD-A9D4-4D03-A70F-94FC0467F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1866709"/>
            <a:ext cx="458787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348</TotalTime>
  <Words>520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Противодействие киберугрозам: интегрированный подход стран СНГ</dc:title>
  <dc:creator>MSI</dc:creator>
  <cp:lastModifiedBy>User</cp:lastModifiedBy>
  <cp:revision>82</cp:revision>
  <dcterms:created xsi:type="dcterms:W3CDTF">2023-11-30T12:09:17Z</dcterms:created>
  <dcterms:modified xsi:type="dcterms:W3CDTF">2024-11-15T15:14:42Z</dcterms:modified>
</cp:coreProperties>
</file>