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04" y="1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Predictive policing models forecast the likelihood of future crime based on historical data and risk factors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3D7FFF7B-E356-4514-BA53-464F31B90336}">
      <dgm:prSet/>
      <dgm:spPr/>
      <dgm:t>
        <a:bodyPr/>
        <a:lstStyle/>
        <a:p>
          <a:r>
            <a:rPr lang="en-US" b="1"/>
            <a:t>These models can perpetuate biases and inequalities in the criminal justice system</a:t>
          </a:r>
          <a:endParaRPr lang="ru-RU" b="1"/>
        </a:p>
      </dgm:t>
    </dgm:pt>
    <dgm:pt modelId="{9D0B71D4-F7D0-4DC4-BE52-702463E78B7B}" type="parTrans" cxnId="{24107764-6BE8-4FAD-8578-8025E423CC68}">
      <dgm:prSet/>
      <dgm:spPr/>
      <dgm:t>
        <a:bodyPr/>
        <a:lstStyle/>
        <a:p>
          <a:endParaRPr lang="ru-RU" b="1"/>
        </a:p>
      </dgm:t>
    </dgm:pt>
    <dgm:pt modelId="{BD28EB7D-5562-4E6E-99E6-01EDE9804D56}" type="sibTrans" cxnId="{24107764-6BE8-4FAD-8578-8025E423CC68}">
      <dgm:prSet/>
      <dgm:spPr/>
      <dgm:t>
        <a:bodyPr/>
        <a:lstStyle/>
        <a:p>
          <a:endParaRPr lang="ru-RU" b="1"/>
        </a:p>
      </dgm:t>
    </dgm:pt>
    <dgm:pt modelId="{C52D7B2E-8B7B-4304-BC8B-BD194C6F4349}">
      <dgm:prSet/>
      <dgm:spPr/>
      <dgm:t>
        <a:bodyPr/>
        <a:lstStyle/>
        <a:p>
          <a:r>
            <a:rPr lang="en-US" b="1"/>
            <a:t>Effective crime prevention requires addressing underlying social and structural issues</a:t>
          </a:r>
          <a:endParaRPr lang="ru-RU" b="1"/>
        </a:p>
      </dgm:t>
    </dgm:pt>
    <dgm:pt modelId="{580E2B56-7EBA-4510-91E7-19A7B7992AC0}" type="parTrans" cxnId="{70FA7E66-C744-4495-8A69-E50E6B574C11}">
      <dgm:prSet/>
      <dgm:spPr/>
      <dgm:t>
        <a:bodyPr/>
        <a:lstStyle/>
        <a:p>
          <a:endParaRPr lang="ru-RU" b="1"/>
        </a:p>
      </dgm:t>
    </dgm:pt>
    <dgm:pt modelId="{39D0067F-188C-4252-A68A-D0DF357F67C0}" type="sibTrans" cxnId="{70FA7E66-C744-4495-8A69-E50E6B574C11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A98BFBA1-F4D1-47B2-A7C2-505148D2C58D}" type="pres">
      <dgm:prSet presAssocID="{3D7FFF7B-E356-4514-BA53-464F31B90336}" presName="composite" presStyleCnt="0"/>
      <dgm:spPr/>
    </dgm:pt>
    <dgm:pt modelId="{196EDF3B-57DB-4261-9236-202269BC21BA}" type="pres">
      <dgm:prSet presAssocID="{3D7FFF7B-E356-4514-BA53-464F31B90336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35F45280-7E0F-4D46-91AB-63A3AE53FCD6}" type="pres">
      <dgm:prSet presAssocID="{3D7FFF7B-E356-4514-BA53-464F31B90336}" presName="txShp" presStyleLbl="node1" presStyleIdx="1" presStyleCnt="3">
        <dgm:presLayoutVars>
          <dgm:bulletEnabled val="1"/>
        </dgm:presLayoutVars>
      </dgm:prSet>
      <dgm:spPr/>
    </dgm:pt>
    <dgm:pt modelId="{855F1516-26F5-4D5C-A649-6BE1E77218A6}" type="pres">
      <dgm:prSet presAssocID="{BD28EB7D-5562-4E6E-99E6-01EDE9804D56}" presName="spacing" presStyleCnt="0"/>
      <dgm:spPr/>
    </dgm:pt>
    <dgm:pt modelId="{360D7D57-69FB-4FEB-A9F5-7BBA6C20D4C1}" type="pres">
      <dgm:prSet presAssocID="{C52D7B2E-8B7B-4304-BC8B-BD194C6F4349}" presName="composite" presStyleCnt="0"/>
      <dgm:spPr/>
    </dgm:pt>
    <dgm:pt modelId="{F8427583-0546-43B2-97F8-FD15546076AB}" type="pres">
      <dgm:prSet presAssocID="{C52D7B2E-8B7B-4304-BC8B-BD194C6F4349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E45A9C23-1930-43F1-8351-0B18E59791FD}" type="pres">
      <dgm:prSet presAssocID="{C52D7B2E-8B7B-4304-BC8B-BD194C6F4349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24107764-6BE8-4FAD-8578-8025E423CC68}" srcId="{DB2AD992-6CE1-479E-BD1E-F1620EC104DF}" destId="{3D7FFF7B-E356-4514-BA53-464F31B90336}" srcOrd="1" destOrd="0" parTransId="{9D0B71D4-F7D0-4DC4-BE52-702463E78B7B}" sibTransId="{BD28EB7D-5562-4E6E-99E6-01EDE9804D56}"/>
    <dgm:cxn modelId="{70FA7E66-C744-4495-8A69-E50E6B574C11}" srcId="{DB2AD992-6CE1-479E-BD1E-F1620EC104DF}" destId="{C52D7B2E-8B7B-4304-BC8B-BD194C6F4349}" srcOrd="2" destOrd="0" parTransId="{580E2B56-7EBA-4510-91E7-19A7B7992AC0}" sibTransId="{39D0067F-188C-4252-A68A-D0DF357F67C0}"/>
    <dgm:cxn modelId="{255ADA52-CC37-4531-B893-1BF3E8D26DE2}" type="presOf" srcId="{3D7FFF7B-E356-4514-BA53-464F31B90336}" destId="{35F45280-7E0F-4D46-91AB-63A3AE53FCD6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A3A15392-2935-4F13-8C13-9AA610985778}" type="presOf" srcId="{C52D7B2E-8B7B-4304-BC8B-BD194C6F4349}" destId="{E45A9C23-1930-43F1-8351-0B18E59791FD}" srcOrd="0" destOrd="0" presId="urn:microsoft.com/office/officeart/2005/8/layout/vList3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9986CCE5-96B0-4C04-8BCB-AF06A64F9B5E}" type="presParOf" srcId="{AA8A6D83-BE2E-4792-8701-4E947569F40B}" destId="{A98BFBA1-F4D1-47B2-A7C2-505148D2C58D}" srcOrd="2" destOrd="0" presId="urn:microsoft.com/office/officeart/2005/8/layout/vList3"/>
    <dgm:cxn modelId="{1E7BCCD6-6F86-4413-A6F3-B1FE588FDF26}" type="presParOf" srcId="{A98BFBA1-F4D1-47B2-A7C2-505148D2C58D}" destId="{196EDF3B-57DB-4261-9236-202269BC21BA}" srcOrd="0" destOrd="0" presId="urn:microsoft.com/office/officeart/2005/8/layout/vList3"/>
    <dgm:cxn modelId="{55F589FE-162E-4EBC-A7E8-2E0D4EB8F521}" type="presParOf" srcId="{A98BFBA1-F4D1-47B2-A7C2-505148D2C58D}" destId="{35F45280-7E0F-4D46-91AB-63A3AE53FCD6}" srcOrd="1" destOrd="0" presId="urn:microsoft.com/office/officeart/2005/8/layout/vList3"/>
    <dgm:cxn modelId="{E9BC8867-A3C9-4F7A-AC4A-045B5236CC3F}" type="presParOf" srcId="{AA8A6D83-BE2E-4792-8701-4E947569F40B}" destId="{855F1516-26F5-4D5C-A649-6BE1E77218A6}" srcOrd="3" destOrd="0" presId="urn:microsoft.com/office/officeart/2005/8/layout/vList3"/>
    <dgm:cxn modelId="{6097F60F-9236-4AF9-ABBC-34FD1AD053B0}" type="presParOf" srcId="{AA8A6D83-BE2E-4792-8701-4E947569F40B}" destId="{360D7D57-69FB-4FEB-A9F5-7BBA6C20D4C1}" srcOrd="4" destOrd="0" presId="urn:microsoft.com/office/officeart/2005/8/layout/vList3"/>
    <dgm:cxn modelId="{591DB3ED-0E82-41E7-A8A7-785A6528B4CA}" type="presParOf" srcId="{360D7D57-69FB-4FEB-A9F5-7BBA6C20D4C1}" destId="{F8427583-0546-43B2-97F8-FD15546076AB}" srcOrd="0" destOrd="0" presId="urn:microsoft.com/office/officeart/2005/8/layout/vList3"/>
    <dgm:cxn modelId="{CEEA593D-AD14-4058-9955-2AAA12D2AA67}" type="presParOf" srcId="{360D7D57-69FB-4FEB-A9F5-7BBA6C20D4C1}" destId="{E45A9C23-1930-43F1-8351-0B18E59791F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Predictive Policing Models and Risk Assessment</a:t>
          </a:r>
          <a:endParaRPr lang="ru-RU" sz="2800" b="1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 b="1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 b="1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0005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AI can identify crime hotspots by analyzing crime data and environmental factors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70E01250-2857-4303-8934-59E2387B2E07}">
      <dgm:prSet/>
      <dgm:spPr/>
      <dgm:t>
        <a:bodyPr/>
        <a:lstStyle/>
        <a:p>
          <a:r>
            <a:rPr lang="en-US" b="1"/>
            <a:t>Predictive policing algorithms can guide the deployment of police resources to high-risk areas</a:t>
          </a:r>
          <a:endParaRPr lang="ru-RU" b="1"/>
        </a:p>
      </dgm:t>
    </dgm:pt>
    <dgm:pt modelId="{4D40F002-5117-4070-8BED-84D3C360D69B}" type="parTrans" cxnId="{12892FF9-B9C4-42A0-ADBB-1AD25C210AF0}">
      <dgm:prSet/>
      <dgm:spPr/>
      <dgm:t>
        <a:bodyPr/>
        <a:lstStyle/>
        <a:p>
          <a:endParaRPr lang="ru-RU" b="1"/>
        </a:p>
      </dgm:t>
    </dgm:pt>
    <dgm:pt modelId="{A4F2459F-4645-4936-8710-CCAA8603455D}" type="sibTrans" cxnId="{12892FF9-B9C4-42A0-ADBB-1AD25C210AF0}">
      <dgm:prSet/>
      <dgm:spPr/>
      <dgm:t>
        <a:bodyPr/>
        <a:lstStyle/>
        <a:p>
          <a:endParaRPr lang="ru-RU" b="1"/>
        </a:p>
      </dgm:t>
    </dgm:pt>
    <dgm:pt modelId="{6A9DC350-DC1B-4D1C-82A1-6E3581AF4777}">
      <dgm:prSet/>
      <dgm:spPr/>
      <dgm:t>
        <a:bodyPr/>
        <a:lstStyle/>
        <a:p>
          <a:r>
            <a:rPr lang="en-US" b="1"/>
            <a:t>The use of AI for crime hotspot identification raises concerns about bias, privacy, and civil liberties</a:t>
          </a:r>
          <a:endParaRPr lang="ru-RU" b="1"/>
        </a:p>
      </dgm:t>
    </dgm:pt>
    <dgm:pt modelId="{45974DAC-D2B2-4FC2-B95C-B03645C36048}" type="parTrans" cxnId="{4F00CCF5-2172-4E5D-9918-910A8D1E92D5}">
      <dgm:prSet/>
      <dgm:spPr/>
      <dgm:t>
        <a:bodyPr/>
        <a:lstStyle/>
        <a:p>
          <a:endParaRPr lang="ru-RU" b="1"/>
        </a:p>
      </dgm:t>
    </dgm:pt>
    <dgm:pt modelId="{CB48F273-01A8-43D3-9F7D-BFA329C03A2E}" type="sibTrans" cxnId="{4F00CCF5-2172-4E5D-9918-910A8D1E92D5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8EF91AE8-3C0E-4DA9-8B45-BAFE2C51DEE3}" type="pres">
      <dgm:prSet presAssocID="{70E01250-2857-4303-8934-59E2387B2E07}" presName="composite" presStyleCnt="0"/>
      <dgm:spPr/>
    </dgm:pt>
    <dgm:pt modelId="{5C3772D4-723B-40D1-A32A-4FF2440E24AF}" type="pres">
      <dgm:prSet presAssocID="{70E01250-2857-4303-8934-59E2387B2E07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50C2A5AD-B12E-4A44-B8DA-450D5F5438FA}" type="pres">
      <dgm:prSet presAssocID="{70E01250-2857-4303-8934-59E2387B2E07}" presName="txShp" presStyleLbl="node1" presStyleIdx="1" presStyleCnt="3">
        <dgm:presLayoutVars>
          <dgm:bulletEnabled val="1"/>
        </dgm:presLayoutVars>
      </dgm:prSet>
      <dgm:spPr/>
    </dgm:pt>
    <dgm:pt modelId="{6D7CE30D-579F-4F71-AD81-0E833E05DDCB}" type="pres">
      <dgm:prSet presAssocID="{A4F2459F-4645-4936-8710-CCAA8603455D}" presName="spacing" presStyleCnt="0"/>
      <dgm:spPr/>
    </dgm:pt>
    <dgm:pt modelId="{9AD8A5D3-C1AB-4B85-ABD7-E82D73C07A7F}" type="pres">
      <dgm:prSet presAssocID="{6A9DC350-DC1B-4D1C-82A1-6E3581AF4777}" presName="composite" presStyleCnt="0"/>
      <dgm:spPr/>
    </dgm:pt>
    <dgm:pt modelId="{88473450-07D4-4B22-818E-BDAEE8B6B7B1}" type="pres">
      <dgm:prSet presAssocID="{6A9DC350-DC1B-4D1C-82A1-6E3581AF4777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6D462E17-1F8E-4F02-99AE-5E535E5B9763}" type="pres">
      <dgm:prSet presAssocID="{6A9DC350-DC1B-4D1C-82A1-6E3581AF4777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CFB8006F-5BD7-4045-8909-CD92A9983897}" type="presOf" srcId="{70E01250-2857-4303-8934-59E2387B2E07}" destId="{50C2A5AD-B12E-4A44-B8DA-450D5F5438FA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6C33A5AE-5B37-46CC-BF54-722EF1F5AA1C}" type="presOf" srcId="{6A9DC350-DC1B-4D1C-82A1-6E3581AF4777}" destId="{6D462E17-1F8E-4F02-99AE-5E535E5B9763}" srcOrd="0" destOrd="0" presId="urn:microsoft.com/office/officeart/2005/8/layout/vList3"/>
    <dgm:cxn modelId="{4F00CCF5-2172-4E5D-9918-910A8D1E92D5}" srcId="{DB2AD992-6CE1-479E-BD1E-F1620EC104DF}" destId="{6A9DC350-DC1B-4D1C-82A1-6E3581AF4777}" srcOrd="2" destOrd="0" parTransId="{45974DAC-D2B2-4FC2-B95C-B03645C36048}" sibTransId="{CB48F273-01A8-43D3-9F7D-BFA329C03A2E}"/>
    <dgm:cxn modelId="{12892FF9-B9C4-42A0-ADBB-1AD25C210AF0}" srcId="{DB2AD992-6CE1-479E-BD1E-F1620EC104DF}" destId="{70E01250-2857-4303-8934-59E2387B2E07}" srcOrd="1" destOrd="0" parTransId="{4D40F002-5117-4070-8BED-84D3C360D69B}" sibTransId="{A4F2459F-4645-4936-8710-CCAA8603455D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D6FBEFBB-8C29-4C85-A9CA-A87711F7808C}" type="presParOf" srcId="{AA8A6D83-BE2E-4792-8701-4E947569F40B}" destId="{8EF91AE8-3C0E-4DA9-8B45-BAFE2C51DEE3}" srcOrd="2" destOrd="0" presId="urn:microsoft.com/office/officeart/2005/8/layout/vList3"/>
    <dgm:cxn modelId="{198DC45B-19B9-45C2-BC9E-65F2F596D36A}" type="presParOf" srcId="{8EF91AE8-3C0E-4DA9-8B45-BAFE2C51DEE3}" destId="{5C3772D4-723B-40D1-A32A-4FF2440E24AF}" srcOrd="0" destOrd="0" presId="urn:microsoft.com/office/officeart/2005/8/layout/vList3"/>
    <dgm:cxn modelId="{5B7403A1-A332-4B2D-842C-058866B90CCF}" type="presParOf" srcId="{8EF91AE8-3C0E-4DA9-8B45-BAFE2C51DEE3}" destId="{50C2A5AD-B12E-4A44-B8DA-450D5F5438FA}" srcOrd="1" destOrd="0" presId="urn:microsoft.com/office/officeart/2005/8/layout/vList3"/>
    <dgm:cxn modelId="{50FFC3BA-0050-4308-BE47-5332ED47C2FF}" type="presParOf" srcId="{AA8A6D83-BE2E-4792-8701-4E947569F40B}" destId="{6D7CE30D-579F-4F71-AD81-0E833E05DDCB}" srcOrd="3" destOrd="0" presId="urn:microsoft.com/office/officeart/2005/8/layout/vList3"/>
    <dgm:cxn modelId="{19800C96-2637-42DD-9C08-B9ABE1ACE0D9}" type="presParOf" srcId="{AA8A6D83-BE2E-4792-8701-4E947569F40B}" destId="{9AD8A5D3-C1AB-4B85-ABD7-E82D73C07A7F}" srcOrd="4" destOrd="0" presId="urn:microsoft.com/office/officeart/2005/8/layout/vList3"/>
    <dgm:cxn modelId="{06192AF4-781A-4EE3-BE30-DB25B1EB76FF}" type="presParOf" srcId="{9AD8A5D3-C1AB-4B85-ABD7-E82D73C07A7F}" destId="{88473450-07D4-4B22-818E-BDAEE8B6B7B1}" srcOrd="0" destOrd="0" presId="urn:microsoft.com/office/officeart/2005/8/layout/vList3"/>
    <dgm:cxn modelId="{16B4F287-6AFD-49CD-8215-89A4E88038ED}" type="presParOf" srcId="{9AD8A5D3-C1AB-4B85-ABD7-E82D73C07A7F}" destId="{6D462E17-1F8E-4F02-99AE-5E535E5B976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Crime Hotspot Identification and Resource Allocation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700" b="1"/>
            <a:t>AI can help process large volumes of digital evidence, such as computer hard drives and mobile phones</a:t>
          </a:r>
          <a:endParaRPr lang="en-US" sz="17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7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700" b="1"/>
        </a:p>
      </dgm:t>
    </dgm:pt>
    <dgm:pt modelId="{9F81D8B4-E3F5-4739-95B5-DE297FD65454}">
      <dgm:prSet/>
      <dgm:spPr/>
      <dgm:t>
        <a:bodyPr/>
        <a:lstStyle/>
        <a:p>
          <a:r>
            <a:rPr lang="en-US" b="1"/>
            <a:t>Methods like hash set filtration and named entity recognition can streamline the analysis process</a:t>
          </a:r>
          <a:endParaRPr lang="ru-RU" b="1"/>
        </a:p>
      </dgm:t>
    </dgm:pt>
    <dgm:pt modelId="{51088A75-856E-4553-AD91-9284A8E4CB8E}" type="parTrans" cxnId="{AF33BFA8-FCFE-4877-843B-6BCC5727D0CF}">
      <dgm:prSet/>
      <dgm:spPr/>
      <dgm:t>
        <a:bodyPr/>
        <a:lstStyle/>
        <a:p>
          <a:endParaRPr lang="ru-RU" b="1"/>
        </a:p>
      </dgm:t>
    </dgm:pt>
    <dgm:pt modelId="{D2D93228-8C86-438F-8579-C839B2333CF4}" type="sibTrans" cxnId="{AF33BFA8-FCFE-4877-843B-6BCC5727D0CF}">
      <dgm:prSet/>
      <dgm:spPr/>
      <dgm:t>
        <a:bodyPr/>
        <a:lstStyle/>
        <a:p>
          <a:endParaRPr lang="ru-RU" b="1"/>
        </a:p>
      </dgm:t>
    </dgm:pt>
    <dgm:pt modelId="{56B79012-10E0-4816-BD43-7C7220199699}">
      <dgm:prSet/>
      <dgm:spPr/>
      <dgm:t>
        <a:bodyPr/>
        <a:lstStyle/>
        <a:p>
          <a:r>
            <a:rPr lang="en-US" b="1"/>
            <a:t>The use of AI for digital forensics must comply with data protection rules and ensure the protection of individual rights</a:t>
          </a:r>
          <a:endParaRPr lang="ru-RU" b="1"/>
        </a:p>
      </dgm:t>
    </dgm:pt>
    <dgm:pt modelId="{50B31BC1-EF9B-4161-967C-71CCA54D0808}" type="parTrans" cxnId="{0F560C8C-6393-494B-9AC2-6B62A628C8D6}">
      <dgm:prSet/>
      <dgm:spPr/>
      <dgm:t>
        <a:bodyPr/>
        <a:lstStyle/>
        <a:p>
          <a:endParaRPr lang="ru-RU" b="1"/>
        </a:p>
      </dgm:t>
    </dgm:pt>
    <dgm:pt modelId="{C3FA35C2-9CD3-46F7-B422-DF80E9934D68}" type="sibTrans" cxnId="{0F560C8C-6393-494B-9AC2-6B62A628C8D6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4CFA1C30-DA52-4D02-BD75-0C336E3E879B}" type="pres">
      <dgm:prSet presAssocID="{9F81D8B4-E3F5-4739-95B5-DE297FD65454}" presName="composite" presStyleCnt="0"/>
      <dgm:spPr/>
    </dgm:pt>
    <dgm:pt modelId="{6441ECA5-FFDC-4D8E-B6DD-C6A1598BDC64}" type="pres">
      <dgm:prSet presAssocID="{9F81D8B4-E3F5-4739-95B5-DE297FD65454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4352324D-6BB9-402F-8286-FAD8EA047A9F}" type="pres">
      <dgm:prSet presAssocID="{9F81D8B4-E3F5-4739-95B5-DE297FD65454}" presName="txShp" presStyleLbl="node1" presStyleIdx="1" presStyleCnt="3">
        <dgm:presLayoutVars>
          <dgm:bulletEnabled val="1"/>
        </dgm:presLayoutVars>
      </dgm:prSet>
      <dgm:spPr/>
    </dgm:pt>
    <dgm:pt modelId="{F044469D-FA7A-4400-87F5-89DE47ED410E}" type="pres">
      <dgm:prSet presAssocID="{D2D93228-8C86-438F-8579-C839B2333CF4}" presName="spacing" presStyleCnt="0"/>
      <dgm:spPr/>
    </dgm:pt>
    <dgm:pt modelId="{B69FEDEB-55BE-4CD2-B638-1ACEBD09ADD7}" type="pres">
      <dgm:prSet presAssocID="{56B79012-10E0-4816-BD43-7C7220199699}" presName="composite" presStyleCnt="0"/>
      <dgm:spPr/>
    </dgm:pt>
    <dgm:pt modelId="{5D139822-EF8E-48FB-9592-A627F53FF87D}" type="pres">
      <dgm:prSet presAssocID="{56B79012-10E0-4816-BD43-7C7220199699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68B61A77-3293-41FC-90A7-9273B901B60C}" type="pres">
      <dgm:prSet presAssocID="{56B79012-10E0-4816-BD43-7C7220199699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8344F182-F8BC-4E6E-A7F9-443E31457F40}" type="presOf" srcId="{56B79012-10E0-4816-BD43-7C7220199699}" destId="{68B61A77-3293-41FC-90A7-9273B901B60C}" srcOrd="0" destOrd="0" presId="urn:microsoft.com/office/officeart/2005/8/layout/vList3"/>
    <dgm:cxn modelId="{0F560C8C-6393-494B-9AC2-6B62A628C8D6}" srcId="{DB2AD992-6CE1-479E-BD1E-F1620EC104DF}" destId="{56B79012-10E0-4816-BD43-7C7220199699}" srcOrd="2" destOrd="0" parTransId="{50B31BC1-EF9B-4161-967C-71CCA54D0808}" sibTransId="{C3FA35C2-9CD3-46F7-B422-DF80E9934D68}"/>
    <dgm:cxn modelId="{AF33BFA8-FCFE-4877-843B-6BCC5727D0CF}" srcId="{DB2AD992-6CE1-479E-BD1E-F1620EC104DF}" destId="{9F81D8B4-E3F5-4739-95B5-DE297FD65454}" srcOrd="1" destOrd="0" parTransId="{51088A75-856E-4553-AD91-9284A8E4CB8E}" sibTransId="{D2D93228-8C86-438F-8579-C839B2333CF4}"/>
    <dgm:cxn modelId="{6D3882E2-7910-49F3-9989-D995EA3177AB}" type="presOf" srcId="{9F81D8B4-E3F5-4739-95B5-DE297FD65454}" destId="{4352324D-6BB9-402F-8286-FAD8EA047A9F}" srcOrd="0" destOrd="0" presId="urn:microsoft.com/office/officeart/2005/8/layout/vList3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9A2C3789-2F7B-45AB-B384-E9772D8E4685}" type="presParOf" srcId="{AA8A6D83-BE2E-4792-8701-4E947569F40B}" destId="{4CFA1C30-DA52-4D02-BD75-0C336E3E879B}" srcOrd="2" destOrd="0" presId="urn:microsoft.com/office/officeart/2005/8/layout/vList3"/>
    <dgm:cxn modelId="{B0C43BD6-D7AF-4956-B469-DFAD72C84EC1}" type="presParOf" srcId="{4CFA1C30-DA52-4D02-BD75-0C336E3E879B}" destId="{6441ECA5-FFDC-4D8E-B6DD-C6A1598BDC64}" srcOrd="0" destOrd="0" presId="urn:microsoft.com/office/officeart/2005/8/layout/vList3"/>
    <dgm:cxn modelId="{4BA5B794-240D-4D31-8640-D2FF05D72D8C}" type="presParOf" srcId="{4CFA1C30-DA52-4D02-BD75-0C336E3E879B}" destId="{4352324D-6BB9-402F-8286-FAD8EA047A9F}" srcOrd="1" destOrd="0" presId="urn:microsoft.com/office/officeart/2005/8/layout/vList3"/>
    <dgm:cxn modelId="{153EE53F-52B4-47BD-A99B-B2A8D3666019}" type="presParOf" srcId="{AA8A6D83-BE2E-4792-8701-4E947569F40B}" destId="{F044469D-FA7A-4400-87F5-89DE47ED410E}" srcOrd="3" destOrd="0" presId="urn:microsoft.com/office/officeart/2005/8/layout/vList3"/>
    <dgm:cxn modelId="{CE3DB8CC-BC85-4029-AA4B-967C12ACFBC0}" type="presParOf" srcId="{AA8A6D83-BE2E-4792-8701-4E947569F40B}" destId="{B69FEDEB-55BE-4CD2-B638-1ACEBD09ADD7}" srcOrd="4" destOrd="0" presId="urn:microsoft.com/office/officeart/2005/8/layout/vList3"/>
    <dgm:cxn modelId="{658A743D-E673-4D59-9693-25CED026470F}" type="presParOf" srcId="{B69FEDEB-55BE-4CD2-B638-1ACEBD09ADD7}" destId="{5D139822-EF8E-48FB-9592-A627F53FF87D}" srcOrd="0" destOrd="0" presId="urn:microsoft.com/office/officeart/2005/8/layout/vList3"/>
    <dgm:cxn modelId="{F707DE04-40C9-4D4B-8CA4-6EBD9C42C1F3}" type="presParOf" srcId="{B69FEDEB-55BE-4CD2-B638-1ACEBD09ADD7}" destId="{68B61A77-3293-41FC-90A7-9273B901B60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Automated Processing of Digital Forensic Evidence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 b="1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 b="1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2000" b="1"/>
            <a:t>AI techniques like super-resolution, video summarization, and object detection can improve the quality and efficiency of video and image analysis</a:t>
          </a:r>
          <a:endParaRPr lang="en-US" sz="20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20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2000" b="1"/>
        </a:p>
      </dgm:t>
    </dgm:pt>
    <dgm:pt modelId="{4A150CEB-E437-42DD-B8F6-071A31CF647C}">
      <dgm:prSet/>
      <dgm:spPr/>
      <dgm:t>
        <a:bodyPr/>
        <a:lstStyle/>
        <a:p>
          <a:r>
            <a:rPr lang="en-US" b="1"/>
            <a:t>These methods can help investigators extract valuable information from low-quality or voluminous visual data</a:t>
          </a:r>
          <a:endParaRPr lang="ru-RU" b="1"/>
        </a:p>
      </dgm:t>
    </dgm:pt>
    <dgm:pt modelId="{1E3E09E5-A364-48B9-A7D8-48EB41E71113}" type="parTrans" cxnId="{4005B001-BA44-424E-AE80-4E8B264CEDDA}">
      <dgm:prSet/>
      <dgm:spPr/>
      <dgm:t>
        <a:bodyPr/>
        <a:lstStyle/>
        <a:p>
          <a:endParaRPr lang="ru-RU" b="1"/>
        </a:p>
      </dgm:t>
    </dgm:pt>
    <dgm:pt modelId="{6249250D-99D3-4381-821C-06AF657BD4E9}" type="sibTrans" cxnId="{4005B001-BA44-424E-AE80-4E8B264CEDDA}">
      <dgm:prSet/>
      <dgm:spPr/>
      <dgm:t>
        <a:bodyPr/>
        <a:lstStyle/>
        <a:p>
          <a:endParaRPr lang="ru-RU" b="1"/>
        </a:p>
      </dgm:t>
    </dgm:pt>
    <dgm:pt modelId="{AEC7C497-64D5-4928-8FE6-491D95070AF9}">
      <dgm:prSet/>
      <dgm:spPr/>
      <dgm:t>
        <a:bodyPr/>
        <a:lstStyle/>
        <a:p>
          <a:r>
            <a:rPr lang="en-US" b="1"/>
            <a:t>The admissibility and reliability of AI-generated video and image evidence remain subject to legal and ethical scrutiny</a:t>
          </a:r>
          <a:endParaRPr lang="ru-RU" b="1"/>
        </a:p>
      </dgm:t>
    </dgm:pt>
    <dgm:pt modelId="{C3C82B67-1349-4728-A8FA-7EC178DA6A44}" type="parTrans" cxnId="{2A2BA24B-4894-46BE-9537-D52B2FADF6B9}">
      <dgm:prSet/>
      <dgm:spPr/>
      <dgm:t>
        <a:bodyPr/>
        <a:lstStyle/>
        <a:p>
          <a:endParaRPr lang="ru-RU" b="1"/>
        </a:p>
      </dgm:t>
    </dgm:pt>
    <dgm:pt modelId="{BED41228-AA6E-40ED-97A8-6B78D208CE30}" type="sibTrans" cxnId="{2A2BA24B-4894-46BE-9537-D52B2FADF6B9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7DA91A48-5010-40A9-A53F-359275039EDA}" type="pres">
      <dgm:prSet presAssocID="{4A150CEB-E437-42DD-B8F6-071A31CF647C}" presName="composite" presStyleCnt="0"/>
      <dgm:spPr/>
    </dgm:pt>
    <dgm:pt modelId="{A10ECC04-CE3D-40DC-971D-AED9AC634006}" type="pres">
      <dgm:prSet presAssocID="{4A150CEB-E437-42DD-B8F6-071A31CF647C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FC4CBBDD-3187-4BB3-9145-6F4ECE672A69}" type="pres">
      <dgm:prSet presAssocID="{4A150CEB-E437-42DD-B8F6-071A31CF647C}" presName="txShp" presStyleLbl="node1" presStyleIdx="1" presStyleCnt="3">
        <dgm:presLayoutVars>
          <dgm:bulletEnabled val="1"/>
        </dgm:presLayoutVars>
      </dgm:prSet>
      <dgm:spPr/>
    </dgm:pt>
    <dgm:pt modelId="{68D7EA00-2219-4608-99C5-7FC32F1F9D4C}" type="pres">
      <dgm:prSet presAssocID="{6249250D-99D3-4381-821C-06AF657BD4E9}" presName="spacing" presStyleCnt="0"/>
      <dgm:spPr/>
    </dgm:pt>
    <dgm:pt modelId="{C6669796-8EDD-49DE-9916-3643848F7791}" type="pres">
      <dgm:prSet presAssocID="{AEC7C497-64D5-4928-8FE6-491D95070AF9}" presName="composite" presStyleCnt="0"/>
      <dgm:spPr/>
    </dgm:pt>
    <dgm:pt modelId="{6F240578-8FA5-4CDB-BDC3-170B9D24BA55}" type="pres">
      <dgm:prSet presAssocID="{AEC7C497-64D5-4928-8FE6-491D95070AF9}" presName="imgShp" presStyleLbl="fgImgPlace1" presStyleIdx="2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5D08F9E4-EBCB-49F3-B78B-52C0CF4DE8A4}" type="pres">
      <dgm:prSet presAssocID="{AEC7C497-64D5-4928-8FE6-491D95070AF9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4005B001-BA44-424E-AE80-4E8B264CEDDA}" srcId="{DB2AD992-6CE1-479E-BD1E-F1620EC104DF}" destId="{4A150CEB-E437-42DD-B8F6-071A31CF647C}" srcOrd="1" destOrd="0" parTransId="{1E3E09E5-A364-48B9-A7D8-48EB41E71113}" sibTransId="{6249250D-99D3-4381-821C-06AF657BD4E9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2A2BA24B-4894-46BE-9537-D52B2FADF6B9}" srcId="{DB2AD992-6CE1-479E-BD1E-F1620EC104DF}" destId="{AEC7C497-64D5-4928-8FE6-491D95070AF9}" srcOrd="2" destOrd="0" parTransId="{C3C82B67-1349-4728-A8FA-7EC178DA6A44}" sibTransId="{BED41228-AA6E-40ED-97A8-6B78D208CE30}"/>
    <dgm:cxn modelId="{C3BCD14D-C3CD-4EF4-8F10-809FE3A2B996}" type="presOf" srcId="{4A150CEB-E437-42DD-B8F6-071A31CF647C}" destId="{FC4CBBDD-3187-4BB3-9145-6F4ECE672A69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0BD8D7F6-228F-47DC-AE8D-4E5C35065E07}" type="presOf" srcId="{AEC7C497-64D5-4928-8FE6-491D95070AF9}" destId="{5D08F9E4-EBCB-49F3-B78B-52C0CF4DE8A4}" srcOrd="0" destOrd="0" presId="urn:microsoft.com/office/officeart/2005/8/layout/vList3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5D3CEEC9-1DC5-405E-B212-90CCFED30E6A}" type="presParOf" srcId="{AA8A6D83-BE2E-4792-8701-4E947569F40B}" destId="{7DA91A48-5010-40A9-A53F-359275039EDA}" srcOrd="2" destOrd="0" presId="urn:microsoft.com/office/officeart/2005/8/layout/vList3"/>
    <dgm:cxn modelId="{393DA017-FBE5-4111-9189-01DDA1CE7A5C}" type="presParOf" srcId="{7DA91A48-5010-40A9-A53F-359275039EDA}" destId="{A10ECC04-CE3D-40DC-971D-AED9AC634006}" srcOrd="0" destOrd="0" presId="urn:microsoft.com/office/officeart/2005/8/layout/vList3"/>
    <dgm:cxn modelId="{8AB2B9A6-6BB3-41D9-96CC-A0D213AFFF26}" type="presParOf" srcId="{7DA91A48-5010-40A9-A53F-359275039EDA}" destId="{FC4CBBDD-3187-4BB3-9145-6F4ECE672A69}" srcOrd="1" destOrd="0" presId="urn:microsoft.com/office/officeart/2005/8/layout/vList3"/>
    <dgm:cxn modelId="{844DC058-F084-41AF-A85D-2E3DEE2A5C15}" type="presParOf" srcId="{AA8A6D83-BE2E-4792-8701-4E947569F40B}" destId="{68D7EA00-2219-4608-99C5-7FC32F1F9D4C}" srcOrd="3" destOrd="0" presId="urn:microsoft.com/office/officeart/2005/8/layout/vList3"/>
    <dgm:cxn modelId="{C8B18149-B1FE-4B85-AAEF-591A1C7F4C5E}" type="presParOf" srcId="{AA8A6D83-BE2E-4792-8701-4E947569F40B}" destId="{C6669796-8EDD-49DE-9916-3643848F7791}" srcOrd="4" destOrd="0" presId="urn:microsoft.com/office/officeart/2005/8/layout/vList3"/>
    <dgm:cxn modelId="{2E890AC5-002B-4D52-A63C-28134F5229B2}" type="presParOf" srcId="{C6669796-8EDD-49DE-9916-3643848F7791}" destId="{6F240578-8FA5-4CDB-BDC3-170B9D24BA55}" srcOrd="0" destOrd="0" presId="urn:microsoft.com/office/officeart/2005/8/layout/vList3"/>
    <dgm:cxn modelId="{63C5C132-08F3-485B-8AFD-6B4EDC1E2FFD}" type="presParOf" srcId="{C6669796-8EDD-49DE-9916-3643848F7791}" destId="{5D08F9E4-EBCB-49F3-B78B-52C0CF4DE8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1800" b="1"/>
            <a:t>Enhancing Video and Image Analysis with AI</a:t>
          </a:r>
          <a:endParaRPr lang="en-US" sz="1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Facial recognition can help identify suspects by matching them against databases of known individuals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9BB0C7D3-7B15-4F37-A496-7FBD799C29E4}">
      <dgm:prSet/>
      <dgm:spPr/>
      <dgm:t>
        <a:bodyPr/>
        <a:lstStyle/>
        <a:p>
          <a:r>
            <a:rPr lang="en-US" b="1"/>
            <a:t>The widespread use of facial recognition raises concerns about privacy, civil liberties, and the potential for bias and abuse</a:t>
          </a:r>
          <a:endParaRPr lang="ru-RU" b="1"/>
        </a:p>
      </dgm:t>
    </dgm:pt>
    <dgm:pt modelId="{3578E089-2139-47F9-B9BB-E9341851205F}" type="parTrans" cxnId="{CAD7572D-77E3-4ECA-98EA-3A57AA140742}">
      <dgm:prSet/>
      <dgm:spPr/>
      <dgm:t>
        <a:bodyPr/>
        <a:lstStyle/>
        <a:p>
          <a:endParaRPr lang="ru-RU" b="1"/>
        </a:p>
      </dgm:t>
    </dgm:pt>
    <dgm:pt modelId="{C2E33B95-97E0-4883-BBF5-B04A95E8E7EC}" type="sibTrans" cxnId="{CAD7572D-77E3-4ECA-98EA-3A57AA140742}">
      <dgm:prSet/>
      <dgm:spPr/>
      <dgm:t>
        <a:bodyPr/>
        <a:lstStyle/>
        <a:p>
          <a:endParaRPr lang="ru-RU" b="1"/>
        </a:p>
      </dgm:t>
    </dgm:pt>
    <dgm:pt modelId="{8B529415-E6AD-4DDC-BE4F-95D10DA313F6}">
      <dgm:prSet/>
      <dgm:spPr/>
      <dgm:t>
        <a:bodyPr/>
        <a:lstStyle/>
        <a:p>
          <a:r>
            <a:rPr lang="en-US" b="1"/>
            <a:t>International guidelines and regulations aim to ensure the responsible use of facial recognition in law enforcement</a:t>
          </a:r>
          <a:endParaRPr lang="ru-RU" b="1"/>
        </a:p>
      </dgm:t>
    </dgm:pt>
    <dgm:pt modelId="{2CE90E04-C29D-4440-B3BA-69B03B639B83}" type="parTrans" cxnId="{60F246FE-4415-4240-86BA-564264A3D4E6}">
      <dgm:prSet/>
      <dgm:spPr/>
      <dgm:t>
        <a:bodyPr/>
        <a:lstStyle/>
        <a:p>
          <a:endParaRPr lang="ru-RU" b="1"/>
        </a:p>
      </dgm:t>
    </dgm:pt>
    <dgm:pt modelId="{4B023B40-9EEF-4822-947F-6BC8A7B1921B}" type="sibTrans" cxnId="{60F246FE-4415-4240-86BA-564264A3D4E6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55BD4CB2-C5CC-4E9A-9897-EC4226D6ED36}" type="pres">
      <dgm:prSet presAssocID="{9BB0C7D3-7B15-4F37-A496-7FBD799C29E4}" presName="composite" presStyleCnt="0"/>
      <dgm:spPr/>
    </dgm:pt>
    <dgm:pt modelId="{89DB78A8-CECB-4FE6-9317-B7EE3188886D}" type="pres">
      <dgm:prSet presAssocID="{9BB0C7D3-7B15-4F37-A496-7FBD799C29E4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9257C9BE-5806-4B5C-A46F-5FFCEF0058FC}" type="pres">
      <dgm:prSet presAssocID="{9BB0C7D3-7B15-4F37-A496-7FBD799C29E4}" presName="txShp" presStyleLbl="node1" presStyleIdx="1" presStyleCnt="3">
        <dgm:presLayoutVars>
          <dgm:bulletEnabled val="1"/>
        </dgm:presLayoutVars>
      </dgm:prSet>
      <dgm:spPr/>
    </dgm:pt>
    <dgm:pt modelId="{8B98BEC2-3F82-43C3-966F-1032F8F392D7}" type="pres">
      <dgm:prSet presAssocID="{C2E33B95-97E0-4883-BBF5-B04A95E8E7EC}" presName="spacing" presStyleCnt="0"/>
      <dgm:spPr/>
    </dgm:pt>
    <dgm:pt modelId="{C5D9CB3B-DD63-4707-A8D8-AD09C4670724}" type="pres">
      <dgm:prSet presAssocID="{8B529415-E6AD-4DDC-BE4F-95D10DA313F6}" presName="composite" presStyleCnt="0"/>
      <dgm:spPr/>
    </dgm:pt>
    <dgm:pt modelId="{9F832B73-DE13-4481-9D07-6175AA8B7F10}" type="pres">
      <dgm:prSet presAssocID="{8B529415-E6AD-4DDC-BE4F-95D10DA313F6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49807569-1651-4E9E-96A3-5CC17FA769BA}" type="pres">
      <dgm:prSet presAssocID="{8B529415-E6AD-4DDC-BE4F-95D10DA313F6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CAD7572D-77E3-4ECA-98EA-3A57AA140742}" srcId="{DB2AD992-6CE1-479E-BD1E-F1620EC104DF}" destId="{9BB0C7D3-7B15-4F37-A496-7FBD799C29E4}" srcOrd="1" destOrd="0" parTransId="{3578E089-2139-47F9-B9BB-E9341851205F}" sibTransId="{C2E33B95-97E0-4883-BBF5-B04A95E8E7EC}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C7B8587A-896F-420C-85E5-19779EB8AB4F}" type="presOf" srcId="{9BB0C7D3-7B15-4F37-A496-7FBD799C29E4}" destId="{9257C9BE-5806-4B5C-A46F-5FFCEF0058FC}" srcOrd="0" destOrd="0" presId="urn:microsoft.com/office/officeart/2005/8/layout/vList3"/>
    <dgm:cxn modelId="{56569C7F-BC38-47B8-B0E7-875CE42674FF}" type="presOf" srcId="{8B529415-E6AD-4DDC-BE4F-95D10DA313F6}" destId="{49807569-1651-4E9E-96A3-5CC17FA769BA}" srcOrd="0" destOrd="0" presId="urn:microsoft.com/office/officeart/2005/8/layout/vList3"/>
    <dgm:cxn modelId="{60F246FE-4415-4240-86BA-564264A3D4E6}" srcId="{DB2AD992-6CE1-479E-BD1E-F1620EC104DF}" destId="{8B529415-E6AD-4DDC-BE4F-95D10DA313F6}" srcOrd="2" destOrd="0" parTransId="{2CE90E04-C29D-4440-B3BA-69B03B639B83}" sibTransId="{4B023B40-9EEF-4822-947F-6BC8A7B1921B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D5220358-EAA7-44AE-8D21-86A208B0277E}" type="presParOf" srcId="{AA8A6D83-BE2E-4792-8701-4E947569F40B}" destId="{55BD4CB2-C5CC-4E9A-9897-EC4226D6ED36}" srcOrd="2" destOrd="0" presId="urn:microsoft.com/office/officeart/2005/8/layout/vList3"/>
    <dgm:cxn modelId="{777ABAB3-1FB6-4D62-BFD3-C23714A18A39}" type="presParOf" srcId="{55BD4CB2-C5CC-4E9A-9897-EC4226D6ED36}" destId="{89DB78A8-CECB-4FE6-9317-B7EE3188886D}" srcOrd="0" destOrd="0" presId="urn:microsoft.com/office/officeart/2005/8/layout/vList3"/>
    <dgm:cxn modelId="{0B34D33E-362C-40F1-BA64-A08B9030D18E}" type="presParOf" srcId="{55BD4CB2-C5CC-4E9A-9897-EC4226D6ED36}" destId="{9257C9BE-5806-4B5C-A46F-5FFCEF0058FC}" srcOrd="1" destOrd="0" presId="urn:microsoft.com/office/officeart/2005/8/layout/vList3"/>
    <dgm:cxn modelId="{28285E43-AB50-4BE8-96E7-928C350EF732}" type="presParOf" srcId="{AA8A6D83-BE2E-4792-8701-4E947569F40B}" destId="{8B98BEC2-3F82-43C3-966F-1032F8F392D7}" srcOrd="3" destOrd="0" presId="urn:microsoft.com/office/officeart/2005/8/layout/vList3"/>
    <dgm:cxn modelId="{15437491-8254-4EE6-97FF-99B1C5B8CBC1}" type="presParOf" srcId="{AA8A6D83-BE2E-4792-8701-4E947569F40B}" destId="{C5D9CB3B-DD63-4707-A8D8-AD09C4670724}" srcOrd="4" destOrd="0" presId="urn:microsoft.com/office/officeart/2005/8/layout/vList3"/>
    <dgm:cxn modelId="{79AC62C4-27D8-4C0E-8EB9-3595684B133A}" type="presParOf" srcId="{C5D9CB3B-DD63-4707-A8D8-AD09C4670724}" destId="{9F832B73-DE13-4481-9D07-6175AA8B7F10}" srcOrd="0" destOrd="0" presId="urn:microsoft.com/office/officeart/2005/8/layout/vList3"/>
    <dgm:cxn modelId="{A2568613-5749-4E90-9D82-1A6AE5AF3800}" type="presParOf" srcId="{C5D9CB3B-DD63-4707-A8D8-AD09C4670724}" destId="{49807569-1651-4E9E-96A3-5CC17FA769B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1800" b="1"/>
            <a:t>Facial Recognition in Surveillance Footage and Databases</a:t>
          </a:r>
          <a:endParaRPr lang="en-US" sz="1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 b="1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 b="1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AI can automate and scale behavioral analysis and psychological profiling in criminal investigations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C36D5F7D-010D-42E9-8DEE-61AB78AA8B7E}">
      <dgm:prSet/>
      <dgm:spPr/>
      <dgm:t>
        <a:bodyPr/>
        <a:lstStyle/>
        <a:p>
          <a:r>
            <a:rPr lang="en-US" b="1"/>
            <a:t>These methods can help identify signs of radicalization, assess personality traits, and forecast criminal behavior</a:t>
          </a:r>
          <a:endParaRPr lang="ru-RU" b="1"/>
        </a:p>
      </dgm:t>
    </dgm:pt>
    <dgm:pt modelId="{A24B32B7-4E7E-4BA2-9354-FD1F4508449C}" type="parTrans" cxnId="{4F38C99E-9E3F-43E0-9BD9-27CC30334E64}">
      <dgm:prSet/>
      <dgm:spPr/>
      <dgm:t>
        <a:bodyPr/>
        <a:lstStyle/>
        <a:p>
          <a:endParaRPr lang="ru-RU" b="1"/>
        </a:p>
      </dgm:t>
    </dgm:pt>
    <dgm:pt modelId="{011E2900-B873-4404-B54E-1E4116BDA39C}" type="sibTrans" cxnId="{4F38C99E-9E3F-43E0-9BD9-27CC30334E64}">
      <dgm:prSet/>
      <dgm:spPr/>
      <dgm:t>
        <a:bodyPr/>
        <a:lstStyle/>
        <a:p>
          <a:endParaRPr lang="ru-RU" b="1"/>
        </a:p>
      </dgm:t>
    </dgm:pt>
    <dgm:pt modelId="{8321FA93-3F67-45FE-8F37-4ED6F12F92F6}">
      <dgm:prSet/>
      <dgm:spPr/>
      <dgm:t>
        <a:bodyPr/>
        <a:lstStyle/>
        <a:p>
          <a:r>
            <a:rPr lang="en-US" b="1"/>
            <a:t>The use of AI for profiling raises legal, ethical, and scientific concerns about privacy, fairness, and validity</a:t>
          </a:r>
          <a:endParaRPr lang="ru-RU" b="1"/>
        </a:p>
      </dgm:t>
    </dgm:pt>
    <dgm:pt modelId="{3B256590-9FA6-455D-BC40-3479FBC8B28D}" type="parTrans" cxnId="{86EF1D0F-4267-4F17-9114-E203E53DD019}">
      <dgm:prSet/>
      <dgm:spPr/>
      <dgm:t>
        <a:bodyPr/>
        <a:lstStyle/>
        <a:p>
          <a:endParaRPr lang="ru-RU" b="1"/>
        </a:p>
      </dgm:t>
    </dgm:pt>
    <dgm:pt modelId="{34B81DAA-CDD2-4BD9-9169-F71674A40777}" type="sibTrans" cxnId="{86EF1D0F-4267-4F17-9114-E203E53DD019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0D278216-C319-4BC3-9597-569BA1C6E41A}" type="pres">
      <dgm:prSet presAssocID="{C36D5F7D-010D-42E9-8DEE-61AB78AA8B7E}" presName="composite" presStyleCnt="0"/>
      <dgm:spPr/>
    </dgm:pt>
    <dgm:pt modelId="{CE16CB6F-5611-4737-A157-6D447E40E779}" type="pres">
      <dgm:prSet presAssocID="{C36D5F7D-010D-42E9-8DEE-61AB78AA8B7E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2806D8EA-3D5A-4C1E-81B1-5AEF97D50434}" type="pres">
      <dgm:prSet presAssocID="{C36D5F7D-010D-42E9-8DEE-61AB78AA8B7E}" presName="txShp" presStyleLbl="node1" presStyleIdx="1" presStyleCnt="3">
        <dgm:presLayoutVars>
          <dgm:bulletEnabled val="1"/>
        </dgm:presLayoutVars>
      </dgm:prSet>
      <dgm:spPr/>
    </dgm:pt>
    <dgm:pt modelId="{4E105E2F-F137-4D6C-A24F-46DFCE4925D2}" type="pres">
      <dgm:prSet presAssocID="{011E2900-B873-4404-B54E-1E4116BDA39C}" presName="spacing" presStyleCnt="0"/>
      <dgm:spPr/>
    </dgm:pt>
    <dgm:pt modelId="{93255812-4A89-4A78-ADBA-84B49F1D5504}" type="pres">
      <dgm:prSet presAssocID="{8321FA93-3F67-45FE-8F37-4ED6F12F92F6}" presName="composite" presStyleCnt="0"/>
      <dgm:spPr/>
    </dgm:pt>
    <dgm:pt modelId="{68540459-02F5-420F-8901-E009E7EB8FAA}" type="pres">
      <dgm:prSet presAssocID="{8321FA93-3F67-45FE-8F37-4ED6F12F92F6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66157C60-4F23-4052-A606-E7505BD5B099}" type="pres">
      <dgm:prSet presAssocID="{8321FA93-3F67-45FE-8F37-4ED6F12F92F6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86EF1D0F-4267-4F17-9114-E203E53DD019}" srcId="{DB2AD992-6CE1-479E-BD1E-F1620EC104DF}" destId="{8321FA93-3F67-45FE-8F37-4ED6F12F92F6}" srcOrd="2" destOrd="0" parTransId="{3B256590-9FA6-455D-BC40-3479FBC8B28D}" sibTransId="{34B81DAA-CDD2-4BD9-9169-F71674A40777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9EA3B843-B431-44CB-8709-B0367B71F06A}" type="presOf" srcId="{C36D5F7D-010D-42E9-8DEE-61AB78AA8B7E}" destId="{2806D8EA-3D5A-4C1E-81B1-5AEF97D50434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076C5D8A-C2C1-4926-8D9F-37219747AD8A}" type="presOf" srcId="{8321FA93-3F67-45FE-8F37-4ED6F12F92F6}" destId="{66157C60-4F23-4052-A606-E7505BD5B099}" srcOrd="0" destOrd="0" presId="urn:microsoft.com/office/officeart/2005/8/layout/vList3"/>
    <dgm:cxn modelId="{4F38C99E-9E3F-43E0-9BD9-27CC30334E64}" srcId="{DB2AD992-6CE1-479E-BD1E-F1620EC104DF}" destId="{C36D5F7D-010D-42E9-8DEE-61AB78AA8B7E}" srcOrd="1" destOrd="0" parTransId="{A24B32B7-4E7E-4BA2-9354-FD1F4508449C}" sibTransId="{011E2900-B873-4404-B54E-1E4116BDA39C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25E44E1A-DFDA-4AF5-B095-2673C28C20DF}" type="presParOf" srcId="{AA8A6D83-BE2E-4792-8701-4E947569F40B}" destId="{0D278216-C319-4BC3-9597-569BA1C6E41A}" srcOrd="2" destOrd="0" presId="urn:microsoft.com/office/officeart/2005/8/layout/vList3"/>
    <dgm:cxn modelId="{732A0EA6-13CF-4062-9A3B-97FE9933F213}" type="presParOf" srcId="{0D278216-C319-4BC3-9597-569BA1C6E41A}" destId="{CE16CB6F-5611-4737-A157-6D447E40E779}" srcOrd="0" destOrd="0" presId="urn:microsoft.com/office/officeart/2005/8/layout/vList3"/>
    <dgm:cxn modelId="{71998842-4545-4354-B3FA-510DF88D7119}" type="presParOf" srcId="{0D278216-C319-4BC3-9597-569BA1C6E41A}" destId="{2806D8EA-3D5A-4C1E-81B1-5AEF97D50434}" srcOrd="1" destOrd="0" presId="urn:microsoft.com/office/officeart/2005/8/layout/vList3"/>
    <dgm:cxn modelId="{A1ACEC63-E386-4594-A3DE-1660F034CA4B}" type="presParOf" srcId="{AA8A6D83-BE2E-4792-8701-4E947569F40B}" destId="{4E105E2F-F137-4D6C-A24F-46DFCE4925D2}" srcOrd="3" destOrd="0" presId="urn:microsoft.com/office/officeart/2005/8/layout/vList3"/>
    <dgm:cxn modelId="{5940A474-F667-4794-8273-45820B02378E}" type="presParOf" srcId="{AA8A6D83-BE2E-4792-8701-4E947569F40B}" destId="{93255812-4A89-4A78-ADBA-84B49F1D5504}" srcOrd="4" destOrd="0" presId="urn:microsoft.com/office/officeart/2005/8/layout/vList3"/>
    <dgm:cxn modelId="{5A094309-B561-4B63-876D-5E7701DCC0B9}" type="presParOf" srcId="{93255812-4A89-4A78-ADBA-84B49F1D5504}" destId="{68540459-02F5-420F-8901-E009E7EB8FAA}" srcOrd="0" destOrd="0" presId="urn:microsoft.com/office/officeart/2005/8/layout/vList3"/>
    <dgm:cxn modelId="{6BAF7B7E-351E-4E81-AF7C-6D3691361A42}" type="presParOf" srcId="{93255812-4A89-4A78-ADBA-84B49F1D5504}" destId="{66157C60-4F23-4052-A606-E7505BD5B09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Behavioral Analysis and Psychological Profiling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AI-powered case management systems can extract relevant information and provide insights to investigators and prosecutors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24562A18-9CC9-4FA8-A3FC-538338541B7A}">
      <dgm:prSet/>
      <dgm:spPr/>
      <dgm:t>
        <a:bodyPr/>
        <a:lstStyle/>
        <a:p>
          <a:r>
            <a:rPr lang="en-US" b="1"/>
            <a:t>These systems can forecast case outcomes, optimize resource allocation, and analyze evidence</a:t>
          </a:r>
          <a:endParaRPr lang="ru-RU" b="1"/>
        </a:p>
      </dgm:t>
    </dgm:pt>
    <dgm:pt modelId="{07B138D2-3C37-42DB-BF20-AF7A3F5CF9A2}" type="parTrans" cxnId="{7FA43FD2-320C-4A2A-9B01-F3797FE43175}">
      <dgm:prSet/>
      <dgm:spPr/>
      <dgm:t>
        <a:bodyPr/>
        <a:lstStyle/>
        <a:p>
          <a:endParaRPr lang="ru-RU" b="1"/>
        </a:p>
      </dgm:t>
    </dgm:pt>
    <dgm:pt modelId="{1156ED4F-325D-479B-A499-707BA83E8913}" type="sibTrans" cxnId="{7FA43FD2-320C-4A2A-9B01-F3797FE43175}">
      <dgm:prSet/>
      <dgm:spPr/>
      <dgm:t>
        <a:bodyPr/>
        <a:lstStyle/>
        <a:p>
          <a:endParaRPr lang="ru-RU" b="1"/>
        </a:p>
      </dgm:t>
    </dgm:pt>
    <dgm:pt modelId="{BEBD58CF-A0FD-44AD-BE43-4832B66E601E}">
      <dgm:prSet/>
      <dgm:spPr/>
      <dgm:t>
        <a:bodyPr/>
        <a:lstStyle/>
        <a:p>
          <a:r>
            <a:rPr lang="en-US" b="1"/>
            <a:t>The use of AI in case management raises challenges related to due process, bias, and operational requirements</a:t>
          </a:r>
          <a:endParaRPr lang="ru-RU" b="1"/>
        </a:p>
      </dgm:t>
    </dgm:pt>
    <dgm:pt modelId="{90920E22-96AF-48F3-8D36-86816C4E8C06}" type="parTrans" cxnId="{CFC272A7-9EB8-4983-9D6E-B0CCFA72750A}">
      <dgm:prSet/>
      <dgm:spPr/>
      <dgm:t>
        <a:bodyPr/>
        <a:lstStyle/>
        <a:p>
          <a:endParaRPr lang="ru-RU" b="1"/>
        </a:p>
      </dgm:t>
    </dgm:pt>
    <dgm:pt modelId="{50087169-DEDE-494D-90AD-4D442DC02F1A}" type="sibTrans" cxnId="{CFC272A7-9EB8-4983-9D6E-B0CCFA72750A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67EE5B99-1AC8-468B-AA44-A94C2580A089}" type="pres">
      <dgm:prSet presAssocID="{24562A18-9CC9-4FA8-A3FC-538338541B7A}" presName="composite" presStyleCnt="0"/>
      <dgm:spPr/>
    </dgm:pt>
    <dgm:pt modelId="{D4CBEF4F-9DF3-43E8-B5AB-19F2F8703C50}" type="pres">
      <dgm:prSet presAssocID="{24562A18-9CC9-4FA8-A3FC-538338541B7A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7AFA36FD-06EA-4224-9DCB-5E89ACCDBDA9}" type="pres">
      <dgm:prSet presAssocID="{24562A18-9CC9-4FA8-A3FC-538338541B7A}" presName="txShp" presStyleLbl="node1" presStyleIdx="1" presStyleCnt="3">
        <dgm:presLayoutVars>
          <dgm:bulletEnabled val="1"/>
        </dgm:presLayoutVars>
      </dgm:prSet>
      <dgm:spPr/>
    </dgm:pt>
    <dgm:pt modelId="{680BE178-3E84-43EC-B503-6266984045DC}" type="pres">
      <dgm:prSet presAssocID="{1156ED4F-325D-479B-A499-707BA83E8913}" presName="spacing" presStyleCnt="0"/>
      <dgm:spPr/>
    </dgm:pt>
    <dgm:pt modelId="{CC15B373-C2DB-458E-8E4E-70209ADE7D19}" type="pres">
      <dgm:prSet presAssocID="{BEBD58CF-A0FD-44AD-BE43-4832B66E601E}" presName="composite" presStyleCnt="0"/>
      <dgm:spPr/>
    </dgm:pt>
    <dgm:pt modelId="{8B8BB03A-F5CA-4AB8-B052-85A53EA50E47}" type="pres">
      <dgm:prSet presAssocID="{BEBD58CF-A0FD-44AD-BE43-4832B66E601E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5F46DA-9C23-4340-A533-0137B448C7AE}" type="pres">
      <dgm:prSet presAssocID="{BEBD58CF-A0FD-44AD-BE43-4832B66E601E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51B58C10-73D9-4DEF-8B6F-7568DABF55BB}" type="presOf" srcId="{BEBD58CF-A0FD-44AD-BE43-4832B66E601E}" destId="{C05F46DA-9C23-4340-A533-0137B448C7AE}" srcOrd="0" destOrd="0" presId="urn:microsoft.com/office/officeart/2005/8/layout/vList3"/>
    <dgm:cxn modelId="{E2F78115-D925-4BA3-9E24-7EA6DA101E16}" type="presOf" srcId="{24562A18-9CC9-4FA8-A3FC-538338541B7A}" destId="{7AFA36FD-06EA-4224-9DCB-5E89ACCDBDA9}" srcOrd="0" destOrd="0" presId="urn:microsoft.com/office/officeart/2005/8/layout/vList3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CFC272A7-9EB8-4983-9D6E-B0CCFA72750A}" srcId="{DB2AD992-6CE1-479E-BD1E-F1620EC104DF}" destId="{BEBD58CF-A0FD-44AD-BE43-4832B66E601E}" srcOrd="2" destOrd="0" parTransId="{90920E22-96AF-48F3-8D36-86816C4E8C06}" sibTransId="{50087169-DEDE-494D-90AD-4D442DC02F1A}"/>
    <dgm:cxn modelId="{7FA43FD2-320C-4A2A-9B01-F3797FE43175}" srcId="{DB2AD992-6CE1-479E-BD1E-F1620EC104DF}" destId="{24562A18-9CC9-4FA8-A3FC-538338541B7A}" srcOrd="1" destOrd="0" parTransId="{07B138D2-3C37-42DB-BF20-AF7A3F5CF9A2}" sibTransId="{1156ED4F-325D-479B-A499-707BA83E8913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41E55DAE-566F-475D-BE4F-597746334C6D}" type="presParOf" srcId="{AA8A6D83-BE2E-4792-8701-4E947569F40B}" destId="{67EE5B99-1AC8-468B-AA44-A94C2580A089}" srcOrd="2" destOrd="0" presId="urn:microsoft.com/office/officeart/2005/8/layout/vList3"/>
    <dgm:cxn modelId="{7FF45C77-6E50-4BE8-B962-F83E380DF021}" type="presParOf" srcId="{67EE5B99-1AC8-468B-AA44-A94C2580A089}" destId="{D4CBEF4F-9DF3-43E8-B5AB-19F2F8703C50}" srcOrd="0" destOrd="0" presId="urn:microsoft.com/office/officeart/2005/8/layout/vList3"/>
    <dgm:cxn modelId="{A63E7EB4-602F-4335-87A1-A5B6026D17DE}" type="presParOf" srcId="{67EE5B99-1AC8-468B-AA44-A94C2580A089}" destId="{7AFA36FD-06EA-4224-9DCB-5E89ACCDBDA9}" srcOrd="1" destOrd="0" presId="urn:microsoft.com/office/officeart/2005/8/layout/vList3"/>
    <dgm:cxn modelId="{58FF5E3F-6F33-41E0-8F89-49C2BE4FF757}" type="presParOf" srcId="{AA8A6D83-BE2E-4792-8701-4E947569F40B}" destId="{680BE178-3E84-43EC-B503-6266984045DC}" srcOrd="3" destOrd="0" presId="urn:microsoft.com/office/officeart/2005/8/layout/vList3"/>
    <dgm:cxn modelId="{057A3408-31AA-40D5-BBC7-0BCF526DD4A8}" type="presParOf" srcId="{AA8A6D83-BE2E-4792-8701-4E947569F40B}" destId="{CC15B373-C2DB-458E-8E4E-70209ADE7D19}" srcOrd="4" destOrd="0" presId="urn:microsoft.com/office/officeart/2005/8/layout/vList3"/>
    <dgm:cxn modelId="{ACD750C6-7537-4F5F-9D6F-4A1421095801}" type="presParOf" srcId="{CC15B373-C2DB-458E-8E4E-70209ADE7D19}" destId="{8B8BB03A-F5CA-4AB8-B052-85A53EA50E47}" srcOrd="0" destOrd="0" presId="urn:microsoft.com/office/officeart/2005/8/layout/vList3"/>
    <dgm:cxn modelId="{38D241FF-0398-4071-9BA8-4B1270E4E42B}" type="presParOf" srcId="{CC15B373-C2DB-458E-8E4E-70209ADE7D19}" destId="{C05F46DA-9C23-4340-A533-0137B448C7A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Case Management Systems with AI Recommendations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AI-based tools can assist judges and parole boards in making decisions about offender punishments and release conditions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6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600" b="1"/>
        </a:p>
      </dgm:t>
    </dgm:pt>
    <dgm:pt modelId="{023D3FA3-12EE-4668-BFBB-2CF2565DE0E7}">
      <dgm:prSet/>
      <dgm:spPr/>
      <dgm:t>
        <a:bodyPr/>
        <a:lstStyle/>
        <a:p>
          <a:r>
            <a:rPr lang="en-US" b="1"/>
            <a:t>These tools assess recidivism risk based on factors like criminal history and social circumstances</a:t>
          </a:r>
          <a:endParaRPr lang="ru-RU" b="1"/>
        </a:p>
      </dgm:t>
    </dgm:pt>
    <dgm:pt modelId="{F3238FD0-7D49-40CD-BD36-3F050B88ACBB}" type="parTrans" cxnId="{4023B7C5-5197-4C9D-AE54-6BE4A9F99A54}">
      <dgm:prSet/>
      <dgm:spPr/>
      <dgm:t>
        <a:bodyPr/>
        <a:lstStyle/>
        <a:p>
          <a:endParaRPr lang="ru-RU" b="1"/>
        </a:p>
      </dgm:t>
    </dgm:pt>
    <dgm:pt modelId="{3A97D4CB-16CE-499E-83D6-4D8BD0D688BD}" type="sibTrans" cxnId="{4023B7C5-5197-4C9D-AE54-6BE4A9F99A54}">
      <dgm:prSet/>
      <dgm:spPr/>
      <dgm:t>
        <a:bodyPr/>
        <a:lstStyle/>
        <a:p>
          <a:endParaRPr lang="ru-RU" b="1"/>
        </a:p>
      </dgm:t>
    </dgm:pt>
    <dgm:pt modelId="{DFC0DF73-0655-4B6D-B5D5-B22E707E3509}">
      <dgm:prSet/>
      <dgm:spPr/>
      <dgm:t>
        <a:bodyPr/>
        <a:lstStyle/>
        <a:p>
          <a:r>
            <a:rPr lang="en-US" b="1"/>
            <a:t>The use of AI in sentencing and parole decisions has been criticized for perpetuating bias and lacking transparency and accountability</a:t>
          </a:r>
          <a:endParaRPr lang="ru-RU" b="1"/>
        </a:p>
      </dgm:t>
    </dgm:pt>
    <dgm:pt modelId="{1BC8CD5A-4A4D-44F5-BEA2-1ACDA8B41A44}" type="parTrans" cxnId="{8850D4B4-77C6-4D95-B8BC-FE484CEE8C9B}">
      <dgm:prSet/>
      <dgm:spPr/>
      <dgm:t>
        <a:bodyPr/>
        <a:lstStyle/>
        <a:p>
          <a:endParaRPr lang="ru-RU" b="1"/>
        </a:p>
      </dgm:t>
    </dgm:pt>
    <dgm:pt modelId="{6E6C8577-3B7F-4F6A-AA0E-987CD5AA64DC}" type="sibTrans" cxnId="{8850D4B4-77C6-4D95-B8BC-FE484CEE8C9B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 custScaleY="116906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5DA165DC-21B6-4F54-85EA-7B7D1781A930}" type="pres">
      <dgm:prSet presAssocID="{023D3FA3-12EE-4668-BFBB-2CF2565DE0E7}" presName="composite" presStyleCnt="0"/>
      <dgm:spPr/>
    </dgm:pt>
    <dgm:pt modelId="{1642974F-F99C-44B7-9F1C-A810A431B446}" type="pres">
      <dgm:prSet presAssocID="{023D3FA3-12EE-4668-BFBB-2CF2565DE0E7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6C3DB858-9D6F-4DCB-9FE7-12EE8A6FDEBA}" type="pres">
      <dgm:prSet presAssocID="{023D3FA3-12EE-4668-BFBB-2CF2565DE0E7}" presName="txShp" presStyleLbl="node1" presStyleIdx="1" presStyleCnt="3">
        <dgm:presLayoutVars>
          <dgm:bulletEnabled val="1"/>
        </dgm:presLayoutVars>
      </dgm:prSet>
      <dgm:spPr/>
    </dgm:pt>
    <dgm:pt modelId="{EA2731FA-9808-41C7-9718-40A4A907EEF7}" type="pres">
      <dgm:prSet presAssocID="{3A97D4CB-16CE-499E-83D6-4D8BD0D688BD}" presName="spacing" presStyleCnt="0"/>
      <dgm:spPr/>
    </dgm:pt>
    <dgm:pt modelId="{8E724162-02FD-4A7D-979D-3C96BC9A4D55}" type="pres">
      <dgm:prSet presAssocID="{DFC0DF73-0655-4B6D-B5D5-B22E707E3509}" presName="composite" presStyleCnt="0"/>
      <dgm:spPr/>
    </dgm:pt>
    <dgm:pt modelId="{45CAA5EF-0EFD-4945-AA3C-E0EE77205C19}" type="pres">
      <dgm:prSet presAssocID="{DFC0DF73-0655-4B6D-B5D5-B22E707E3509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409E7CD1-750A-4BB0-8DE3-E8AC9675ECCC}" type="pres">
      <dgm:prSet presAssocID="{DFC0DF73-0655-4B6D-B5D5-B22E707E3509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6B513C32-F240-4C50-96C8-FCC57D23A96F}" type="presOf" srcId="{023D3FA3-12EE-4668-BFBB-2CF2565DE0E7}" destId="{6C3DB858-9D6F-4DCB-9FE7-12EE8A6FDEBA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8850D4B4-77C6-4D95-B8BC-FE484CEE8C9B}" srcId="{DB2AD992-6CE1-479E-BD1E-F1620EC104DF}" destId="{DFC0DF73-0655-4B6D-B5D5-B22E707E3509}" srcOrd="2" destOrd="0" parTransId="{1BC8CD5A-4A4D-44F5-BEA2-1ACDA8B41A44}" sibTransId="{6E6C8577-3B7F-4F6A-AA0E-987CD5AA64DC}"/>
    <dgm:cxn modelId="{4023B7C5-5197-4C9D-AE54-6BE4A9F99A54}" srcId="{DB2AD992-6CE1-479E-BD1E-F1620EC104DF}" destId="{023D3FA3-12EE-4668-BFBB-2CF2565DE0E7}" srcOrd="1" destOrd="0" parTransId="{F3238FD0-7D49-40CD-BD36-3F050B88ACBB}" sibTransId="{3A97D4CB-16CE-499E-83D6-4D8BD0D688BD}"/>
    <dgm:cxn modelId="{56E957F5-2A5D-42E8-A8E2-C3D5905403F1}" type="presOf" srcId="{DFC0DF73-0655-4B6D-B5D5-B22E707E3509}" destId="{409E7CD1-750A-4BB0-8DE3-E8AC9675ECCC}" srcOrd="0" destOrd="0" presId="urn:microsoft.com/office/officeart/2005/8/layout/vList3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F609D1D9-C078-4861-9CE9-69C4F661A49D}" type="presParOf" srcId="{AA8A6D83-BE2E-4792-8701-4E947569F40B}" destId="{5DA165DC-21B6-4F54-85EA-7B7D1781A930}" srcOrd="2" destOrd="0" presId="urn:microsoft.com/office/officeart/2005/8/layout/vList3"/>
    <dgm:cxn modelId="{289B7DD7-37D0-43C9-ACF2-E26ACC866F04}" type="presParOf" srcId="{5DA165DC-21B6-4F54-85EA-7B7D1781A930}" destId="{1642974F-F99C-44B7-9F1C-A810A431B446}" srcOrd="0" destOrd="0" presId="urn:microsoft.com/office/officeart/2005/8/layout/vList3"/>
    <dgm:cxn modelId="{FEC95F64-1925-4958-B454-C3354C8764A1}" type="presParOf" srcId="{5DA165DC-21B6-4F54-85EA-7B7D1781A930}" destId="{6C3DB858-9D6F-4DCB-9FE7-12EE8A6FDEBA}" srcOrd="1" destOrd="0" presId="urn:microsoft.com/office/officeart/2005/8/layout/vList3"/>
    <dgm:cxn modelId="{83727569-8E1E-4D3C-A885-6218E264078B}" type="presParOf" srcId="{AA8A6D83-BE2E-4792-8701-4E947569F40B}" destId="{EA2731FA-9808-41C7-9718-40A4A907EEF7}" srcOrd="3" destOrd="0" presId="urn:microsoft.com/office/officeart/2005/8/layout/vList3"/>
    <dgm:cxn modelId="{34C7A726-C75E-4E20-A551-2645B8CC56BA}" type="presParOf" srcId="{AA8A6D83-BE2E-4792-8701-4E947569F40B}" destId="{8E724162-02FD-4A7D-979D-3C96BC9A4D55}" srcOrd="4" destOrd="0" presId="urn:microsoft.com/office/officeart/2005/8/layout/vList3"/>
    <dgm:cxn modelId="{F2C50CF0-929B-4D2E-981C-85279F7D1068}" type="presParOf" srcId="{8E724162-02FD-4A7D-979D-3C96BC9A4D55}" destId="{45CAA5EF-0EFD-4945-AA3C-E0EE77205C19}" srcOrd="0" destOrd="0" presId="urn:microsoft.com/office/officeart/2005/8/layout/vList3"/>
    <dgm:cxn modelId="{3D5C023A-6B73-45D6-9C68-FA606E9BC7F7}" type="presParOf" srcId="{8E724162-02FD-4A7D-979D-3C96BC9A4D55}" destId="{409E7CD1-750A-4BB0-8DE3-E8AC9675ECC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400" b="1"/>
            <a:t>Sentencing and Parole Decision Support Tools</a:t>
          </a:r>
          <a:endParaRPr lang="en-US" sz="24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 b="1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 b="1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/>
            <a:t>THANK YOU FOR THE ATTENTION!</a:t>
          </a:r>
          <a:endParaRPr lang="ru-RU" b="1"/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09877" y="512"/>
          <a:ext cx="4691099" cy="131313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9057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Predictive policing models forecast the likelihood of future crime based on historical data and risk factors</a:t>
          </a:r>
          <a:endParaRPr lang="en-US" sz="1800" b="1" i="0" kern="1200"/>
        </a:p>
      </dsp:txBody>
      <dsp:txXfrm rot="10800000">
        <a:off x="1838161" y="512"/>
        <a:ext cx="4362815" cy="1313137"/>
      </dsp:txXfrm>
    </dsp:sp>
    <dsp:sp modelId="{B94CBD13-7ED7-49E9-9507-605641DF0DEA}">
      <dsp:nvSpPr>
        <dsp:cNvPr id="0" name=""/>
        <dsp:cNvSpPr/>
      </dsp:nvSpPr>
      <dsp:spPr>
        <a:xfrm>
          <a:off x="853308" y="512"/>
          <a:ext cx="1313137" cy="13131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5F45280-7E0F-4D46-91AB-63A3AE53FCD6}">
      <dsp:nvSpPr>
        <dsp:cNvPr id="0" name=""/>
        <dsp:cNvSpPr/>
      </dsp:nvSpPr>
      <dsp:spPr>
        <a:xfrm rot="10800000">
          <a:off x="1509877" y="1705631"/>
          <a:ext cx="4691099" cy="131313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9057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These models can perpetuate biases and inequalities in the criminal justice system</a:t>
          </a:r>
          <a:endParaRPr lang="ru-RU" sz="2200" b="1" kern="1200"/>
        </a:p>
      </dsp:txBody>
      <dsp:txXfrm rot="10800000">
        <a:off x="1838161" y="1705631"/>
        <a:ext cx="4362815" cy="1313137"/>
      </dsp:txXfrm>
    </dsp:sp>
    <dsp:sp modelId="{196EDF3B-57DB-4261-9236-202269BC21BA}">
      <dsp:nvSpPr>
        <dsp:cNvPr id="0" name=""/>
        <dsp:cNvSpPr/>
      </dsp:nvSpPr>
      <dsp:spPr>
        <a:xfrm>
          <a:off x="853308" y="1705631"/>
          <a:ext cx="1313137" cy="1313137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45A9C23-1930-43F1-8351-0B18E59791FD}">
      <dsp:nvSpPr>
        <dsp:cNvPr id="0" name=""/>
        <dsp:cNvSpPr/>
      </dsp:nvSpPr>
      <dsp:spPr>
        <a:xfrm rot="10800000">
          <a:off x="1509877" y="3410749"/>
          <a:ext cx="4691099" cy="131313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9057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Effective crime prevention requires addressing underlying social and structural issues</a:t>
          </a:r>
          <a:endParaRPr lang="ru-RU" sz="2200" b="1" kern="1200"/>
        </a:p>
      </dsp:txBody>
      <dsp:txXfrm rot="10800000">
        <a:off x="1838161" y="3410749"/>
        <a:ext cx="4362815" cy="1313137"/>
      </dsp:txXfrm>
    </dsp:sp>
    <dsp:sp modelId="{F8427583-0546-43B2-97F8-FD15546076AB}">
      <dsp:nvSpPr>
        <dsp:cNvPr id="0" name=""/>
        <dsp:cNvSpPr/>
      </dsp:nvSpPr>
      <dsp:spPr>
        <a:xfrm>
          <a:off x="853308" y="3410749"/>
          <a:ext cx="1313137" cy="1313137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75285"/>
          <a:ext cx="9734549" cy="3157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Predictive Policing Models and Risk Assessment</a:t>
          </a:r>
          <a:endParaRPr lang="ru-RU" sz="2800" b="1" kern="1200"/>
        </a:p>
      </dsp:txBody>
      <dsp:txXfrm>
        <a:off x="15415" y="190700"/>
        <a:ext cx="9703719" cy="2849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477889" y="1439"/>
          <a:ext cx="4646760" cy="122986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AI can identify crime hotspots by analyzing crime data and environmental factors</a:t>
          </a:r>
          <a:endParaRPr lang="en-US" sz="1800" b="1" i="0" kern="1200"/>
        </a:p>
      </dsp:txBody>
      <dsp:txXfrm rot="10800000">
        <a:off x="1785354" y="1439"/>
        <a:ext cx="4339295" cy="1229860"/>
      </dsp:txXfrm>
    </dsp:sp>
    <dsp:sp modelId="{B94CBD13-7ED7-49E9-9507-605641DF0DEA}">
      <dsp:nvSpPr>
        <dsp:cNvPr id="0" name=""/>
        <dsp:cNvSpPr/>
      </dsp:nvSpPr>
      <dsp:spPr>
        <a:xfrm>
          <a:off x="862959" y="1439"/>
          <a:ext cx="1229860" cy="122986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0C2A5AD-B12E-4A44-B8DA-450D5F5438FA}">
      <dsp:nvSpPr>
        <dsp:cNvPr id="0" name=""/>
        <dsp:cNvSpPr/>
      </dsp:nvSpPr>
      <dsp:spPr>
        <a:xfrm rot="10800000">
          <a:off x="1477889" y="1598421"/>
          <a:ext cx="4646760" cy="122986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Predictive policing algorithms can guide the deployment of police resources to high-risk areas</a:t>
          </a:r>
          <a:endParaRPr lang="ru-RU" sz="1900" b="1" kern="1200"/>
        </a:p>
      </dsp:txBody>
      <dsp:txXfrm rot="10800000">
        <a:off x="1785354" y="1598421"/>
        <a:ext cx="4339295" cy="1229860"/>
      </dsp:txXfrm>
    </dsp:sp>
    <dsp:sp modelId="{5C3772D4-723B-40D1-A32A-4FF2440E24AF}">
      <dsp:nvSpPr>
        <dsp:cNvPr id="0" name=""/>
        <dsp:cNvSpPr/>
      </dsp:nvSpPr>
      <dsp:spPr>
        <a:xfrm>
          <a:off x="862959" y="1598421"/>
          <a:ext cx="1229860" cy="1229860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D462E17-1F8E-4F02-99AE-5E535E5B9763}">
      <dsp:nvSpPr>
        <dsp:cNvPr id="0" name=""/>
        <dsp:cNvSpPr/>
      </dsp:nvSpPr>
      <dsp:spPr>
        <a:xfrm rot="10800000">
          <a:off x="1477889" y="3195404"/>
          <a:ext cx="4646760" cy="122986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The use of AI for crime hotspot identification raises concerns about bias, privacy, and civil liberties</a:t>
          </a:r>
          <a:endParaRPr lang="ru-RU" sz="1900" b="1" kern="1200"/>
        </a:p>
      </dsp:txBody>
      <dsp:txXfrm rot="10800000">
        <a:off x="1785354" y="3195404"/>
        <a:ext cx="4339295" cy="1229860"/>
      </dsp:txXfrm>
    </dsp:sp>
    <dsp:sp modelId="{88473450-07D4-4B22-818E-BDAEE8B6B7B1}">
      <dsp:nvSpPr>
        <dsp:cNvPr id="0" name=""/>
        <dsp:cNvSpPr/>
      </dsp:nvSpPr>
      <dsp:spPr>
        <a:xfrm>
          <a:off x="862959" y="3195404"/>
          <a:ext cx="1229860" cy="1229860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19794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Crime Hotspot Identification and Resource Allocation</a:t>
          </a:r>
          <a:endParaRPr lang="en-US" sz="2800" b="1" i="0" kern="1200"/>
        </a:p>
      </dsp:txBody>
      <dsp:txXfrm>
        <a:off x="20636" y="140430"/>
        <a:ext cx="11473488" cy="3814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16751" y="1315"/>
          <a:ext cx="4646760" cy="138530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0882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AI can help process large volumes of digital evidence, such as computer hard drives and mobile phones</a:t>
          </a:r>
          <a:endParaRPr lang="en-US" sz="1700" b="1" i="0" kern="1200"/>
        </a:p>
      </dsp:txBody>
      <dsp:txXfrm rot="10800000">
        <a:off x="1863078" y="1315"/>
        <a:ext cx="4300433" cy="1385307"/>
      </dsp:txXfrm>
    </dsp:sp>
    <dsp:sp modelId="{B94CBD13-7ED7-49E9-9507-605641DF0DEA}">
      <dsp:nvSpPr>
        <dsp:cNvPr id="0" name=""/>
        <dsp:cNvSpPr/>
      </dsp:nvSpPr>
      <dsp:spPr>
        <a:xfrm>
          <a:off x="824097" y="1315"/>
          <a:ext cx="1385307" cy="138530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52324D-6BB9-402F-8286-FAD8EA047A9F}">
      <dsp:nvSpPr>
        <dsp:cNvPr id="0" name=""/>
        <dsp:cNvSpPr/>
      </dsp:nvSpPr>
      <dsp:spPr>
        <a:xfrm rot="10800000">
          <a:off x="1516751" y="1800147"/>
          <a:ext cx="4646760" cy="138530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088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Methods like hash set filtration and named entity recognition can streamline the analysis process</a:t>
          </a:r>
          <a:endParaRPr lang="ru-RU" sz="2000" b="1" kern="1200"/>
        </a:p>
      </dsp:txBody>
      <dsp:txXfrm rot="10800000">
        <a:off x="1863078" y="1800147"/>
        <a:ext cx="4300433" cy="1385307"/>
      </dsp:txXfrm>
    </dsp:sp>
    <dsp:sp modelId="{6441ECA5-FFDC-4D8E-B6DD-C6A1598BDC64}">
      <dsp:nvSpPr>
        <dsp:cNvPr id="0" name=""/>
        <dsp:cNvSpPr/>
      </dsp:nvSpPr>
      <dsp:spPr>
        <a:xfrm>
          <a:off x="824097" y="1800147"/>
          <a:ext cx="1385307" cy="1385307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8B61A77-3293-41FC-90A7-9273B901B60C}">
      <dsp:nvSpPr>
        <dsp:cNvPr id="0" name=""/>
        <dsp:cNvSpPr/>
      </dsp:nvSpPr>
      <dsp:spPr>
        <a:xfrm rot="10800000">
          <a:off x="1516751" y="3598979"/>
          <a:ext cx="4646760" cy="138530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088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The use of AI for digital forensics must comply with data protection rules and ensure the protection of individual rights</a:t>
          </a:r>
          <a:endParaRPr lang="ru-RU" sz="2000" b="1" kern="1200"/>
        </a:p>
      </dsp:txBody>
      <dsp:txXfrm rot="10800000">
        <a:off x="1863078" y="3598979"/>
        <a:ext cx="4300433" cy="1385307"/>
      </dsp:txXfrm>
    </dsp:sp>
    <dsp:sp modelId="{5D139822-EF8E-48FB-9592-A627F53FF87D}">
      <dsp:nvSpPr>
        <dsp:cNvPr id="0" name=""/>
        <dsp:cNvSpPr/>
      </dsp:nvSpPr>
      <dsp:spPr>
        <a:xfrm>
          <a:off x="824097" y="3598979"/>
          <a:ext cx="1385307" cy="1385307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19794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Automated Processing of Digital Forensic Evidence</a:t>
          </a:r>
          <a:endParaRPr lang="en-US" sz="2800" b="1" i="0" kern="1200"/>
        </a:p>
      </dsp:txBody>
      <dsp:txXfrm>
        <a:off x="20636" y="140430"/>
        <a:ext cx="11473488" cy="3814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21894" y="2413"/>
          <a:ext cx="4646760" cy="140588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995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AI techniques like super-resolution, video summarization, and object detection can improve the quality and efficiency of video and image analysis</a:t>
          </a:r>
          <a:endParaRPr lang="en-US" sz="2000" b="1" i="0" kern="1200"/>
        </a:p>
      </dsp:txBody>
      <dsp:txXfrm rot="10800000">
        <a:off x="1873364" y="2413"/>
        <a:ext cx="4295290" cy="1405881"/>
      </dsp:txXfrm>
    </dsp:sp>
    <dsp:sp modelId="{B94CBD13-7ED7-49E9-9507-605641DF0DEA}">
      <dsp:nvSpPr>
        <dsp:cNvPr id="0" name=""/>
        <dsp:cNvSpPr/>
      </dsp:nvSpPr>
      <dsp:spPr>
        <a:xfrm>
          <a:off x="818954" y="2413"/>
          <a:ext cx="1405881" cy="140588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C4CBBDD-3187-4BB3-9145-6F4ECE672A69}">
      <dsp:nvSpPr>
        <dsp:cNvPr id="0" name=""/>
        <dsp:cNvSpPr/>
      </dsp:nvSpPr>
      <dsp:spPr>
        <a:xfrm rot="10800000">
          <a:off x="1521894" y="1827960"/>
          <a:ext cx="4646760" cy="140588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9955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These methods can help investigators extract valuable information from low-quality or voluminous visual data</a:t>
          </a:r>
          <a:endParaRPr lang="ru-RU" sz="2100" b="1" kern="1200"/>
        </a:p>
      </dsp:txBody>
      <dsp:txXfrm rot="10800000">
        <a:off x="1873364" y="1827960"/>
        <a:ext cx="4295290" cy="1405881"/>
      </dsp:txXfrm>
    </dsp:sp>
    <dsp:sp modelId="{A10ECC04-CE3D-40DC-971D-AED9AC634006}">
      <dsp:nvSpPr>
        <dsp:cNvPr id="0" name=""/>
        <dsp:cNvSpPr/>
      </dsp:nvSpPr>
      <dsp:spPr>
        <a:xfrm>
          <a:off x="818954" y="1827960"/>
          <a:ext cx="1405881" cy="1405881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08F9E4-EBCB-49F3-B78B-52C0CF4DE8A4}">
      <dsp:nvSpPr>
        <dsp:cNvPr id="0" name=""/>
        <dsp:cNvSpPr/>
      </dsp:nvSpPr>
      <dsp:spPr>
        <a:xfrm rot="10800000">
          <a:off x="1521894" y="3653508"/>
          <a:ext cx="4646760" cy="140588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9955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 admissibility and reliability of AI-generated video and image evidence remain subject to legal and ethical scrutiny</a:t>
          </a:r>
          <a:endParaRPr lang="ru-RU" sz="2100" b="1" kern="1200"/>
        </a:p>
      </dsp:txBody>
      <dsp:txXfrm rot="10800000">
        <a:off x="1873364" y="3653508"/>
        <a:ext cx="4295290" cy="1405881"/>
      </dsp:txXfrm>
    </dsp:sp>
    <dsp:sp modelId="{6F240578-8FA5-4CDB-BDC3-170B9D24BA55}">
      <dsp:nvSpPr>
        <dsp:cNvPr id="0" name=""/>
        <dsp:cNvSpPr/>
      </dsp:nvSpPr>
      <dsp:spPr>
        <a:xfrm>
          <a:off x="818954" y="3653508"/>
          <a:ext cx="1405881" cy="1405881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30997"/>
          <a:ext cx="11514760" cy="31312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Enhancing Video and Image Analysis with AI</a:t>
          </a:r>
          <a:endParaRPr lang="en-US" sz="1800" b="1" i="0" kern="1200"/>
        </a:p>
      </dsp:txBody>
      <dsp:txXfrm>
        <a:off x="15286" y="146283"/>
        <a:ext cx="11484188" cy="2825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04178" y="1040"/>
          <a:ext cx="4646760" cy="13350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870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Facial recognition can help identify suspects by matching them against databases of known individuals</a:t>
          </a:r>
          <a:endParaRPr lang="en-US" sz="1800" b="1" i="0" kern="1200"/>
        </a:p>
      </dsp:txBody>
      <dsp:txXfrm rot="10800000">
        <a:off x="1837932" y="1040"/>
        <a:ext cx="4313006" cy="1335015"/>
      </dsp:txXfrm>
    </dsp:sp>
    <dsp:sp modelId="{B94CBD13-7ED7-49E9-9507-605641DF0DEA}">
      <dsp:nvSpPr>
        <dsp:cNvPr id="0" name=""/>
        <dsp:cNvSpPr/>
      </dsp:nvSpPr>
      <dsp:spPr>
        <a:xfrm>
          <a:off x="836670" y="1040"/>
          <a:ext cx="1335015" cy="133501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257C9BE-5806-4B5C-A46F-5FFCEF0058FC}">
      <dsp:nvSpPr>
        <dsp:cNvPr id="0" name=""/>
        <dsp:cNvSpPr/>
      </dsp:nvSpPr>
      <dsp:spPr>
        <a:xfrm rot="10800000">
          <a:off x="1504178" y="1734568"/>
          <a:ext cx="4646760" cy="13350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8705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 widespread use of facial recognition raises concerns about privacy, civil liberties, and the potential for bias and abuse</a:t>
          </a:r>
          <a:endParaRPr lang="ru-RU" sz="2100" b="1" kern="1200"/>
        </a:p>
      </dsp:txBody>
      <dsp:txXfrm rot="10800000">
        <a:off x="1837932" y="1734568"/>
        <a:ext cx="4313006" cy="1335015"/>
      </dsp:txXfrm>
    </dsp:sp>
    <dsp:sp modelId="{89DB78A8-CECB-4FE6-9317-B7EE3188886D}">
      <dsp:nvSpPr>
        <dsp:cNvPr id="0" name=""/>
        <dsp:cNvSpPr/>
      </dsp:nvSpPr>
      <dsp:spPr>
        <a:xfrm>
          <a:off x="836670" y="1734568"/>
          <a:ext cx="1335015" cy="1335015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9807569-1651-4E9E-96A3-5CC17FA769BA}">
      <dsp:nvSpPr>
        <dsp:cNvPr id="0" name=""/>
        <dsp:cNvSpPr/>
      </dsp:nvSpPr>
      <dsp:spPr>
        <a:xfrm rot="10800000">
          <a:off x="1504178" y="3468095"/>
          <a:ext cx="4646760" cy="13350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8705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International guidelines and regulations aim to ensure the responsible use of facial recognition in law enforcement</a:t>
          </a:r>
          <a:endParaRPr lang="ru-RU" sz="2100" b="1" kern="1200"/>
        </a:p>
      </dsp:txBody>
      <dsp:txXfrm rot="10800000">
        <a:off x="1837932" y="3468095"/>
        <a:ext cx="4313006" cy="1335015"/>
      </dsp:txXfrm>
    </dsp:sp>
    <dsp:sp modelId="{9F832B73-DE13-4481-9D07-6175AA8B7F10}">
      <dsp:nvSpPr>
        <dsp:cNvPr id="0" name=""/>
        <dsp:cNvSpPr/>
      </dsp:nvSpPr>
      <dsp:spPr>
        <a:xfrm>
          <a:off x="836670" y="3468095"/>
          <a:ext cx="1335015" cy="1335015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92623"/>
          <a:ext cx="11514760" cy="31312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Facial Recognition in Surveillance Footage and Databases</a:t>
          </a:r>
          <a:endParaRPr lang="en-US" sz="1800" b="1" i="0" kern="1200"/>
        </a:p>
      </dsp:txBody>
      <dsp:txXfrm>
        <a:off x="15286" y="107909"/>
        <a:ext cx="11484188" cy="28255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08750" y="3501"/>
          <a:ext cx="4646760" cy="135330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76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AI can automate and scale behavioral analysis and psychological profiling in criminal investigations</a:t>
          </a:r>
          <a:endParaRPr lang="en-US" sz="1800" b="1" i="0" kern="1200"/>
        </a:p>
      </dsp:txBody>
      <dsp:txXfrm rot="10800000">
        <a:off x="1847076" y="3501"/>
        <a:ext cx="4308434" cy="1353303"/>
      </dsp:txXfrm>
    </dsp:sp>
    <dsp:sp modelId="{B94CBD13-7ED7-49E9-9507-605641DF0DEA}">
      <dsp:nvSpPr>
        <dsp:cNvPr id="0" name=""/>
        <dsp:cNvSpPr/>
      </dsp:nvSpPr>
      <dsp:spPr>
        <a:xfrm>
          <a:off x="832098" y="3501"/>
          <a:ext cx="1353303" cy="135330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06D8EA-3D5A-4C1E-81B1-5AEF97D50434}">
      <dsp:nvSpPr>
        <dsp:cNvPr id="0" name=""/>
        <dsp:cNvSpPr/>
      </dsp:nvSpPr>
      <dsp:spPr>
        <a:xfrm rot="10800000">
          <a:off x="1508750" y="1760775"/>
          <a:ext cx="4646760" cy="135330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76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These methods can help identify signs of radicalization, assess personality traits, and forecast criminal behavior</a:t>
          </a:r>
          <a:endParaRPr lang="ru-RU" sz="2100" b="1" kern="1200"/>
        </a:p>
      </dsp:txBody>
      <dsp:txXfrm rot="10800000">
        <a:off x="1847076" y="1760775"/>
        <a:ext cx="4308434" cy="1353303"/>
      </dsp:txXfrm>
    </dsp:sp>
    <dsp:sp modelId="{CE16CB6F-5611-4737-A157-6D447E40E779}">
      <dsp:nvSpPr>
        <dsp:cNvPr id="0" name=""/>
        <dsp:cNvSpPr/>
      </dsp:nvSpPr>
      <dsp:spPr>
        <a:xfrm>
          <a:off x="832098" y="1760775"/>
          <a:ext cx="1353303" cy="1353303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6157C60-4F23-4052-A606-E7505BD5B099}">
      <dsp:nvSpPr>
        <dsp:cNvPr id="0" name=""/>
        <dsp:cNvSpPr/>
      </dsp:nvSpPr>
      <dsp:spPr>
        <a:xfrm rot="10800000">
          <a:off x="1508750" y="3518050"/>
          <a:ext cx="4646760" cy="135330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76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 use of AI for profiling raises legal, ethical, and scientific concerns about privacy, fairness, and validity</a:t>
          </a:r>
          <a:endParaRPr lang="ru-RU" sz="2100" b="1" kern="1200"/>
        </a:p>
      </dsp:txBody>
      <dsp:txXfrm rot="10800000">
        <a:off x="1847076" y="3518050"/>
        <a:ext cx="4308434" cy="1353303"/>
      </dsp:txXfrm>
    </dsp:sp>
    <dsp:sp modelId="{68540459-02F5-420F-8901-E009E7EB8FAA}">
      <dsp:nvSpPr>
        <dsp:cNvPr id="0" name=""/>
        <dsp:cNvSpPr/>
      </dsp:nvSpPr>
      <dsp:spPr>
        <a:xfrm>
          <a:off x="832098" y="3518050"/>
          <a:ext cx="1353303" cy="135330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37825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Behavioral Analysis and Psychological Profiling</a:t>
          </a:r>
          <a:endParaRPr lang="en-US" sz="2800" b="1" i="0" kern="1200"/>
        </a:p>
      </dsp:txBody>
      <dsp:txXfrm>
        <a:off x="20636" y="58461"/>
        <a:ext cx="11473488" cy="38145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34291" y="1397"/>
          <a:ext cx="4746999" cy="135447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728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AI-powered case management systems can extract relevant information and provide insights to investigators and prosecutors</a:t>
          </a:r>
          <a:endParaRPr lang="en-US" sz="1800" b="1" i="0" kern="1200"/>
        </a:p>
      </dsp:txBody>
      <dsp:txXfrm rot="10800000">
        <a:off x="1872909" y="1397"/>
        <a:ext cx="4408381" cy="1354473"/>
      </dsp:txXfrm>
    </dsp:sp>
    <dsp:sp modelId="{B94CBD13-7ED7-49E9-9507-605641DF0DEA}">
      <dsp:nvSpPr>
        <dsp:cNvPr id="0" name=""/>
        <dsp:cNvSpPr/>
      </dsp:nvSpPr>
      <dsp:spPr>
        <a:xfrm>
          <a:off x="857054" y="1397"/>
          <a:ext cx="1354473" cy="135447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AFA36FD-06EA-4224-9DCB-5E89ACCDBDA9}">
      <dsp:nvSpPr>
        <dsp:cNvPr id="0" name=""/>
        <dsp:cNvSpPr/>
      </dsp:nvSpPr>
      <dsp:spPr>
        <a:xfrm rot="10800000">
          <a:off x="1534291" y="1760190"/>
          <a:ext cx="4746999" cy="135447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7285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These systems can forecast case outcomes, optimize resource allocation, and analyze evidence</a:t>
          </a:r>
          <a:endParaRPr lang="ru-RU" sz="2100" b="1" kern="1200"/>
        </a:p>
      </dsp:txBody>
      <dsp:txXfrm rot="10800000">
        <a:off x="1872909" y="1760190"/>
        <a:ext cx="4408381" cy="1354473"/>
      </dsp:txXfrm>
    </dsp:sp>
    <dsp:sp modelId="{D4CBEF4F-9DF3-43E8-B5AB-19F2F8703C50}">
      <dsp:nvSpPr>
        <dsp:cNvPr id="0" name=""/>
        <dsp:cNvSpPr/>
      </dsp:nvSpPr>
      <dsp:spPr>
        <a:xfrm>
          <a:off x="857054" y="1760190"/>
          <a:ext cx="1354473" cy="1354473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05F46DA-9C23-4340-A533-0137B448C7AE}">
      <dsp:nvSpPr>
        <dsp:cNvPr id="0" name=""/>
        <dsp:cNvSpPr/>
      </dsp:nvSpPr>
      <dsp:spPr>
        <a:xfrm rot="10800000">
          <a:off x="1534291" y="3518984"/>
          <a:ext cx="4746999" cy="135447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7285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The use of AI in case management raises challenges related to due process, bias, and operational requirements</a:t>
          </a:r>
          <a:endParaRPr lang="ru-RU" sz="2100" b="1" kern="1200"/>
        </a:p>
      </dsp:txBody>
      <dsp:txXfrm rot="10800000">
        <a:off x="1872909" y="3518984"/>
        <a:ext cx="4408381" cy="1354473"/>
      </dsp:txXfrm>
    </dsp:sp>
    <dsp:sp modelId="{8B8BB03A-F5CA-4AB8-B052-85A53EA50E47}">
      <dsp:nvSpPr>
        <dsp:cNvPr id="0" name=""/>
        <dsp:cNvSpPr/>
      </dsp:nvSpPr>
      <dsp:spPr>
        <a:xfrm>
          <a:off x="857054" y="3518984"/>
          <a:ext cx="1354473" cy="135447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19794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Case Management Systems with AI Recommendations</a:t>
          </a:r>
          <a:endParaRPr lang="en-US" sz="2800" b="1" i="0" kern="1200"/>
        </a:p>
      </dsp:txBody>
      <dsp:txXfrm>
        <a:off x="20636" y="140430"/>
        <a:ext cx="11473488" cy="38145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492297" y="844"/>
          <a:ext cx="4596087" cy="156484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AI-based tools can assist judges and parole boards in making decisions about offender punishments and release conditions</a:t>
          </a:r>
          <a:endParaRPr lang="en-US" sz="1800" b="1" i="0" kern="1200"/>
        </a:p>
      </dsp:txBody>
      <dsp:txXfrm rot="10800000">
        <a:off x="1883507" y="844"/>
        <a:ext cx="4204877" cy="1564840"/>
      </dsp:txXfrm>
    </dsp:sp>
    <dsp:sp modelId="{B94CBD13-7ED7-49E9-9507-605641DF0DEA}">
      <dsp:nvSpPr>
        <dsp:cNvPr id="0" name=""/>
        <dsp:cNvSpPr/>
      </dsp:nvSpPr>
      <dsp:spPr>
        <a:xfrm>
          <a:off x="823024" y="113992"/>
          <a:ext cx="1338545" cy="133854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C3DB858-9D6F-4DCB-9FE7-12EE8A6FDEBA}">
      <dsp:nvSpPr>
        <dsp:cNvPr id="0" name=""/>
        <dsp:cNvSpPr/>
      </dsp:nvSpPr>
      <dsp:spPr>
        <a:xfrm rot="10800000">
          <a:off x="1492297" y="1965250"/>
          <a:ext cx="4596087" cy="133854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These tools assess recidivism risk based on factors like criminal history and social circumstances</a:t>
          </a:r>
          <a:endParaRPr lang="ru-RU" sz="1900" b="1" kern="1200"/>
        </a:p>
      </dsp:txBody>
      <dsp:txXfrm rot="10800000">
        <a:off x="1826933" y="1965250"/>
        <a:ext cx="4261451" cy="1338545"/>
      </dsp:txXfrm>
    </dsp:sp>
    <dsp:sp modelId="{1642974F-F99C-44B7-9F1C-A810A431B446}">
      <dsp:nvSpPr>
        <dsp:cNvPr id="0" name=""/>
        <dsp:cNvSpPr/>
      </dsp:nvSpPr>
      <dsp:spPr>
        <a:xfrm>
          <a:off x="823024" y="1965250"/>
          <a:ext cx="1338545" cy="1338545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09E7CD1-750A-4BB0-8DE3-E8AC9675ECCC}">
      <dsp:nvSpPr>
        <dsp:cNvPr id="0" name=""/>
        <dsp:cNvSpPr/>
      </dsp:nvSpPr>
      <dsp:spPr>
        <a:xfrm rot="10800000">
          <a:off x="1492297" y="3703362"/>
          <a:ext cx="4596087" cy="133854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The use of AI in sentencing and parole decisions has been criticized for perpetuating bias and lacking transparency and accountability</a:t>
          </a:r>
          <a:endParaRPr lang="ru-RU" sz="1900" b="1" kern="1200"/>
        </a:p>
      </dsp:txBody>
      <dsp:txXfrm rot="10800000">
        <a:off x="1826933" y="3703362"/>
        <a:ext cx="4261451" cy="1338545"/>
      </dsp:txXfrm>
    </dsp:sp>
    <dsp:sp modelId="{45CAA5EF-0EFD-4945-AA3C-E0EE77205C19}">
      <dsp:nvSpPr>
        <dsp:cNvPr id="0" name=""/>
        <dsp:cNvSpPr/>
      </dsp:nvSpPr>
      <dsp:spPr>
        <a:xfrm>
          <a:off x="823024" y="3703362"/>
          <a:ext cx="1338545" cy="1338545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43279"/>
          <a:ext cx="11514760" cy="37575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Sentencing and Parole Decision Support Tools</a:t>
          </a:r>
          <a:endParaRPr lang="en-US" sz="2400" b="1" i="0" kern="1200"/>
        </a:p>
      </dsp:txBody>
      <dsp:txXfrm>
        <a:off x="18343" y="161622"/>
        <a:ext cx="11478074" cy="33906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THANK YOU FOR THE ATTENTION!</a:t>
          </a:r>
          <a:endParaRPr lang="ru-RU" sz="3600" b="1" kern="1200"/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18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6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007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17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76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7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0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7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8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08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32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24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29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12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288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0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47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068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7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image" Target="../media/image8.png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12" Type="http://schemas.openxmlformats.org/officeDocument/2006/relationships/image" Target="../media/image7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7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888876"/>
              </p:ext>
            </p:extLst>
          </p:nvPr>
        </p:nvGraphicFramePr>
        <p:xfrm>
          <a:off x="-510610" y="914400"/>
          <a:ext cx="705428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1833306"/>
              </p:ext>
            </p:extLst>
          </p:nvPr>
        </p:nvGraphicFramePr>
        <p:xfrm>
          <a:off x="1215080" y="129525"/>
          <a:ext cx="9734550" cy="66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5DC571-A3F8-429A-9E06-E3C7B2B8B2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858A4D2A-BF04-415E-9272-A1DC6592FD90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3DD31E-B1E9-4D51-BCE7-5A09D1350B5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7D29C3B-6AC4-42AD-88FA-15742B4F0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562" y="1778480"/>
            <a:ext cx="4562475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801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5076494"/>
              </p:ext>
            </p:extLst>
          </p:nvPr>
        </p:nvGraphicFramePr>
        <p:xfrm>
          <a:off x="-415360" y="1215648"/>
          <a:ext cx="6987610" cy="442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9294799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8A0BBA-8FF2-4A3A-8828-7FC6BAFCF7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832923F-D2B0-430A-B290-DA3E38D79369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5A277A-4E00-47B4-B5F4-D34D616A7A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A9795AD-A9EA-483C-812D-80E2A20DF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2143125"/>
            <a:ext cx="4572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85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144788"/>
              </p:ext>
            </p:extLst>
          </p:nvPr>
        </p:nvGraphicFramePr>
        <p:xfrm>
          <a:off x="-415360" y="767497"/>
          <a:ext cx="6987610" cy="4985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241900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68810A-DFCB-48C5-B17A-D3460B0912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B23CB64C-35D8-42C8-AB82-3966D06F7DC7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38B491-0DDD-4454-A8DC-B97D6811AE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BE8EDC5-E9D8-4307-B759-E6845578B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2" y="2143125"/>
            <a:ext cx="4572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5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331785"/>
              </p:ext>
            </p:extLst>
          </p:nvPr>
        </p:nvGraphicFramePr>
        <p:xfrm>
          <a:off x="-415360" y="767497"/>
          <a:ext cx="6987610" cy="5061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976258"/>
              </p:ext>
            </p:extLst>
          </p:nvPr>
        </p:nvGraphicFramePr>
        <p:xfrm>
          <a:off x="248615" y="105183"/>
          <a:ext cx="11514760" cy="575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4BA307-DD86-455D-97A9-32C456674E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5FBEC73A-DB62-48DF-A67A-C79AAAF76E6C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A66A54-3EBD-45F7-9385-239545AAFF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F02EE57-F591-4105-94E6-8C65A7CA5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2359452"/>
            <a:ext cx="4572000" cy="240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39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370816"/>
              </p:ext>
            </p:extLst>
          </p:nvPr>
        </p:nvGraphicFramePr>
        <p:xfrm>
          <a:off x="-415360" y="838200"/>
          <a:ext cx="6987610" cy="4804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65655"/>
              </p:ext>
            </p:extLst>
          </p:nvPr>
        </p:nvGraphicFramePr>
        <p:xfrm>
          <a:off x="248615" y="105182"/>
          <a:ext cx="11514760" cy="498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90F911-D7F2-4D6C-BFBB-63BFEA0A7A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30D1558F-5E93-42B0-B059-1BF1753D7DB9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3F31DB-7F3E-4480-B974-C31E705D1A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E42049D-2D58-4A8E-AB4E-9340712CE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1823031"/>
            <a:ext cx="4562475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91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082708"/>
              </p:ext>
            </p:extLst>
          </p:nvPr>
        </p:nvGraphicFramePr>
        <p:xfrm>
          <a:off x="-415360" y="767497"/>
          <a:ext cx="6987610" cy="4874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2095980"/>
              </p:ext>
            </p:extLst>
          </p:nvPr>
        </p:nvGraphicFramePr>
        <p:xfrm>
          <a:off x="248615" y="105183"/>
          <a:ext cx="11514760" cy="498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5CE1BB-C363-47FE-BE13-323F837908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B2F686F-E10D-4596-A12E-CF77FF368FD0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565BF9-4F0F-4C6C-B715-771EB2DCAF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38B20AC-5E05-41C5-B25D-D8E4860B7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7260"/>
            <a:ext cx="5638800" cy="2443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563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011453"/>
              </p:ext>
            </p:extLst>
          </p:nvPr>
        </p:nvGraphicFramePr>
        <p:xfrm>
          <a:off x="-415361" y="767497"/>
          <a:ext cx="7138345" cy="4874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533608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3E5A9D-EC2A-47E0-AC7E-855F58E327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F3BC7E77-A195-4A03-8E3B-935E2B790090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549D04-02DC-46EB-BAC4-1DB52DFCF2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784CBE19-ACC0-4A1B-915D-67E10169B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843" y="190500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29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591510"/>
              </p:ext>
            </p:extLst>
          </p:nvPr>
        </p:nvGraphicFramePr>
        <p:xfrm>
          <a:off x="-415360" y="767497"/>
          <a:ext cx="6911410" cy="5042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98611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31AD72-DE37-4BA0-B0AE-C83348739F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93CB1CB-97DF-4579-B4F8-5E1C7E24CFFA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966D04-54F1-4F69-AD14-26FE3E73D3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90258D69-CFE4-4F54-93F6-A127865CE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1243012"/>
            <a:ext cx="5829300" cy="4371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525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034603"/>
              </p:ext>
            </p:extLst>
          </p:nvPr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390526" y="4991291"/>
            <a:ext cx="7114972" cy="80813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/>
              <a:t>WWW</a:t>
            </a:r>
            <a:r>
              <a:rPr lang="en-US" sz="2400" b="1"/>
              <a:t>.GULYAMOV.ORG</a:t>
            </a:r>
            <a:endParaRPr lang="ru-RU" sz="2400" b="1" kern="1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804" y="2247421"/>
            <a:ext cx="1887797" cy="1887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07B97AD-A9D4-4D03-A70F-94FC0467F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1866709"/>
            <a:ext cx="4587875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Небесная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Небес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356</TotalTime>
  <Words>487</Words>
  <Application>Microsoft Office PowerPoint</Application>
  <PresentationFormat>Широкоэкранный</PresentationFormat>
  <Paragraphs>42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Небесная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Противодействие киберугрозам: интегрированный подход стран СНГ</dc:title>
  <dc:creator>MSI</dc:creator>
  <cp:lastModifiedBy>User</cp:lastModifiedBy>
  <cp:revision>83</cp:revision>
  <dcterms:created xsi:type="dcterms:W3CDTF">2023-11-30T12:09:17Z</dcterms:created>
  <dcterms:modified xsi:type="dcterms:W3CDTF">2024-11-15T15:35:46Z</dcterms:modified>
</cp:coreProperties>
</file>