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7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8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9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10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3" r:id="rId2"/>
    <p:sldId id="256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</p:sldIdLst>
  <p:sldSz cx="12192000" cy="6858000"/>
  <p:notesSz cx="6858000" cy="9144000"/>
  <p:defaultTextStyle>
    <a:defPPr>
      <a:defRPr lang="k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6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D01776-9FB7-49CF-A596-DF925F244DD1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CE3289B3-BE99-4822-B6F4-A7BF8CAC247C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21세기 공공행정 효율성의 핵심 지표로서의 디지털화</a:t>
          </a:r>
        </a:p>
      </dgm:t>
    </dgm:pt>
    <dgm:pt modelId="{7B0A5F62-1301-495A-B5FC-483C5B62846D}" type="parTrans" cxnId="{404CB72B-1630-4A7F-87E3-7E3F3E68449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A06C1D1-0989-4592-B778-26D32203E551}" type="sibTrans" cxnId="{404CB72B-1630-4A7F-87E3-7E3F3E68449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780AF92-2421-4859-A91C-7E2E5ED77F5D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2017년 샤브카트 미르지요예프 대통령의 리더십 하에 변혁이 시작되었습니다.</a:t>
          </a:r>
        </a:p>
      </dgm:t>
    </dgm:pt>
    <dgm:pt modelId="{ADD2B6E7-4E78-42BA-A398-3919851D41BA}" type="parTrans" cxnId="{E01946DD-9CC1-45DF-BF20-97DC57D092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FC09FBD-D1E6-4A4C-8BED-420EC6321F73}" type="sibTrans" cxnId="{E01946DD-9CC1-45DF-BF20-97DC57D092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5BDC209-3288-4D8A-B971-E3DF85622099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전통적인 관리 모델에서 진보적인 디지털 생태계로</a:t>
          </a:r>
        </a:p>
      </dgm:t>
    </dgm:pt>
    <dgm:pt modelId="{E8873D4F-FC16-4638-A610-F95729191941}" type="parTrans" cxnId="{A3B58A2F-B6BA-4405-9625-C9F70A9544E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A6F1865-A12A-492D-AFC6-0E5E158814BE}" type="sibTrans" cxnId="{A3B58A2F-B6BA-4405-9625-C9F70A9544E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565BF22-FA55-49DE-8846-FE8FA1A2BBCB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공공행정 철학의 근본적인 변화</a:t>
          </a:r>
        </a:p>
      </dgm:t>
    </dgm:pt>
    <dgm:pt modelId="{3EDE859D-F9E8-4322-AE5F-7CA59CF38310}" type="parTrans" cxnId="{15ACFE3F-593B-4990-8EB1-01C2C0E3048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E82D78D-B8D3-4F0E-AEEE-76C99C86A5FB}" type="sibTrans" cxnId="{15ACFE3F-593B-4990-8EB1-01C2C0E3048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D5CC806-C0C7-4D4F-B6F4-F472E585840B}" type="pres">
      <dgm:prSet presAssocID="{CED01776-9FB7-49CF-A596-DF925F244DD1}" presName="linear" presStyleCnt="0">
        <dgm:presLayoutVars>
          <dgm:animLvl val="lvl"/>
          <dgm:resizeHandles val="exact"/>
        </dgm:presLayoutVars>
      </dgm:prSet>
      <dgm:spPr/>
    </dgm:pt>
    <dgm:pt modelId="{B1ABC02F-2396-4560-AA07-FBB32C58599B}" type="pres">
      <dgm:prSet presAssocID="{CE3289B3-BE99-4822-B6F4-A7BF8CAC247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A29F1A2-EB15-40A4-97F0-54C55FEB8EC6}" type="pres">
      <dgm:prSet presAssocID="{1A06C1D1-0989-4592-B778-26D32203E551}" presName="spacer" presStyleCnt="0"/>
      <dgm:spPr/>
    </dgm:pt>
    <dgm:pt modelId="{11CD3333-EB49-4F89-9218-D83602043269}" type="pres">
      <dgm:prSet presAssocID="{1780AF92-2421-4859-A91C-7E2E5ED77F5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FEA60E-3A53-44DB-86F1-DB3365F3BE6B}" type="pres">
      <dgm:prSet presAssocID="{9FC09FBD-D1E6-4A4C-8BED-420EC6321F73}" presName="spacer" presStyleCnt="0"/>
      <dgm:spPr/>
    </dgm:pt>
    <dgm:pt modelId="{D8D95057-2A19-4CE8-8231-347213028919}" type="pres">
      <dgm:prSet presAssocID="{D5BDC209-3288-4D8A-B971-E3DF8562209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61B2E6-B335-45A3-BD0B-DCE767B01285}" type="pres">
      <dgm:prSet presAssocID="{CA6F1865-A12A-492D-AFC6-0E5E158814BE}" presName="spacer" presStyleCnt="0"/>
      <dgm:spPr/>
    </dgm:pt>
    <dgm:pt modelId="{BC201912-F9DA-4A10-B780-F8A398CC3ADC}" type="pres">
      <dgm:prSet presAssocID="{1565BF22-FA55-49DE-8846-FE8FA1A2BBC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6A1B405-D532-426D-B0E1-75E963B44046}" type="presOf" srcId="{CED01776-9FB7-49CF-A596-DF925F244DD1}" destId="{0D5CC806-C0C7-4D4F-B6F4-F472E585840B}" srcOrd="0" destOrd="0" presId="urn:microsoft.com/office/officeart/2005/8/layout/vList2"/>
    <dgm:cxn modelId="{404CB72B-1630-4A7F-87E3-7E3F3E684497}" srcId="{CED01776-9FB7-49CF-A596-DF925F244DD1}" destId="{CE3289B3-BE99-4822-B6F4-A7BF8CAC247C}" srcOrd="0" destOrd="0" parTransId="{7B0A5F62-1301-495A-B5FC-483C5B62846D}" sibTransId="{1A06C1D1-0989-4592-B778-26D32203E551}"/>
    <dgm:cxn modelId="{A3B58A2F-B6BA-4405-9625-C9F70A9544E3}" srcId="{CED01776-9FB7-49CF-A596-DF925F244DD1}" destId="{D5BDC209-3288-4D8A-B971-E3DF85622099}" srcOrd="2" destOrd="0" parTransId="{E8873D4F-FC16-4638-A610-F95729191941}" sibTransId="{CA6F1865-A12A-492D-AFC6-0E5E158814BE}"/>
    <dgm:cxn modelId="{B318B136-3FB2-4FC0-94AE-61B6976E92AC}" type="presOf" srcId="{1780AF92-2421-4859-A91C-7E2E5ED77F5D}" destId="{11CD3333-EB49-4F89-9218-D83602043269}" srcOrd="0" destOrd="0" presId="urn:microsoft.com/office/officeart/2005/8/layout/vList2"/>
    <dgm:cxn modelId="{15ACFE3F-593B-4990-8EB1-01C2C0E30480}" srcId="{CED01776-9FB7-49CF-A596-DF925F244DD1}" destId="{1565BF22-FA55-49DE-8846-FE8FA1A2BBCB}" srcOrd="3" destOrd="0" parTransId="{3EDE859D-F9E8-4322-AE5F-7CA59CF38310}" sibTransId="{DE82D78D-B8D3-4F0E-AEEE-76C99C86A5FB}"/>
    <dgm:cxn modelId="{253259DB-48DE-414F-840C-FE419611D524}" type="presOf" srcId="{1565BF22-FA55-49DE-8846-FE8FA1A2BBCB}" destId="{BC201912-F9DA-4A10-B780-F8A398CC3ADC}" srcOrd="0" destOrd="0" presId="urn:microsoft.com/office/officeart/2005/8/layout/vList2"/>
    <dgm:cxn modelId="{E6B6F3DC-1816-4882-A14D-3FE958BF1562}" type="presOf" srcId="{D5BDC209-3288-4D8A-B971-E3DF85622099}" destId="{D8D95057-2A19-4CE8-8231-347213028919}" srcOrd="0" destOrd="0" presId="urn:microsoft.com/office/officeart/2005/8/layout/vList2"/>
    <dgm:cxn modelId="{E01946DD-9CC1-45DF-BF20-97DC57D092E2}" srcId="{CED01776-9FB7-49CF-A596-DF925F244DD1}" destId="{1780AF92-2421-4859-A91C-7E2E5ED77F5D}" srcOrd="1" destOrd="0" parTransId="{ADD2B6E7-4E78-42BA-A398-3919851D41BA}" sibTransId="{9FC09FBD-D1E6-4A4C-8BED-420EC6321F73}"/>
    <dgm:cxn modelId="{4AFF2CF0-C037-4330-85B5-4C50CDC301F1}" type="presOf" srcId="{CE3289B3-BE99-4822-B6F4-A7BF8CAC247C}" destId="{B1ABC02F-2396-4560-AA07-FBB32C58599B}" srcOrd="0" destOrd="0" presId="urn:microsoft.com/office/officeart/2005/8/layout/vList2"/>
    <dgm:cxn modelId="{B61AE079-FA5D-4BD2-A7A0-4C7BE7968E8B}" type="presParOf" srcId="{0D5CC806-C0C7-4D4F-B6F4-F472E585840B}" destId="{B1ABC02F-2396-4560-AA07-FBB32C58599B}" srcOrd="0" destOrd="0" presId="urn:microsoft.com/office/officeart/2005/8/layout/vList2"/>
    <dgm:cxn modelId="{FD3007A1-A1A2-4555-818D-1276D09799BF}" type="presParOf" srcId="{0D5CC806-C0C7-4D4F-B6F4-F472E585840B}" destId="{DA29F1A2-EB15-40A4-97F0-54C55FEB8EC6}" srcOrd="1" destOrd="0" presId="urn:microsoft.com/office/officeart/2005/8/layout/vList2"/>
    <dgm:cxn modelId="{6EA33B07-90A5-4B83-9A54-4BFE1FCE8AC9}" type="presParOf" srcId="{0D5CC806-C0C7-4D4F-B6F4-F472E585840B}" destId="{11CD3333-EB49-4F89-9218-D83602043269}" srcOrd="2" destOrd="0" presId="urn:microsoft.com/office/officeart/2005/8/layout/vList2"/>
    <dgm:cxn modelId="{CF90CBC7-A621-42A3-ADB1-A4693FD6E2E4}" type="presParOf" srcId="{0D5CC806-C0C7-4D4F-B6F4-F472E585840B}" destId="{05FEA60E-3A53-44DB-86F1-DB3365F3BE6B}" srcOrd="3" destOrd="0" presId="urn:microsoft.com/office/officeart/2005/8/layout/vList2"/>
    <dgm:cxn modelId="{B7CFB82E-1F21-4544-AE24-41369B79F6E7}" type="presParOf" srcId="{0D5CC806-C0C7-4D4F-B6F4-F472E585840B}" destId="{D8D95057-2A19-4CE8-8231-347213028919}" srcOrd="4" destOrd="0" presId="urn:microsoft.com/office/officeart/2005/8/layout/vList2"/>
    <dgm:cxn modelId="{F571D4D4-5F33-4421-A2CD-9E5051672A46}" type="presParOf" srcId="{0D5CC806-C0C7-4D4F-B6F4-F472E585840B}" destId="{C061B2E6-B335-45A3-BD0B-DCE767B01285}" srcOrd="5" destOrd="0" presId="urn:microsoft.com/office/officeart/2005/8/layout/vList2"/>
    <dgm:cxn modelId="{E2E7D84B-C5F1-4E5D-A573-3CEDB71459F0}" type="presParOf" srcId="{0D5CC806-C0C7-4D4F-B6F4-F472E585840B}" destId="{BC201912-F9DA-4A10-B780-F8A398CC3AD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4DFEF8-B2B9-4255-BCFE-8FADDF20157C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83FF0BC-A3A6-4C8E-BAA6-8CFB0EC6C57D}">
      <dgm:prSet custT="1"/>
      <dgm:spPr/>
      <dgm:t>
        <a:bodyPr/>
        <a:lstStyle/>
        <a:p>
          <a:pPr algn="ctr"/>
          <a:r>
            <a:rPr lang="ko" sz="1600" b="1" dirty="0">
              <a:solidFill>
                <a:srgbClr val="002060"/>
              </a:solidFill>
            </a:rPr>
            <a:t>주요 규제 조치:</a:t>
          </a:r>
        </a:p>
      </dgm:t>
    </dgm:pt>
    <dgm:pt modelId="{B1F7402F-0BF1-4512-8768-FF1C3CB3DA1D}" type="parTrans" cxnId="{3FA3ADA0-6AAF-4C2C-B607-B92EACCC331C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B2CA081D-23A0-427D-848A-73C5DB7CF100}" type="sibTrans" cxnId="{3FA3ADA0-6AAF-4C2C-B607-B92EACCC331C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5CDA767D-1EE6-446F-9518-9F1D19C65BBA}">
      <dgm:prSet custT="1"/>
      <dgm:spPr/>
      <dgm:t>
        <a:bodyPr/>
        <a:lstStyle/>
        <a:p>
          <a:r>
            <a:rPr lang="ko" sz="1600" b="1">
              <a:solidFill>
                <a:srgbClr val="002060"/>
              </a:solidFill>
            </a:rPr>
            <a:t>대통령령(No. UP-6079, 05.10.2020) "전략 "디지털 우즈베키스탄-2030" 승인에 관하여"</a:t>
          </a:r>
        </a:p>
      </dgm:t>
    </dgm:pt>
    <dgm:pt modelId="{E6408A13-590E-43D6-BDE1-384EDC802980}" type="parTrans" cxnId="{C3AD087F-2559-459F-9356-C6399E667144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AC5EB8C1-8C45-4E5E-B639-920AE4FB16B7}" type="sibTrans" cxnId="{C3AD087F-2559-459F-9356-C6399E667144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5C26BD5E-46BE-49D9-9572-6F2686F269EF}">
      <dgm:prSet custT="1"/>
      <dgm:spPr/>
      <dgm:t>
        <a:bodyPr/>
        <a:lstStyle/>
        <a:p>
          <a:r>
            <a:rPr lang="ko" sz="1600" b="1">
              <a:solidFill>
                <a:srgbClr val="002060"/>
              </a:solidFill>
            </a:rPr>
            <a:t>"전자 정부에 관한 법률"(No. ЗРУ-395, 9.12.2015)</a:t>
          </a:r>
        </a:p>
      </dgm:t>
    </dgm:pt>
    <dgm:pt modelId="{AEA13D00-CBEB-45AB-8DAB-332012D35648}" type="parTrans" cxnId="{15C0943E-8A76-4B49-A4DA-03FA3C59F415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41F8CC17-FC06-4BCC-A8D0-2534FD17C04F}" type="sibTrans" cxnId="{15C0943E-8A76-4B49-A4DA-03FA3C59F415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8C60C6C6-DF94-47F5-A599-9891BBAF3FE9}">
      <dgm:prSet custT="1"/>
      <dgm:spPr/>
      <dgm:t>
        <a:bodyPr/>
        <a:lstStyle/>
        <a:p>
          <a:r>
            <a:rPr lang="ko" sz="1600" b="1">
              <a:solidFill>
                <a:srgbClr val="002060"/>
              </a:solidFill>
            </a:rPr>
            <a:t>대통령령(No. UP-76, 05/24/2023) "디지털 기술 분야에서 공공 행정의 효과적인 조직을 위한 조치에 관하여"</a:t>
          </a:r>
        </a:p>
      </dgm:t>
    </dgm:pt>
    <dgm:pt modelId="{CA73ABA2-273E-4B84-9F87-5D7B5E5D5301}" type="parTrans" cxnId="{95D243A8-9884-4FDB-9321-5929F11312D3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4464F16A-0CE7-49C0-B3E9-07C567BECFBA}" type="sibTrans" cxnId="{95D243A8-9884-4FDB-9321-5929F11312D3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9D25F954-9C5B-46B3-9518-1C97452F4590}">
      <dgm:prSet custT="1"/>
      <dgm:spPr/>
      <dgm:t>
        <a:bodyPr/>
        <a:lstStyle/>
        <a:p>
          <a:r>
            <a:rPr lang="ko" sz="1600" b="1">
              <a:solidFill>
                <a:srgbClr val="002060"/>
              </a:solidFill>
            </a:rPr>
            <a:t>"사이버 보안에 관한 법률"(No. ЗРУ-764, 15.04.2022)</a:t>
          </a:r>
        </a:p>
      </dgm:t>
    </dgm:pt>
    <dgm:pt modelId="{B3299D81-BE0F-47A1-8B68-9FE6760B6639}" type="parTrans" cxnId="{36E3542B-A66D-4FF1-BDAE-826F0F681CBB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34AB9AE5-77B3-407C-B948-D8210ABFC64B}" type="sibTrans" cxnId="{36E3542B-A66D-4FF1-BDAE-826F0F681CBB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2AFE77DC-23BF-4323-8430-F55EBF05EED3}" type="pres">
      <dgm:prSet presAssocID="{E04DFEF8-B2B9-4255-BCFE-8FADDF20157C}" presName="linear" presStyleCnt="0">
        <dgm:presLayoutVars>
          <dgm:animLvl val="lvl"/>
          <dgm:resizeHandles val="exact"/>
        </dgm:presLayoutVars>
      </dgm:prSet>
      <dgm:spPr/>
    </dgm:pt>
    <dgm:pt modelId="{BBDB3F37-ED49-434A-8A27-5E46A3945292}" type="pres">
      <dgm:prSet presAssocID="{983FF0BC-A3A6-4C8E-BAA6-8CFB0EC6C57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948C8C8-64C5-4D1B-B36E-0D578D6629DB}" type="pres">
      <dgm:prSet presAssocID="{B2CA081D-23A0-427D-848A-73C5DB7CF100}" presName="spacer" presStyleCnt="0"/>
      <dgm:spPr/>
    </dgm:pt>
    <dgm:pt modelId="{C7894614-786B-4E39-9495-95851C77E4E6}" type="pres">
      <dgm:prSet presAssocID="{5CDA767D-1EE6-446F-9518-9F1D19C65BB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8DC5C3-2C07-4C59-A220-B94D14F148D4}" type="pres">
      <dgm:prSet presAssocID="{AC5EB8C1-8C45-4E5E-B639-920AE4FB16B7}" presName="spacer" presStyleCnt="0"/>
      <dgm:spPr/>
    </dgm:pt>
    <dgm:pt modelId="{5FC2300A-627E-44AA-ADAE-AFC9C66B84E1}" type="pres">
      <dgm:prSet presAssocID="{5C26BD5E-46BE-49D9-9572-6F2686F269E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F9BD38E-E3B4-412A-A84A-72FE89F5A9BF}" type="pres">
      <dgm:prSet presAssocID="{41F8CC17-FC06-4BCC-A8D0-2534FD17C04F}" presName="spacer" presStyleCnt="0"/>
      <dgm:spPr/>
    </dgm:pt>
    <dgm:pt modelId="{9359F4BA-1C8F-4964-8E62-34EC1CC42F38}" type="pres">
      <dgm:prSet presAssocID="{8C60C6C6-DF94-47F5-A599-9891BBAF3FE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8D82827-2900-4A72-A950-B653AD233C36}" type="pres">
      <dgm:prSet presAssocID="{4464F16A-0CE7-49C0-B3E9-07C567BECFBA}" presName="spacer" presStyleCnt="0"/>
      <dgm:spPr/>
    </dgm:pt>
    <dgm:pt modelId="{597F3857-C05E-4CFD-80C7-FB6EC80A8F9F}" type="pres">
      <dgm:prSet presAssocID="{9D25F954-9C5B-46B3-9518-1C97452F459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578481C-731B-4DE5-ADDC-F60806B64362}" type="presOf" srcId="{5C26BD5E-46BE-49D9-9572-6F2686F269EF}" destId="{5FC2300A-627E-44AA-ADAE-AFC9C66B84E1}" srcOrd="0" destOrd="0" presId="urn:microsoft.com/office/officeart/2005/8/layout/vList2"/>
    <dgm:cxn modelId="{5737D426-F1F0-4191-9CE7-BE3B7CFA1527}" type="presOf" srcId="{983FF0BC-A3A6-4C8E-BAA6-8CFB0EC6C57D}" destId="{BBDB3F37-ED49-434A-8A27-5E46A3945292}" srcOrd="0" destOrd="0" presId="urn:microsoft.com/office/officeart/2005/8/layout/vList2"/>
    <dgm:cxn modelId="{1BFBF129-3241-45B9-A47A-E25BEB6C4E68}" type="presOf" srcId="{E04DFEF8-B2B9-4255-BCFE-8FADDF20157C}" destId="{2AFE77DC-23BF-4323-8430-F55EBF05EED3}" srcOrd="0" destOrd="0" presId="urn:microsoft.com/office/officeart/2005/8/layout/vList2"/>
    <dgm:cxn modelId="{36E3542B-A66D-4FF1-BDAE-826F0F681CBB}" srcId="{E04DFEF8-B2B9-4255-BCFE-8FADDF20157C}" destId="{9D25F954-9C5B-46B3-9518-1C97452F4590}" srcOrd="4" destOrd="0" parTransId="{B3299D81-BE0F-47A1-8B68-9FE6760B6639}" sibTransId="{34AB9AE5-77B3-407C-B948-D8210ABFC64B}"/>
    <dgm:cxn modelId="{15C0943E-8A76-4B49-A4DA-03FA3C59F415}" srcId="{E04DFEF8-B2B9-4255-BCFE-8FADDF20157C}" destId="{5C26BD5E-46BE-49D9-9572-6F2686F269EF}" srcOrd="2" destOrd="0" parTransId="{AEA13D00-CBEB-45AB-8DAB-332012D35648}" sibTransId="{41F8CC17-FC06-4BCC-A8D0-2534FD17C04F}"/>
    <dgm:cxn modelId="{9E6FD45D-89F5-4B0F-A05A-6D840C705D57}" type="presOf" srcId="{8C60C6C6-DF94-47F5-A599-9891BBAF3FE9}" destId="{9359F4BA-1C8F-4964-8E62-34EC1CC42F38}" srcOrd="0" destOrd="0" presId="urn:microsoft.com/office/officeart/2005/8/layout/vList2"/>
    <dgm:cxn modelId="{C76AAB53-E743-4037-908A-34DCBB4871EB}" type="presOf" srcId="{5CDA767D-1EE6-446F-9518-9F1D19C65BBA}" destId="{C7894614-786B-4E39-9495-95851C77E4E6}" srcOrd="0" destOrd="0" presId="urn:microsoft.com/office/officeart/2005/8/layout/vList2"/>
    <dgm:cxn modelId="{C3AD087F-2559-459F-9356-C6399E667144}" srcId="{E04DFEF8-B2B9-4255-BCFE-8FADDF20157C}" destId="{5CDA767D-1EE6-446F-9518-9F1D19C65BBA}" srcOrd="1" destOrd="0" parTransId="{E6408A13-590E-43D6-BDE1-384EDC802980}" sibTransId="{AC5EB8C1-8C45-4E5E-B639-920AE4FB16B7}"/>
    <dgm:cxn modelId="{32E73A8F-13FA-4F10-A61C-21CBC742EF09}" type="presOf" srcId="{9D25F954-9C5B-46B3-9518-1C97452F4590}" destId="{597F3857-C05E-4CFD-80C7-FB6EC80A8F9F}" srcOrd="0" destOrd="0" presId="urn:microsoft.com/office/officeart/2005/8/layout/vList2"/>
    <dgm:cxn modelId="{3FA3ADA0-6AAF-4C2C-B607-B92EACCC331C}" srcId="{E04DFEF8-B2B9-4255-BCFE-8FADDF20157C}" destId="{983FF0BC-A3A6-4C8E-BAA6-8CFB0EC6C57D}" srcOrd="0" destOrd="0" parTransId="{B1F7402F-0BF1-4512-8768-FF1C3CB3DA1D}" sibTransId="{B2CA081D-23A0-427D-848A-73C5DB7CF100}"/>
    <dgm:cxn modelId="{95D243A8-9884-4FDB-9321-5929F11312D3}" srcId="{E04DFEF8-B2B9-4255-BCFE-8FADDF20157C}" destId="{8C60C6C6-DF94-47F5-A599-9891BBAF3FE9}" srcOrd="3" destOrd="0" parTransId="{CA73ABA2-273E-4B84-9F87-5D7B5E5D5301}" sibTransId="{4464F16A-0CE7-49C0-B3E9-07C567BECFBA}"/>
    <dgm:cxn modelId="{63DD1C44-2E5B-4880-8427-DCEDE376F2E8}" type="presParOf" srcId="{2AFE77DC-23BF-4323-8430-F55EBF05EED3}" destId="{BBDB3F37-ED49-434A-8A27-5E46A3945292}" srcOrd="0" destOrd="0" presId="urn:microsoft.com/office/officeart/2005/8/layout/vList2"/>
    <dgm:cxn modelId="{F56681D6-C826-44E2-8E73-55D30488EEBB}" type="presParOf" srcId="{2AFE77DC-23BF-4323-8430-F55EBF05EED3}" destId="{2948C8C8-64C5-4D1B-B36E-0D578D6629DB}" srcOrd="1" destOrd="0" presId="urn:microsoft.com/office/officeart/2005/8/layout/vList2"/>
    <dgm:cxn modelId="{74C2993D-8477-48FD-8921-FAEB4FE710A0}" type="presParOf" srcId="{2AFE77DC-23BF-4323-8430-F55EBF05EED3}" destId="{C7894614-786B-4E39-9495-95851C77E4E6}" srcOrd="2" destOrd="0" presId="urn:microsoft.com/office/officeart/2005/8/layout/vList2"/>
    <dgm:cxn modelId="{2F2770A5-0881-4136-9BC0-3B6619BA0F08}" type="presParOf" srcId="{2AFE77DC-23BF-4323-8430-F55EBF05EED3}" destId="{668DC5C3-2C07-4C59-A220-B94D14F148D4}" srcOrd="3" destOrd="0" presId="urn:microsoft.com/office/officeart/2005/8/layout/vList2"/>
    <dgm:cxn modelId="{F21D27E3-C530-4C45-9939-C3592FFAD375}" type="presParOf" srcId="{2AFE77DC-23BF-4323-8430-F55EBF05EED3}" destId="{5FC2300A-627E-44AA-ADAE-AFC9C66B84E1}" srcOrd="4" destOrd="0" presId="urn:microsoft.com/office/officeart/2005/8/layout/vList2"/>
    <dgm:cxn modelId="{5A1F357B-F715-4464-95A3-E8519C08CC07}" type="presParOf" srcId="{2AFE77DC-23BF-4323-8430-F55EBF05EED3}" destId="{1F9BD38E-E3B4-412A-A84A-72FE89F5A9BF}" srcOrd="5" destOrd="0" presId="urn:microsoft.com/office/officeart/2005/8/layout/vList2"/>
    <dgm:cxn modelId="{8EE31382-D55D-4C74-A7D7-59DA2E4A487E}" type="presParOf" srcId="{2AFE77DC-23BF-4323-8430-F55EBF05EED3}" destId="{9359F4BA-1C8F-4964-8E62-34EC1CC42F38}" srcOrd="6" destOrd="0" presId="urn:microsoft.com/office/officeart/2005/8/layout/vList2"/>
    <dgm:cxn modelId="{B4442A49-DBB2-4E87-A51B-34E74B40FB13}" type="presParOf" srcId="{2AFE77DC-23BF-4323-8430-F55EBF05EED3}" destId="{98D82827-2900-4A72-A950-B653AD233C36}" srcOrd="7" destOrd="0" presId="urn:microsoft.com/office/officeart/2005/8/layout/vList2"/>
    <dgm:cxn modelId="{3AA60B20-10CC-4803-AD05-A0078D914F2F}" type="presParOf" srcId="{2AFE77DC-23BF-4323-8430-F55EBF05EED3}" destId="{597F3857-C05E-4CFD-80C7-FB6EC80A8F9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238496-3972-45EF-A644-6EA67C2770B9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BD2A4175-A33F-416D-A6C8-60EAFF4231C4}">
      <dgm:prSet/>
      <dgm:spPr/>
      <dgm:t>
        <a:bodyPr/>
        <a:lstStyle/>
        <a:p>
          <a:r>
            <a:rPr lang="ko" b="1" dirty="0">
              <a:solidFill>
                <a:srgbClr val="002060"/>
              </a:solidFill>
            </a:rPr>
            <a:t>대통령 결의안 (No. PP-4151, 02.02.2019) "정보 및 대중 커뮤니케이션 기관의 활동 조직에 관하여"</a:t>
          </a:r>
        </a:p>
      </dgm:t>
    </dgm:pt>
    <dgm:pt modelId="{90116C3B-0123-42D9-8CF5-A085E9C6313C}" type="parTrans" cxnId="{02B32B84-F428-4A29-AC8B-16B70EE53B7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B3AB540-D40E-4419-9BB3-17507923B78B}" type="sibTrans" cxnId="{02B32B84-F428-4A29-AC8B-16B70EE53B7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9290E6D-0D42-4CED-B6C2-AA459F2B1D68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대통령 결의안(No. PP-358, 14.10.2024) "2030년까지 인공지능 기술 개발 전략 승인에 관하여"</a:t>
          </a:r>
        </a:p>
      </dgm:t>
    </dgm:pt>
    <dgm:pt modelId="{C3251008-9341-4611-A7B6-186723F109B6}" type="parTrans" cxnId="{C58B8E81-EE73-4F25-BC48-83362E7F62C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58F9550-C83E-4BA6-876A-5F9ED60989DD}" type="sibTrans" cxnId="{C58B8E81-EE73-4F25-BC48-83362E7F62C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3520A20-136E-4790-941E-C24E06188C10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대통령령(No. UP-6097, 10.29.2020) "2030년까지 과학 개발 개념 승인에 관하여"</a:t>
          </a:r>
        </a:p>
      </dgm:t>
    </dgm:pt>
    <dgm:pt modelId="{1854B406-6924-495E-BDDE-DF357BB1966A}" type="parTrans" cxnId="{5DAD2D7A-2C15-418F-B7E2-CBCECAFBB73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B8BD43C-8161-4B33-B297-FB3A5937C25A}" type="sibTrans" cxnId="{5DAD2D7A-2C15-418F-B7E2-CBCECAFBB73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84D04FB-4D4C-4DDA-A4B5-D437C2AAD078}" type="pres">
      <dgm:prSet presAssocID="{99238496-3972-45EF-A644-6EA67C2770B9}" presName="linear" presStyleCnt="0">
        <dgm:presLayoutVars>
          <dgm:animLvl val="lvl"/>
          <dgm:resizeHandles val="exact"/>
        </dgm:presLayoutVars>
      </dgm:prSet>
      <dgm:spPr/>
    </dgm:pt>
    <dgm:pt modelId="{25267E9A-41B2-4E88-961F-5A8C49A33B51}" type="pres">
      <dgm:prSet presAssocID="{BD2A4175-A33F-416D-A6C8-60EAFF4231C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55B5BAF-44B1-4179-93EA-D44247769518}" type="pres">
      <dgm:prSet presAssocID="{6B3AB540-D40E-4419-9BB3-17507923B78B}" presName="spacer" presStyleCnt="0"/>
      <dgm:spPr/>
    </dgm:pt>
    <dgm:pt modelId="{3FC056E8-342A-48DF-8780-797A113E4412}" type="pres">
      <dgm:prSet presAssocID="{B9290E6D-0D42-4CED-B6C2-AA459F2B1D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AF98933-8F36-42FC-AA3D-C58A6B35DA82}" type="pres">
      <dgm:prSet presAssocID="{858F9550-C83E-4BA6-876A-5F9ED60989DD}" presName="spacer" presStyleCnt="0"/>
      <dgm:spPr/>
    </dgm:pt>
    <dgm:pt modelId="{1F8507B8-477B-4BB8-A473-B536B8DF3D86}" type="pres">
      <dgm:prSet presAssocID="{63520A20-136E-4790-941E-C24E06188C1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B182F00-E12D-47F9-8C7A-0709D2652C8A}" type="presOf" srcId="{63520A20-136E-4790-941E-C24E06188C10}" destId="{1F8507B8-477B-4BB8-A473-B536B8DF3D86}" srcOrd="0" destOrd="0" presId="urn:microsoft.com/office/officeart/2005/8/layout/vList2"/>
    <dgm:cxn modelId="{C1A09C3D-BBA0-458E-930E-1157EEFBF646}" type="presOf" srcId="{99238496-3972-45EF-A644-6EA67C2770B9}" destId="{D84D04FB-4D4C-4DDA-A4B5-D437C2AAD078}" srcOrd="0" destOrd="0" presId="urn:microsoft.com/office/officeart/2005/8/layout/vList2"/>
    <dgm:cxn modelId="{F9E65353-20A4-4A47-94F5-9996E9B5D4CF}" type="presOf" srcId="{B9290E6D-0D42-4CED-B6C2-AA459F2B1D68}" destId="{3FC056E8-342A-48DF-8780-797A113E4412}" srcOrd="0" destOrd="0" presId="urn:microsoft.com/office/officeart/2005/8/layout/vList2"/>
    <dgm:cxn modelId="{5DAD2D7A-2C15-418F-B7E2-CBCECAFBB73C}" srcId="{99238496-3972-45EF-A644-6EA67C2770B9}" destId="{63520A20-136E-4790-941E-C24E06188C10}" srcOrd="2" destOrd="0" parTransId="{1854B406-6924-495E-BDDE-DF357BB1966A}" sibTransId="{1B8BD43C-8161-4B33-B297-FB3A5937C25A}"/>
    <dgm:cxn modelId="{C58B8E81-EE73-4F25-BC48-83362E7F62C4}" srcId="{99238496-3972-45EF-A644-6EA67C2770B9}" destId="{B9290E6D-0D42-4CED-B6C2-AA459F2B1D68}" srcOrd="1" destOrd="0" parTransId="{C3251008-9341-4611-A7B6-186723F109B6}" sibTransId="{858F9550-C83E-4BA6-876A-5F9ED60989DD}"/>
    <dgm:cxn modelId="{02B32B84-F428-4A29-AC8B-16B70EE53B77}" srcId="{99238496-3972-45EF-A644-6EA67C2770B9}" destId="{BD2A4175-A33F-416D-A6C8-60EAFF4231C4}" srcOrd="0" destOrd="0" parTransId="{90116C3B-0123-42D9-8CF5-A085E9C6313C}" sibTransId="{6B3AB540-D40E-4419-9BB3-17507923B78B}"/>
    <dgm:cxn modelId="{78A5DDEB-9C3A-4F3E-BA7F-D620BED0E7CE}" type="presOf" srcId="{BD2A4175-A33F-416D-A6C8-60EAFF4231C4}" destId="{25267E9A-41B2-4E88-961F-5A8C49A33B51}" srcOrd="0" destOrd="0" presId="urn:microsoft.com/office/officeart/2005/8/layout/vList2"/>
    <dgm:cxn modelId="{EB77DB36-F914-478E-B3BD-270B5F81D51B}" type="presParOf" srcId="{D84D04FB-4D4C-4DDA-A4B5-D437C2AAD078}" destId="{25267E9A-41B2-4E88-961F-5A8C49A33B51}" srcOrd="0" destOrd="0" presId="urn:microsoft.com/office/officeart/2005/8/layout/vList2"/>
    <dgm:cxn modelId="{93068D9D-C306-4E5F-8EC7-810AE0223E4A}" type="presParOf" srcId="{D84D04FB-4D4C-4DDA-A4B5-D437C2AAD078}" destId="{555B5BAF-44B1-4179-93EA-D44247769518}" srcOrd="1" destOrd="0" presId="urn:microsoft.com/office/officeart/2005/8/layout/vList2"/>
    <dgm:cxn modelId="{F2F5A509-C437-41FF-932B-BFF8398C5DF0}" type="presParOf" srcId="{D84D04FB-4D4C-4DDA-A4B5-D437C2AAD078}" destId="{3FC056E8-342A-48DF-8780-797A113E4412}" srcOrd="2" destOrd="0" presId="urn:microsoft.com/office/officeart/2005/8/layout/vList2"/>
    <dgm:cxn modelId="{FEEA49A7-3B58-46B2-B078-EEA5CCE90E24}" type="presParOf" srcId="{D84D04FB-4D4C-4DDA-A4B5-D437C2AAD078}" destId="{AAF98933-8F36-42FC-AA3D-C58A6B35DA82}" srcOrd="3" destOrd="0" presId="urn:microsoft.com/office/officeart/2005/8/layout/vList2"/>
    <dgm:cxn modelId="{E1E0AC69-1E64-41D1-AA25-E3AF436F9E16}" type="presParOf" srcId="{D84D04FB-4D4C-4DDA-A4B5-D437C2AAD078}" destId="{1F8507B8-477B-4BB8-A473-B536B8DF3D8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E48147-A01B-4E19-A072-5C316E4BD34A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18B087BE-8D5E-41F8-8BA8-459C62225D47}">
      <dgm:prSet/>
      <dgm:spPr/>
      <dgm:t>
        <a:bodyPr/>
        <a:lstStyle/>
        <a:p>
          <a:r>
            <a:rPr lang="ko" b="1" dirty="0">
              <a:solidFill>
                <a:srgbClr val="002060"/>
              </a:solidFill>
            </a:rPr>
            <a:t>단일 포털 my.gov.uz: 사용자 450,000명(2017년)에서 1억명(2024년)으로</a:t>
          </a:r>
        </a:p>
      </dgm:t>
    </dgm:pt>
    <dgm:pt modelId="{8AC70506-0AC6-4B52-A6FF-F04E1E20D1AA}" type="parTrans" cxnId="{F8A03CD8-C9B7-4FDB-B2D2-A55E28C6923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B2CA5E8-61DF-4A95-B820-566CD1AE4D48}" type="sibTrans" cxnId="{F8A03CD8-C9B7-4FDB-B2D2-A55E28C6923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F171EE8-0A6D-42D4-9C7D-258CB2B19D12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700개 이상의 전자 형태의 정부 서비스</a:t>
          </a:r>
        </a:p>
      </dgm:t>
    </dgm:pt>
    <dgm:pt modelId="{41EBB5AE-459A-4346-832E-108D2DC5CF26}" type="parTrans" cxnId="{99231C68-65E4-4050-859E-52B9CE6A526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D0DA785-9AAF-4D03-BE69-01453687B1E3}" type="sibTrans" cxnId="{99231C68-65E4-4050-859E-52B9CE6A526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3257F73-C090-4598-A817-CD87B9554965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E-Sud 시스템(내각 결의안 제247호, 2013년 9월 6일): 150만 건의 전자 청구</a:t>
          </a:r>
        </a:p>
      </dgm:t>
    </dgm:pt>
    <dgm:pt modelId="{44355B23-32B3-47EC-B68A-F2BD32F95CEA}" type="parTrans" cxnId="{2E752BA3-F9C7-41FD-929B-F34870E8DA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90EF056-0F5C-41D7-984C-4F08AE501385}" type="sibTrans" cxnId="{2E752BA3-F9C7-41FD-929B-F34870E8DA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205BD2A-37A9-4411-A6DF-F9CAA4EA3750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모든 법원 항소의 78%는 전자 형식입니다.</a:t>
          </a:r>
        </a:p>
      </dgm:t>
    </dgm:pt>
    <dgm:pt modelId="{6F0726BB-DC5C-4A72-AA60-18ED98E4E4CE}" type="parTrans" cxnId="{1A15D24D-2CD5-42B7-96E0-1C5390F4FA8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56C9FB7-1D8B-432F-8728-CCCDC4916885}" type="sibTrans" cxnId="{1A15D24D-2CD5-42B7-96E0-1C5390F4FA8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51583C4-28BB-48D0-A369-AFBFE70C8462}" type="pres">
      <dgm:prSet presAssocID="{C1E48147-A01B-4E19-A072-5C316E4BD34A}" presName="linear" presStyleCnt="0">
        <dgm:presLayoutVars>
          <dgm:animLvl val="lvl"/>
          <dgm:resizeHandles val="exact"/>
        </dgm:presLayoutVars>
      </dgm:prSet>
      <dgm:spPr/>
    </dgm:pt>
    <dgm:pt modelId="{A6FB79E2-F8FE-44C6-B215-E2D4A771C3D2}" type="pres">
      <dgm:prSet presAssocID="{18B087BE-8D5E-41F8-8BA8-459C62225D4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5F53B7-C784-4004-A9D6-531501C289CD}" type="pres">
      <dgm:prSet presAssocID="{4B2CA5E8-61DF-4A95-B820-566CD1AE4D48}" presName="spacer" presStyleCnt="0"/>
      <dgm:spPr/>
    </dgm:pt>
    <dgm:pt modelId="{0D52E033-6071-4577-8A1C-B1BDE3A6CC68}" type="pres">
      <dgm:prSet presAssocID="{0F171EE8-0A6D-42D4-9C7D-258CB2B19D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631FE06-E36E-4DCB-B40E-A7D4F01EB059}" type="pres">
      <dgm:prSet presAssocID="{3D0DA785-9AAF-4D03-BE69-01453687B1E3}" presName="spacer" presStyleCnt="0"/>
      <dgm:spPr/>
    </dgm:pt>
    <dgm:pt modelId="{09A59725-5D1F-4FF3-AB83-31BA4834156C}" type="pres">
      <dgm:prSet presAssocID="{13257F73-C090-4598-A817-CD87B955496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BAD871E-1E7C-472C-B848-0299B8BAFD11}" type="pres">
      <dgm:prSet presAssocID="{D90EF056-0F5C-41D7-984C-4F08AE501385}" presName="spacer" presStyleCnt="0"/>
      <dgm:spPr/>
    </dgm:pt>
    <dgm:pt modelId="{C7036EA0-81B5-44F7-8CCB-953974C2A66F}" type="pres">
      <dgm:prSet presAssocID="{9205BD2A-37A9-4411-A6DF-F9CAA4EA375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628320D-D7A1-47CC-B243-676AD6D80C06}" type="presOf" srcId="{18B087BE-8D5E-41F8-8BA8-459C62225D47}" destId="{A6FB79E2-F8FE-44C6-B215-E2D4A771C3D2}" srcOrd="0" destOrd="0" presId="urn:microsoft.com/office/officeart/2005/8/layout/vList2"/>
    <dgm:cxn modelId="{C9288F25-EF64-4473-8684-F569279619A1}" type="presOf" srcId="{13257F73-C090-4598-A817-CD87B9554965}" destId="{09A59725-5D1F-4FF3-AB83-31BA4834156C}" srcOrd="0" destOrd="0" presId="urn:microsoft.com/office/officeart/2005/8/layout/vList2"/>
    <dgm:cxn modelId="{99231C68-65E4-4050-859E-52B9CE6A5265}" srcId="{C1E48147-A01B-4E19-A072-5C316E4BD34A}" destId="{0F171EE8-0A6D-42D4-9C7D-258CB2B19D12}" srcOrd="1" destOrd="0" parTransId="{41EBB5AE-459A-4346-832E-108D2DC5CF26}" sibTransId="{3D0DA785-9AAF-4D03-BE69-01453687B1E3}"/>
    <dgm:cxn modelId="{1A15D24D-2CD5-42B7-96E0-1C5390F4FA8E}" srcId="{C1E48147-A01B-4E19-A072-5C316E4BD34A}" destId="{9205BD2A-37A9-4411-A6DF-F9CAA4EA3750}" srcOrd="3" destOrd="0" parTransId="{6F0726BB-DC5C-4A72-AA60-18ED98E4E4CE}" sibTransId="{556C9FB7-1D8B-432F-8728-CCCDC4916885}"/>
    <dgm:cxn modelId="{9F8A644F-301A-4E78-A079-B5EE425306D8}" type="presOf" srcId="{9205BD2A-37A9-4411-A6DF-F9CAA4EA3750}" destId="{C7036EA0-81B5-44F7-8CCB-953974C2A66F}" srcOrd="0" destOrd="0" presId="urn:microsoft.com/office/officeart/2005/8/layout/vList2"/>
    <dgm:cxn modelId="{2E752BA3-F9C7-41FD-929B-F34870E8DA56}" srcId="{C1E48147-A01B-4E19-A072-5C316E4BD34A}" destId="{13257F73-C090-4598-A817-CD87B9554965}" srcOrd="2" destOrd="0" parTransId="{44355B23-32B3-47EC-B68A-F2BD32F95CEA}" sibTransId="{D90EF056-0F5C-41D7-984C-4F08AE501385}"/>
    <dgm:cxn modelId="{39BA57A7-9146-497D-995D-53BE1B595185}" type="presOf" srcId="{0F171EE8-0A6D-42D4-9C7D-258CB2B19D12}" destId="{0D52E033-6071-4577-8A1C-B1BDE3A6CC68}" srcOrd="0" destOrd="0" presId="urn:microsoft.com/office/officeart/2005/8/layout/vList2"/>
    <dgm:cxn modelId="{ADFD1DCB-CB9C-45B2-8975-00DB45C822BC}" type="presOf" srcId="{C1E48147-A01B-4E19-A072-5C316E4BD34A}" destId="{751583C4-28BB-48D0-A369-AFBFE70C8462}" srcOrd="0" destOrd="0" presId="urn:microsoft.com/office/officeart/2005/8/layout/vList2"/>
    <dgm:cxn modelId="{F8A03CD8-C9B7-4FDB-B2D2-A55E28C6923E}" srcId="{C1E48147-A01B-4E19-A072-5C316E4BD34A}" destId="{18B087BE-8D5E-41F8-8BA8-459C62225D47}" srcOrd="0" destOrd="0" parTransId="{8AC70506-0AC6-4B52-A6FF-F04E1E20D1AA}" sibTransId="{4B2CA5E8-61DF-4A95-B820-566CD1AE4D48}"/>
    <dgm:cxn modelId="{C1D80570-2408-4402-A117-FF01311E20F7}" type="presParOf" srcId="{751583C4-28BB-48D0-A369-AFBFE70C8462}" destId="{A6FB79E2-F8FE-44C6-B215-E2D4A771C3D2}" srcOrd="0" destOrd="0" presId="urn:microsoft.com/office/officeart/2005/8/layout/vList2"/>
    <dgm:cxn modelId="{E8486671-9978-4B68-B0CA-68F4EA543A54}" type="presParOf" srcId="{751583C4-28BB-48D0-A369-AFBFE70C8462}" destId="{CA5F53B7-C784-4004-A9D6-531501C289CD}" srcOrd="1" destOrd="0" presId="urn:microsoft.com/office/officeart/2005/8/layout/vList2"/>
    <dgm:cxn modelId="{F50897CF-344C-4912-A4F3-747D334E7EB1}" type="presParOf" srcId="{751583C4-28BB-48D0-A369-AFBFE70C8462}" destId="{0D52E033-6071-4577-8A1C-B1BDE3A6CC68}" srcOrd="2" destOrd="0" presId="urn:microsoft.com/office/officeart/2005/8/layout/vList2"/>
    <dgm:cxn modelId="{9BE2C9D7-97A1-4C88-868B-F110A87E07E8}" type="presParOf" srcId="{751583C4-28BB-48D0-A369-AFBFE70C8462}" destId="{F631FE06-E36E-4DCB-B40E-A7D4F01EB059}" srcOrd="3" destOrd="0" presId="urn:microsoft.com/office/officeart/2005/8/layout/vList2"/>
    <dgm:cxn modelId="{A3797EAA-249C-451C-9E16-458D7C3E13F8}" type="presParOf" srcId="{751583C4-28BB-48D0-A369-AFBFE70C8462}" destId="{09A59725-5D1F-4FF3-AB83-31BA4834156C}" srcOrd="4" destOrd="0" presId="urn:microsoft.com/office/officeart/2005/8/layout/vList2"/>
    <dgm:cxn modelId="{41C92582-0D18-4502-862D-B4E25C0B86BE}" type="presParOf" srcId="{751583C4-28BB-48D0-A369-AFBFE70C8462}" destId="{9BAD871E-1E7C-472C-B848-0299B8BAFD11}" srcOrd="5" destOrd="0" presId="urn:microsoft.com/office/officeart/2005/8/layout/vList2"/>
    <dgm:cxn modelId="{881F42E2-4C05-405D-958C-E563D203B51C}" type="presParOf" srcId="{751583C4-28BB-48D0-A369-AFBFE70C8462}" destId="{C7036EA0-81B5-44F7-8CCB-953974C2A66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6C7771-3019-4082-B302-83A72E870806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1CBD383B-F0FB-4B0A-9BAF-041FF1F385D5}">
      <dgm:prSet/>
      <dgm:spPr/>
      <dgm:t>
        <a:bodyPr/>
        <a:lstStyle/>
        <a:p>
          <a:r>
            <a:rPr lang="ko" b="1" dirty="0">
              <a:solidFill>
                <a:srgbClr val="002060"/>
              </a:solidFill>
            </a:rPr>
            <a:t>대통령 결의안(No. PP-3166, 31.07.2017) "국가 및 기업 조달 시스템 개혁 조치에 관하여"</a:t>
          </a:r>
        </a:p>
      </dgm:t>
    </dgm:pt>
    <dgm:pt modelId="{F2A80DAB-13C3-4129-B572-5C4E8DFB32D5}" type="parTrans" cxnId="{979A16FA-7C19-4BA6-B404-580618FEACF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7304051-52EE-4365-9CFB-A0A37D039C0B}" type="sibTrans" cxnId="{979A16FA-7C19-4BA6-B404-580618FEACF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B37483D-4282-438C-93B9-24FFA8DE2C49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경제적 효과: 2018~2024년에 23억 달러 이상.</a:t>
          </a:r>
        </a:p>
      </dgm:t>
    </dgm:pt>
    <dgm:pt modelId="{7F3ED08E-33B1-4450-9CA9-5D425F0FFB37}" type="parTrans" cxnId="{AD56E21F-8F8A-4CFF-BC09-0DB05FC0E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C2F7BED-49C7-4EE9-9C19-696F77B18DA9}" type="sibTrans" cxnId="{AD56E21F-8F8A-4CFF-BC09-0DB05FC0E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AF911F8-E578-4940-A6B4-213C77E6B4EE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국가등록 및 공공조달 시스템에 블록체인 구현</a:t>
          </a:r>
        </a:p>
      </dgm:t>
    </dgm:pt>
    <dgm:pt modelId="{29460C7A-0A83-4834-B664-EE6BAE8270A9}" type="parTrans" cxnId="{5C1D6F69-38E2-4814-97DA-429699355B3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02A23E0-950B-4E78-ACD8-94344866E9A0}" type="sibTrans" cxnId="{5C1D6F69-38E2-4814-97DA-429699355B3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FE8D74F3-FA69-4AFE-9C63-86B3265D2E06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투명성 증대 및 부패 위험 감소</a:t>
          </a:r>
        </a:p>
      </dgm:t>
    </dgm:pt>
    <dgm:pt modelId="{54A9E966-13AC-4540-92F9-9E2998278D23}" type="parTrans" cxnId="{10AE858C-8223-4411-BA63-ADDA8E35C0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A5A961A-7CEC-42EB-8D0E-72E90889CBDE}" type="sibTrans" cxnId="{10AE858C-8223-4411-BA63-ADDA8E35C05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7E10254-D24C-4174-B173-40C5655DBC06}" type="pres">
      <dgm:prSet presAssocID="{316C7771-3019-4082-B302-83A72E870806}" presName="linear" presStyleCnt="0">
        <dgm:presLayoutVars>
          <dgm:animLvl val="lvl"/>
          <dgm:resizeHandles val="exact"/>
        </dgm:presLayoutVars>
      </dgm:prSet>
      <dgm:spPr/>
    </dgm:pt>
    <dgm:pt modelId="{7C397E40-23B3-4B95-A9BD-26D5E773B648}" type="pres">
      <dgm:prSet presAssocID="{1CBD383B-F0FB-4B0A-9BAF-041FF1F385D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F9D9C8D-9D1B-472D-BB72-5B7CEEB9F49A}" type="pres">
      <dgm:prSet presAssocID="{C7304051-52EE-4365-9CFB-A0A37D039C0B}" presName="spacer" presStyleCnt="0"/>
      <dgm:spPr/>
    </dgm:pt>
    <dgm:pt modelId="{0BEFCDC1-C358-4BAD-ABEE-214BD7FA5336}" type="pres">
      <dgm:prSet presAssocID="{1B37483D-4282-438C-93B9-24FFA8DE2C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FD96DA8-FA60-405E-9456-2B9D57F6F2C4}" type="pres">
      <dgm:prSet presAssocID="{9C2F7BED-49C7-4EE9-9C19-696F77B18DA9}" presName="spacer" presStyleCnt="0"/>
      <dgm:spPr/>
    </dgm:pt>
    <dgm:pt modelId="{418F5A03-5C29-4F9E-BE7B-58512AEC61EF}" type="pres">
      <dgm:prSet presAssocID="{2AF911F8-E578-4940-A6B4-213C77E6B4E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575D49-4947-42EF-8759-EB9828D6FC50}" type="pres">
      <dgm:prSet presAssocID="{302A23E0-950B-4E78-ACD8-94344866E9A0}" presName="spacer" presStyleCnt="0"/>
      <dgm:spPr/>
    </dgm:pt>
    <dgm:pt modelId="{743DFBEF-A0E3-4EA9-98A2-5D0D3E4067F3}" type="pres">
      <dgm:prSet presAssocID="{FE8D74F3-FA69-4AFE-9C63-86B3265D2E0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D56E21F-8F8A-4CFF-BC09-0DB05FC0E093}" srcId="{316C7771-3019-4082-B302-83A72E870806}" destId="{1B37483D-4282-438C-93B9-24FFA8DE2C49}" srcOrd="1" destOrd="0" parTransId="{7F3ED08E-33B1-4450-9CA9-5D425F0FFB37}" sibTransId="{9C2F7BED-49C7-4EE9-9C19-696F77B18DA9}"/>
    <dgm:cxn modelId="{9B5B9020-A413-48CA-9458-323915437421}" type="presOf" srcId="{2AF911F8-E578-4940-A6B4-213C77E6B4EE}" destId="{418F5A03-5C29-4F9E-BE7B-58512AEC61EF}" srcOrd="0" destOrd="0" presId="urn:microsoft.com/office/officeart/2005/8/layout/vList2"/>
    <dgm:cxn modelId="{10516236-958F-4F98-AD69-D96D610120E4}" type="presOf" srcId="{316C7771-3019-4082-B302-83A72E870806}" destId="{27E10254-D24C-4174-B173-40C5655DBC06}" srcOrd="0" destOrd="0" presId="urn:microsoft.com/office/officeart/2005/8/layout/vList2"/>
    <dgm:cxn modelId="{DB216F5B-8BD8-4E03-AC3F-588434914D62}" type="presOf" srcId="{1CBD383B-F0FB-4B0A-9BAF-041FF1F385D5}" destId="{7C397E40-23B3-4B95-A9BD-26D5E773B648}" srcOrd="0" destOrd="0" presId="urn:microsoft.com/office/officeart/2005/8/layout/vList2"/>
    <dgm:cxn modelId="{5C1D6F69-38E2-4814-97DA-429699355B37}" srcId="{316C7771-3019-4082-B302-83A72E870806}" destId="{2AF911F8-E578-4940-A6B4-213C77E6B4EE}" srcOrd="2" destOrd="0" parTransId="{29460C7A-0A83-4834-B664-EE6BAE8270A9}" sibTransId="{302A23E0-950B-4E78-ACD8-94344866E9A0}"/>
    <dgm:cxn modelId="{EBD4E753-E8FF-46C4-8A23-5ACAB9C6B0A1}" type="presOf" srcId="{FE8D74F3-FA69-4AFE-9C63-86B3265D2E06}" destId="{743DFBEF-A0E3-4EA9-98A2-5D0D3E4067F3}" srcOrd="0" destOrd="0" presId="urn:microsoft.com/office/officeart/2005/8/layout/vList2"/>
    <dgm:cxn modelId="{10AE858C-8223-4411-BA63-ADDA8E35C056}" srcId="{316C7771-3019-4082-B302-83A72E870806}" destId="{FE8D74F3-FA69-4AFE-9C63-86B3265D2E06}" srcOrd="3" destOrd="0" parTransId="{54A9E966-13AC-4540-92F9-9E2998278D23}" sibTransId="{6A5A961A-7CEC-42EB-8D0E-72E90889CBDE}"/>
    <dgm:cxn modelId="{CDBD4BB2-4676-4821-BEC8-A98585298B98}" type="presOf" srcId="{1B37483D-4282-438C-93B9-24FFA8DE2C49}" destId="{0BEFCDC1-C358-4BAD-ABEE-214BD7FA5336}" srcOrd="0" destOrd="0" presId="urn:microsoft.com/office/officeart/2005/8/layout/vList2"/>
    <dgm:cxn modelId="{979A16FA-7C19-4BA6-B404-580618FEACF8}" srcId="{316C7771-3019-4082-B302-83A72E870806}" destId="{1CBD383B-F0FB-4B0A-9BAF-041FF1F385D5}" srcOrd="0" destOrd="0" parTransId="{F2A80DAB-13C3-4129-B572-5C4E8DFB32D5}" sibTransId="{C7304051-52EE-4365-9CFB-A0A37D039C0B}"/>
    <dgm:cxn modelId="{0D2D2AEE-048D-4C5A-9604-E052F36E933B}" type="presParOf" srcId="{27E10254-D24C-4174-B173-40C5655DBC06}" destId="{7C397E40-23B3-4B95-A9BD-26D5E773B648}" srcOrd="0" destOrd="0" presId="urn:microsoft.com/office/officeart/2005/8/layout/vList2"/>
    <dgm:cxn modelId="{1F00D52E-494F-425B-87E5-21163FD64D36}" type="presParOf" srcId="{27E10254-D24C-4174-B173-40C5655DBC06}" destId="{0F9D9C8D-9D1B-472D-BB72-5B7CEEB9F49A}" srcOrd="1" destOrd="0" presId="urn:microsoft.com/office/officeart/2005/8/layout/vList2"/>
    <dgm:cxn modelId="{CAD1D57E-6E0B-4BCC-86C2-CDB702FD65D5}" type="presParOf" srcId="{27E10254-D24C-4174-B173-40C5655DBC06}" destId="{0BEFCDC1-C358-4BAD-ABEE-214BD7FA5336}" srcOrd="2" destOrd="0" presId="urn:microsoft.com/office/officeart/2005/8/layout/vList2"/>
    <dgm:cxn modelId="{F40395CD-49F0-4231-AEDB-4F0FB97E0744}" type="presParOf" srcId="{27E10254-D24C-4174-B173-40C5655DBC06}" destId="{5FD96DA8-FA60-405E-9456-2B9D57F6F2C4}" srcOrd="3" destOrd="0" presId="urn:microsoft.com/office/officeart/2005/8/layout/vList2"/>
    <dgm:cxn modelId="{2B8ED4DF-5F9C-44BE-B862-B504A7319086}" type="presParOf" srcId="{27E10254-D24C-4174-B173-40C5655DBC06}" destId="{418F5A03-5C29-4F9E-BE7B-58512AEC61EF}" srcOrd="4" destOrd="0" presId="urn:microsoft.com/office/officeart/2005/8/layout/vList2"/>
    <dgm:cxn modelId="{83CC5080-7ACC-4F6F-8890-86BADB7BDEDB}" type="presParOf" srcId="{27E10254-D24C-4174-B173-40C5655DBC06}" destId="{FE575D49-4947-42EF-8759-EB9828D6FC50}" srcOrd="5" destOrd="0" presId="urn:microsoft.com/office/officeart/2005/8/layout/vList2"/>
    <dgm:cxn modelId="{E00D6DA8-65D4-4563-B838-8B421252AE24}" type="presParOf" srcId="{27E10254-D24C-4174-B173-40C5655DBC06}" destId="{743DFBEF-A0E3-4EA9-98A2-5D0D3E4067F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173BAD-0935-4814-A8D0-A93D468ED309}" type="doc">
      <dgm:prSet loTypeId="urn:microsoft.com/office/officeart/2005/8/layout/vList2" loCatId="list" qsTypeId="urn:microsoft.com/office/officeart/2005/8/quickstyle/3d2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C4CCFBD6-B18B-4E28-9F67-485BB0825F5F}">
      <dgm:prSet/>
      <dgm:spPr/>
      <dgm:t>
        <a:bodyPr/>
        <a:lstStyle/>
        <a:p>
          <a:r>
            <a:rPr lang="ko" b="1" dirty="0">
              <a:solidFill>
                <a:srgbClr val="002060"/>
              </a:solidFill>
            </a:rPr>
            <a:t>대통령 결의안 (No. PP-3832, 03.07.2018) "디지털 경제 개발을 위한 조치에 관하여"</a:t>
          </a:r>
        </a:p>
      </dgm:t>
    </dgm:pt>
    <dgm:pt modelId="{35BE9B7E-6F45-4DC7-8933-8212BAD309F1}" type="parTrans" cxnId="{C5536DDB-0212-4C0E-A7F4-030D9C3813F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F8CC0F9-9962-4F8E-99CD-5D8659A96527}" type="sibTrans" cxnId="{C5536DDB-0212-4C0E-A7F4-030D9C3813F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338E4CB-8161-4E90-BCF0-171D25EC17C3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전자상거래에 관한 법률(ZRU-792호, 2022.09.29): 2023년 전자상거래 63% 성장</a:t>
          </a:r>
        </a:p>
      </dgm:t>
    </dgm:pt>
    <dgm:pt modelId="{85C3B770-7FC4-41F9-B878-26DACC3EF44B}" type="parTrans" cxnId="{16F905B2-DCFD-43C1-A410-19F1D1F19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7209B24-7BC3-45C2-A367-1487D2EDE8F1}" type="sibTrans" cxnId="{16F905B2-DCFD-43C1-A410-19F1D1F1909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5C22777-7457-42F5-A74C-DC3C898B3E04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"개인 데이터에 관한" 법률 (No. ЗРУ-547, 2.07.2019)</a:t>
          </a:r>
        </a:p>
      </dgm:t>
    </dgm:pt>
    <dgm:pt modelId="{82C19C2D-11CC-40EF-A770-655FC1323839}" type="parTrans" cxnId="{43C57580-4328-4C33-ABBD-EC8509D0D7B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46B24E7-C89D-467D-B25D-6C110273D9DA}" type="sibTrans" cxnId="{43C57580-4328-4C33-ABBD-EC8509D0D7B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545EAC0-C3C2-4953-8D94-294ED23A5C15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대통령령(제3926호, 2018년 9월 2일) "암호화폐 거래소의 활동을 조직하기 위한 조치에 관하여"</a:t>
          </a:r>
        </a:p>
      </dgm:t>
    </dgm:pt>
    <dgm:pt modelId="{5544306F-E3A6-4A62-A3E4-886C9D85C408}" type="parTrans" cxnId="{82C0E803-1204-4C41-B39A-52F2AC6A6D5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9770D9F-9FCD-4C0F-A62E-1CAB33EBF24C}" type="sibTrans" cxnId="{82C0E803-1204-4C41-B39A-52F2AC6A6D5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9FBEC98-C2AE-44A3-BF38-4E656430834E}">
      <dgm:prSet/>
      <dgm:spPr/>
      <dgm:t>
        <a:bodyPr/>
        <a:lstStyle/>
        <a:p>
          <a:r>
            <a:rPr lang="ko" b="1">
              <a:solidFill>
                <a:srgbClr val="002060"/>
              </a:solidFill>
            </a:rPr>
            <a:t>대통령 결의안(No. PP-162, 05/24/2023) "디지털 전환을 촉진하기 위한 조치에 관하여"</a:t>
          </a:r>
        </a:p>
      </dgm:t>
    </dgm:pt>
    <dgm:pt modelId="{DE5BEB10-5161-4A05-9F6B-1F315B18152A}" type="parTrans" cxnId="{CA2C0DA5-486D-4DD4-990D-C0BF9E9FC06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D0BD8AA-3954-4433-8FDD-70518FB95A38}" type="sibTrans" cxnId="{CA2C0DA5-486D-4DD4-990D-C0BF9E9FC06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387C4F7-3118-458D-955C-18FACFA0D493}" type="pres">
      <dgm:prSet presAssocID="{39173BAD-0935-4814-A8D0-A93D468ED309}" presName="linear" presStyleCnt="0">
        <dgm:presLayoutVars>
          <dgm:animLvl val="lvl"/>
          <dgm:resizeHandles val="exact"/>
        </dgm:presLayoutVars>
      </dgm:prSet>
      <dgm:spPr/>
    </dgm:pt>
    <dgm:pt modelId="{06BAF8B2-6F3D-4C99-82AB-EDE5B09746B4}" type="pres">
      <dgm:prSet presAssocID="{C4CCFBD6-B18B-4E28-9F67-485BB0825F5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54FB54A-0189-441F-AC2E-9ACB50AB4D30}" type="pres">
      <dgm:prSet presAssocID="{7F8CC0F9-9962-4F8E-99CD-5D8659A96527}" presName="spacer" presStyleCnt="0"/>
      <dgm:spPr/>
    </dgm:pt>
    <dgm:pt modelId="{C67B48CD-6F13-4D90-BEC6-98294F6C4C36}" type="pres">
      <dgm:prSet presAssocID="{8338E4CB-8161-4E90-BCF0-171D25EC17C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A0CECDF-3EF4-43A3-A272-A262C83298A1}" type="pres">
      <dgm:prSet presAssocID="{77209B24-7BC3-45C2-A367-1487D2EDE8F1}" presName="spacer" presStyleCnt="0"/>
      <dgm:spPr/>
    </dgm:pt>
    <dgm:pt modelId="{BF37A846-2FE1-418A-8BFA-D148BDDAD173}" type="pres">
      <dgm:prSet presAssocID="{E5C22777-7457-42F5-A74C-DC3C898B3E0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F68D9B0-5E2E-4035-8377-324139B09F7F}" type="pres">
      <dgm:prSet presAssocID="{446B24E7-C89D-467D-B25D-6C110273D9DA}" presName="spacer" presStyleCnt="0"/>
      <dgm:spPr/>
    </dgm:pt>
    <dgm:pt modelId="{82D96BBB-B696-45F4-8505-E3B8E2937462}" type="pres">
      <dgm:prSet presAssocID="{A545EAC0-C3C2-4953-8D94-294ED23A5C1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4B26BED-7485-4E05-BB95-12F1A33DDF92}" type="pres">
      <dgm:prSet presAssocID="{59770D9F-9FCD-4C0F-A62E-1CAB33EBF24C}" presName="spacer" presStyleCnt="0"/>
      <dgm:spPr/>
    </dgm:pt>
    <dgm:pt modelId="{A1FCDD79-9F59-4585-9153-D53F3C190426}" type="pres">
      <dgm:prSet presAssocID="{59FBEC98-C2AE-44A3-BF38-4E656430834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2C0E803-1204-4C41-B39A-52F2AC6A6D58}" srcId="{39173BAD-0935-4814-A8D0-A93D468ED309}" destId="{A545EAC0-C3C2-4953-8D94-294ED23A5C15}" srcOrd="3" destOrd="0" parTransId="{5544306F-E3A6-4A62-A3E4-886C9D85C408}" sibTransId="{59770D9F-9FCD-4C0F-A62E-1CAB33EBF24C}"/>
    <dgm:cxn modelId="{D8FD3532-9FA3-41B7-A152-48EC38159060}" type="presOf" srcId="{C4CCFBD6-B18B-4E28-9F67-485BB0825F5F}" destId="{06BAF8B2-6F3D-4C99-82AB-EDE5B09746B4}" srcOrd="0" destOrd="0" presId="urn:microsoft.com/office/officeart/2005/8/layout/vList2"/>
    <dgm:cxn modelId="{F350267E-2389-42C0-A9BD-12C0BB530243}" type="presOf" srcId="{8338E4CB-8161-4E90-BCF0-171D25EC17C3}" destId="{C67B48CD-6F13-4D90-BEC6-98294F6C4C36}" srcOrd="0" destOrd="0" presId="urn:microsoft.com/office/officeart/2005/8/layout/vList2"/>
    <dgm:cxn modelId="{5EEF787E-67D2-4FC7-B889-E75BA9D18E3D}" type="presOf" srcId="{A545EAC0-C3C2-4953-8D94-294ED23A5C15}" destId="{82D96BBB-B696-45F4-8505-E3B8E2937462}" srcOrd="0" destOrd="0" presId="urn:microsoft.com/office/officeart/2005/8/layout/vList2"/>
    <dgm:cxn modelId="{43C57580-4328-4C33-ABBD-EC8509D0D7B0}" srcId="{39173BAD-0935-4814-A8D0-A93D468ED309}" destId="{E5C22777-7457-42F5-A74C-DC3C898B3E04}" srcOrd="2" destOrd="0" parTransId="{82C19C2D-11CC-40EF-A770-655FC1323839}" sibTransId="{446B24E7-C89D-467D-B25D-6C110273D9DA}"/>
    <dgm:cxn modelId="{2630B68C-521B-41A0-9CC2-1A796FC90A8C}" type="presOf" srcId="{59FBEC98-C2AE-44A3-BF38-4E656430834E}" destId="{A1FCDD79-9F59-4585-9153-D53F3C190426}" srcOrd="0" destOrd="0" presId="urn:microsoft.com/office/officeart/2005/8/layout/vList2"/>
    <dgm:cxn modelId="{CA2C0DA5-486D-4DD4-990D-C0BF9E9FC063}" srcId="{39173BAD-0935-4814-A8D0-A93D468ED309}" destId="{59FBEC98-C2AE-44A3-BF38-4E656430834E}" srcOrd="4" destOrd="0" parTransId="{DE5BEB10-5161-4A05-9F6B-1F315B18152A}" sibTransId="{1D0BD8AA-3954-4433-8FDD-70518FB95A38}"/>
    <dgm:cxn modelId="{16F905B2-DCFD-43C1-A410-19F1D1F19093}" srcId="{39173BAD-0935-4814-A8D0-A93D468ED309}" destId="{8338E4CB-8161-4E90-BCF0-171D25EC17C3}" srcOrd="1" destOrd="0" parTransId="{85C3B770-7FC4-41F9-B878-26DACC3EF44B}" sibTransId="{77209B24-7BC3-45C2-A367-1487D2EDE8F1}"/>
    <dgm:cxn modelId="{1552CDCD-B23D-4541-99B7-E0E0CAB63A3D}" type="presOf" srcId="{39173BAD-0935-4814-A8D0-A93D468ED309}" destId="{A387C4F7-3118-458D-955C-18FACFA0D493}" srcOrd="0" destOrd="0" presId="urn:microsoft.com/office/officeart/2005/8/layout/vList2"/>
    <dgm:cxn modelId="{4EACABD7-7EE6-4634-8DED-5BD7F1EE804E}" type="presOf" srcId="{E5C22777-7457-42F5-A74C-DC3C898B3E04}" destId="{BF37A846-2FE1-418A-8BFA-D148BDDAD173}" srcOrd="0" destOrd="0" presId="urn:microsoft.com/office/officeart/2005/8/layout/vList2"/>
    <dgm:cxn modelId="{C5536DDB-0212-4C0E-A7F4-030D9C3813FF}" srcId="{39173BAD-0935-4814-A8D0-A93D468ED309}" destId="{C4CCFBD6-B18B-4E28-9F67-485BB0825F5F}" srcOrd="0" destOrd="0" parTransId="{35BE9B7E-6F45-4DC7-8933-8212BAD309F1}" sibTransId="{7F8CC0F9-9962-4F8E-99CD-5D8659A96527}"/>
    <dgm:cxn modelId="{782BE6E2-B652-4A73-9A5D-B0FB700CCC22}" type="presParOf" srcId="{A387C4F7-3118-458D-955C-18FACFA0D493}" destId="{06BAF8B2-6F3D-4C99-82AB-EDE5B09746B4}" srcOrd="0" destOrd="0" presId="urn:microsoft.com/office/officeart/2005/8/layout/vList2"/>
    <dgm:cxn modelId="{2DD7ACD3-5AA1-4A91-8BD1-851344E303AB}" type="presParOf" srcId="{A387C4F7-3118-458D-955C-18FACFA0D493}" destId="{E54FB54A-0189-441F-AC2E-9ACB50AB4D30}" srcOrd="1" destOrd="0" presId="urn:microsoft.com/office/officeart/2005/8/layout/vList2"/>
    <dgm:cxn modelId="{1FA9826B-D3AF-47CF-869B-A14012A69F29}" type="presParOf" srcId="{A387C4F7-3118-458D-955C-18FACFA0D493}" destId="{C67B48CD-6F13-4D90-BEC6-98294F6C4C36}" srcOrd="2" destOrd="0" presId="urn:microsoft.com/office/officeart/2005/8/layout/vList2"/>
    <dgm:cxn modelId="{5CF81EB5-E847-4312-A187-7957122E32BC}" type="presParOf" srcId="{A387C4F7-3118-458D-955C-18FACFA0D493}" destId="{FA0CECDF-3EF4-43A3-A272-A262C83298A1}" srcOrd="3" destOrd="0" presId="urn:microsoft.com/office/officeart/2005/8/layout/vList2"/>
    <dgm:cxn modelId="{78180668-6D6A-445A-9234-A5BD7DDC9F20}" type="presParOf" srcId="{A387C4F7-3118-458D-955C-18FACFA0D493}" destId="{BF37A846-2FE1-418A-8BFA-D148BDDAD173}" srcOrd="4" destOrd="0" presId="urn:microsoft.com/office/officeart/2005/8/layout/vList2"/>
    <dgm:cxn modelId="{FDCD8D77-A45A-4352-B097-7DB954ED0F59}" type="presParOf" srcId="{A387C4F7-3118-458D-955C-18FACFA0D493}" destId="{7F68D9B0-5E2E-4035-8377-324139B09F7F}" srcOrd="5" destOrd="0" presId="urn:microsoft.com/office/officeart/2005/8/layout/vList2"/>
    <dgm:cxn modelId="{D07B2C3D-06D1-46F4-AC0A-A27434D465CD}" type="presParOf" srcId="{A387C4F7-3118-458D-955C-18FACFA0D493}" destId="{82D96BBB-B696-45F4-8505-E3B8E2937462}" srcOrd="6" destOrd="0" presId="urn:microsoft.com/office/officeart/2005/8/layout/vList2"/>
    <dgm:cxn modelId="{00105D6C-AC0C-4983-8206-C63C994AD2C9}" type="presParOf" srcId="{A387C4F7-3118-458D-955C-18FACFA0D493}" destId="{94B26BED-7485-4E05-BB95-12F1A33DDF92}" srcOrd="7" destOrd="0" presId="urn:microsoft.com/office/officeart/2005/8/layout/vList2"/>
    <dgm:cxn modelId="{652B6E36-2670-45B8-9528-CD4D96277A18}" type="presParOf" srcId="{A387C4F7-3118-458D-955C-18FACFA0D493}" destId="{A1FCDD79-9F59-4585-9153-D53F3C19042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2ABE2C-D0CF-412E-BA77-7C5CC07674DF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9A09B208-5B0A-4167-AECA-9BCABCC6BF04}">
      <dgm:prSet/>
      <dgm:spPr/>
      <dgm:t>
        <a:bodyPr/>
        <a:lstStyle/>
        <a:p>
          <a:r>
            <a:rPr lang="ko" b="1" dirty="0"/>
            <a:t>대통령 결의안(No. PP-3406, 27.11.2017) "대한민국과의 협력 강화를 위한 조치에 관하여"</a:t>
          </a:r>
        </a:p>
      </dgm:t>
    </dgm:pt>
    <dgm:pt modelId="{669CC308-4748-4D77-B94F-8A06690CF678}" type="parTrans" cxnId="{E79C5A13-13C3-42BE-94EC-A58A97FE6685}">
      <dgm:prSet/>
      <dgm:spPr/>
      <dgm:t>
        <a:bodyPr/>
        <a:lstStyle/>
        <a:p>
          <a:endParaRPr lang="ru-RU" b="1"/>
        </a:p>
      </dgm:t>
    </dgm:pt>
    <dgm:pt modelId="{7BFBAC77-32F7-4478-8D8D-7BC99FEA52AA}" type="sibTrans" cxnId="{E79C5A13-13C3-42BE-94EC-A58A97FE6685}">
      <dgm:prSet/>
      <dgm:spPr/>
      <dgm:t>
        <a:bodyPr/>
        <a:lstStyle/>
        <a:p>
          <a:endParaRPr lang="ru-RU" b="1"/>
        </a:p>
      </dgm:t>
    </dgm:pt>
    <dgm:pt modelId="{F36D9D43-34BB-4CDD-8FDD-FEE82F15C951}">
      <dgm:prSet/>
      <dgm:spPr/>
      <dgm:t>
        <a:bodyPr/>
        <a:lstStyle/>
        <a:p>
          <a:r>
            <a:rPr lang="ko" b="1"/>
            <a:t>TSUL에 "한국법률연구센터" 개소</a:t>
          </a:r>
        </a:p>
      </dgm:t>
    </dgm:pt>
    <dgm:pt modelId="{E2E9CF74-5C54-4C72-8C4C-60598365ED43}" type="parTrans" cxnId="{B16ED448-BB28-40B1-BD58-31EA715CDB65}">
      <dgm:prSet/>
      <dgm:spPr/>
      <dgm:t>
        <a:bodyPr/>
        <a:lstStyle/>
        <a:p>
          <a:endParaRPr lang="ru-RU" b="1"/>
        </a:p>
      </dgm:t>
    </dgm:pt>
    <dgm:pt modelId="{BA540B4B-08C2-4F65-8546-CF3FD6CEAEAA}" type="sibTrans" cxnId="{B16ED448-BB28-40B1-BD58-31EA715CDB65}">
      <dgm:prSet/>
      <dgm:spPr/>
      <dgm:t>
        <a:bodyPr/>
        <a:lstStyle/>
        <a:p>
          <a:endParaRPr lang="ru-RU" b="1"/>
        </a:p>
      </dgm:t>
    </dgm:pt>
    <dgm:pt modelId="{8C5E977D-A326-45B4-8A5A-D2B54DEF7260}">
      <dgm:prSet/>
      <dgm:spPr/>
      <dgm:t>
        <a:bodyPr/>
        <a:lstStyle/>
        <a:p>
          <a:r>
            <a:rPr lang="ko" b="1" dirty="0"/>
            <a:t>협력이 유망한 분야:</a:t>
          </a:r>
        </a:p>
      </dgm:t>
    </dgm:pt>
    <dgm:pt modelId="{6C84BC17-D5EF-494D-BDF3-09D5FAFFDE9C}" type="parTrans" cxnId="{C1BEC5BB-0162-4771-9D14-D6FC1E7A4027}">
      <dgm:prSet/>
      <dgm:spPr/>
      <dgm:t>
        <a:bodyPr/>
        <a:lstStyle/>
        <a:p>
          <a:endParaRPr lang="ru-RU" b="1"/>
        </a:p>
      </dgm:t>
    </dgm:pt>
    <dgm:pt modelId="{93363BCA-3B63-41BD-9C33-3CF3E9F75868}" type="sibTrans" cxnId="{C1BEC5BB-0162-4771-9D14-D6FC1E7A4027}">
      <dgm:prSet/>
      <dgm:spPr/>
      <dgm:t>
        <a:bodyPr/>
        <a:lstStyle/>
        <a:p>
          <a:endParaRPr lang="ru-RU" b="1"/>
        </a:p>
      </dgm:t>
    </dgm:pt>
    <dgm:pt modelId="{B67CC438-5F11-47A7-ADF5-DF15680F56D5}">
      <dgm:prSet/>
      <dgm:spPr/>
      <dgm:t>
        <a:bodyPr/>
        <a:lstStyle/>
        <a:p>
          <a:r>
            <a:rPr lang="ko" b="1"/>
            <a:t>인공지능 규제</a:t>
          </a:r>
        </a:p>
      </dgm:t>
    </dgm:pt>
    <dgm:pt modelId="{3CFF8CC9-3BA2-4AD9-8BF4-223541D585F5}" type="parTrans" cxnId="{7828E456-763D-4D5E-8D55-5D21CC888B67}">
      <dgm:prSet/>
      <dgm:spPr/>
      <dgm:t>
        <a:bodyPr/>
        <a:lstStyle/>
        <a:p>
          <a:endParaRPr lang="ru-RU" b="1"/>
        </a:p>
      </dgm:t>
    </dgm:pt>
    <dgm:pt modelId="{5CBF8C57-3506-4789-ABAC-74148870BC21}" type="sibTrans" cxnId="{7828E456-763D-4D5E-8D55-5D21CC888B67}">
      <dgm:prSet/>
      <dgm:spPr/>
      <dgm:t>
        <a:bodyPr/>
        <a:lstStyle/>
        <a:p>
          <a:endParaRPr lang="ru-RU" b="1"/>
        </a:p>
      </dgm:t>
    </dgm:pt>
    <dgm:pt modelId="{93B15CA0-BFA5-4A9A-8AFB-00A0BFCEEA47}">
      <dgm:prSet/>
      <dgm:spPr/>
      <dgm:t>
        <a:bodyPr/>
        <a:lstStyle/>
        <a:p>
          <a:r>
            <a:rPr lang="ko" b="1" dirty="0" err="1"/>
            <a:t>전자 </a:t>
          </a:r>
          <a:r>
            <a:rPr lang="ko" b="1" dirty="0"/>
            <a:t>정부 및 법률 </a:t>
          </a:r>
          <a:r>
            <a:rPr lang="ko" b="1" dirty="0" err="1"/>
            <a:t>기술 </a:t>
          </a:r>
          <a:r>
            <a:rPr lang="ko" b="1" dirty="0"/>
            <a:t>솔루션을 위한 규제 샌드박스</a:t>
          </a:r>
        </a:p>
      </dgm:t>
    </dgm:pt>
    <dgm:pt modelId="{548452D0-310E-4106-8699-4FBF10F0011B}" type="parTrans" cxnId="{3DA24F9F-7578-459D-810D-7A7C3AD58234}">
      <dgm:prSet/>
      <dgm:spPr/>
      <dgm:t>
        <a:bodyPr/>
        <a:lstStyle/>
        <a:p>
          <a:endParaRPr lang="ru-RU" b="1"/>
        </a:p>
      </dgm:t>
    </dgm:pt>
    <dgm:pt modelId="{CBC36676-91C5-4132-9DAD-E4743D64510F}" type="sibTrans" cxnId="{3DA24F9F-7578-459D-810D-7A7C3AD58234}">
      <dgm:prSet/>
      <dgm:spPr/>
      <dgm:t>
        <a:bodyPr/>
        <a:lstStyle/>
        <a:p>
          <a:endParaRPr lang="ru-RU" b="1"/>
        </a:p>
      </dgm:t>
    </dgm:pt>
    <dgm:pt modelId="{10A63AA6-F633-4296-A422-F41AF154E025}">
      <dgm:prSet/>
      <dgm:spPr/>
      <dgm:t>
        <a:bodyPr/>
        <a:lstStyle/>
        <a:p>
          <a:r>
            <a:rPr lang="ko" b="1"/>
            <a:t>블록체인 기술을 국가 등록부에 통합</a:t>
          </a:r>
        </a:p>
      </dgm:t>
    </dgm:pt>
    <dgm:pt modelId="{E74517B0-772F-42B7-807A-C062D6B75734}" type="parTrans" cxnId="{904CECC9-02B9-49BF-B2A0-5E182B0BDEDB}">
      <dgm:prSet/>
      <dgm:spPr/>
      <dgm:t>
        <a:bodyPr/>
        <a:lstStyle/>
        <a:p>
          <a:endParaRPr lang="ru-RU" b="1"/>
        </a:p>
      </dgm:t>
    </dgm:pt>
    <dgm:pt modelId="{B6D818AE-0BF8-4FFB-B85F-27470CBB9C59}" type="sibTrans" cxnId="{904CECC9-02B9-49BF-B2A0-5E182B0BDEDB}">
      <dgm:prSet/>
      <dgm:spPr/>
      <dgm:t>
        <a:bodyPr/>
        <a:lstStyle/>
        <a:p>
          <a:endParaRPr lang="ru-RU" b="1"/>
        </a:p>
      </dgm:t>
    </dgm:pt>
    <dgm:pt modelId="{84247FBC-80F5-4A3E-A80C-C86F2B259BE0}" type="pres">
      <dgm:prSet presAssocID="{E72ABE2C-D0CF-412E-BA77-7C5CC07674DF}" presName="linear" presStyleCnt="0">
        <dgm:presLayoutVars>
          <dgm:animLvl val="lvl"/>
          <dgm:resizeHandles val="exact"/>
        </dgm:presLayoutVars>
      </dgm:prSet>
      <dgm:spPr/>
    </dgm:pt>
    <dgm:pt modelId="{3319CCEC-B522-477B-A1D6-66C7BB6B4C34}" type="pres">
      <dgm:prSet presAssocID="{9A09B208-5B0A-4167-AECA-9BCABCC6BF0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EBF3860-E5EA-4C3B-99F2-A904EE6FFAF5}" type="pres">
      <dgm:prSet presAssocID="{7BFBAC77-32F7-4478-8D8D-7BC99FEA52AA}" presName="spacer" presStyleCnt="0"/>
      <dgm:spPr/>
    </dgm:pt>
    <dgm:pt modelId="{82FEA660-86A6-4DB2-B5A2-D6BD0E46324D}" type="pres">
      <dgm:prSet presAssocID="{F36D9D43-34BB-4CDD-8FDD-FEE82F15C95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09D6E35-CD68-46BB-A3CF-C6EC89D5AA20}" type="pres">
      <dgm:prSet presAssocID="{BA540B4B-08C2-4F65-8546-CF3FD6CEAEAA}" presName="spacer" presStyleCnt="0"/>
      <dgm:spPr/>
    </dgm:pt>
    <dgm:pt modelId="{94261B51-2088-4306-AACF-5E9EB26DDE9C}" type="pres">
      <dgm:prSet presAssocID="{8C5E977D-A326-45B4-8A5A-D2B54DEF726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0AD69DB-3AC2-45F2-8EA0-5086857D605D}" type="pres">
      <dgm:prSet presAssocID="{93363BCA-3B63-41BD-9C33-3CF3E9F75868}" presName="spacer" presStyleCnt="0"/>
      <dgm:spPr/>
    </dgm:pt>
    <dgm:pt modelId="{6DF2E166-EF3B-47A2-950F-60B27C6E6A3C}" type="pres">
      <dgm:prSet presAssocID="{B67CC438-5F11-47A7-ADF5-DF15680F56D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E26F314-B46F-4FE2-AC4F-48E0857F05A8}" type="pres">
      <dgm:prSet presAssocID="{5CBF8C57-3506-4789-ABAC-74148870BC21}" presName="spacer" presStyleCnt="0"/>
      <dgm:spPr/>
    </dgm:pt>
    <dgm:pt modelId="{A017AF32-2FF2-4361-97E8-C1B493BBFD5F}" type="pres">
      <dgm:prSet presAssocID="{93B15CA0-BFA5-4A9A-8AFB-00A0BFCEEA4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877F324-665A-46E1-B2D6-A8C473683DF4}" type="pres">
      <dgm:prSet presAssocID="{CBC36676-91C5-4132-9DAD-E4743D64510F}" presName="spacer" presStyleCnt="0"/>
      <dgm:spPr/>
    </dgm:pt>
    <dgm:pt modelId="{C4AB0C88-114F-4C65-BD47-49396067BCB9}" type="pres">
      <dgm:prSet presAssocID="{10A63AA6-F633-4296-A422-F41AF154E02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79C5A13-13C3-42BE-94EC-A58A97FE6685}" srcId="{E72ABE2C-D0CF-412E-BA77-7C5CC07674DF}" destId="{9A09B208-5B0A-4167-AECA-9BCABCC6BF04}" srcOrd="0" destOrd="0" parTransId="{669CC308-4748-4D77-B94F-8A06690CF678}" sibTransId="{7BFBAC77-32F7-4478-8D8D-7BC99FEA52AA}"/>
    <dgm:cxn modelId="{834ADA15-6B1E-4927-BBD7-066F73C01B21}" type="presOf" srcId="{8C5E977D-A326-45B4-8A5A-D2B54DEF7260}" destId="{94261B51-2088-4306-AACF-5E9EB26DDE9C}" srcOrd="0" destOrd="0" presId="urn:microsoft.com/office/officeart/2005/8/layout/vList2"/>
    <dgm:cxn modelId="{5DAE8D16-13B8-42F4-AC3D-2A6579958197}" type="presOf" srcId="{10A63AA6-F633-4296-A422-F41AF154E025}" destId="{C4AB0C88-114F-4C65-BD47-49396067BCB9}" srcOrd="0" destOrd="0" presId="urn:microsoft.com/office/officeart/2005/8/layout/vList2"/>
    <dgm:cxn modelId="{FBB29631-AC12-40BB-A54F-DB508968FA6C}" type="presOf" srcId="{9A09B208-5B0A-4167-AECA-9BCABCC6BF04}" destId="{3319CCEC-B522-477B-A1D6-66C7BB6B4C34}" srcOrd="0" destOrd="0" presId="urn:microsoft.com/office/officeart/2005/8/layout/vList2"/>
    <dgm:cxn modelId="{B16ED448-BB28-40B1-BD58-31EA715CDB65}" srcId="{E72ABE2C-D0CF-412E-BA77-7C5CC07674DF}" destId="{F36D9D43-34BB-4CDD-8FDD-FEE82F15C951}" srcOrd="1" destOrd="0" parTransId="{E2E9CF74-5C54-4C72-8C4C-60598365ED43}" sibTransId="{BA540B4B-08C2-4F65-8546-CF3FD6CEAEAA}"/>
    <dgm:cxn modelId="{55E4D948-EED5-489B-83D9-955BFDF57EA2}" type="presOf" srcId="{B67CC438-5F11-47A7-ADF5-DF15680F56D5}" destId="{6DF2E166-EF3B-47A2-950F-60B27C6E6A3C}" srcOrd="0" destOrd="0" presId="urn:microsoft.com/office/officeart/2005/8/layout/vList2"/>
    <dgm:cxn modelId="{7828E456-763D-4D5E-8D55-5D21CC888B67}" srcId="{E72ABE2C-D0CF-412E-BA77-7C5CC07674DF}" destId="{B67CC438-5F11-47A7-ADF5-DF15680F56D5}" srcOrd="3" destOrd="0" parTransId="{3CFF8CC9-3BA2-4AD9-8BF4-223541D585F5}" sibTransId="{5CBF8C57-3506-4789-ABAC-74148870BC21}"/>
    <dgm:cxn modelId="{AD626558-68ED-43EE-AA1C-98B905F640A5}" type="presOf" srcId="{F36D9D43-34BB-4CDD-8FDD-FEE82F15C951}" destId="{82FEA660-86A6-4DB2-B5A2-D6BD0E46324D}" srcOrd="0" destOrd="0" presId="urn:microsoft.com/office/officeart/2005/8/layout/vList2"/>
    <dgm:cxn modelId="{42961A95-8EDE-46DF-94B4-44C0CBD05C2B}" type="presOf" srcId="{93B15CA0-BFA5-4A9A-8AFB-00A0BFCEEA47}" destId="{A017AF32-2FF2-4361-97E8-C1B493BBFD5F}" srcOrd="0" destOrd="0" presId="urn:microsoft.com/office/officeart/2005/8/layout/vList2"/>
    <dgm:cxn modelId="{3DA24F9F-7578-459D-810D-7A7C3AD58234}" srcId="{E72ABE2C-D0CF-412E-BA77-7C5CC07674DF}" destId="{93B15CA0-BFA5-4A9A-8AFB-00A0BFCEEA47}" srcOrd="4" destOrd="0" parTransId="{548452D0-310E-4106-8699-4FBF10F0011B}" sibTransId="{CBC36676-91C5-4132-9DAD-E4743D64510F}"/>
    <dgm:cxn modelId="{AA284BA5-5EFB-4A0E-B658-BCCBA620923D}" type="presOf" srcId="{E72ABE2C-D0CF-412E-BA77-7C5CC07674DF}" destId="{84247FBC-80F5-4A3E-A80C-C86F2B259BE0}" srcOrd="0" destOrd="0" presId="urn:microsoft.com/office/officeart/2005/8/layout/vList2"/>
    <dgm:cxn modelId="{C1BEC5BB-0162-4771-9D14-D6FC1E7A4027}" srcId="{E72ABE2C-D0CF-412E-BA77-7C5CC07674DF}" destId="{8C5E977D-A326-45B4-8A5A-D2B54DEF7260}" srcOrd="2" destOrd="0" parTransId="{6C84BC17-D5EF-494D-BDF3-09D5FAFFDE9C}" sibTransId="{93363BCA-3B63-41BD-9C33-3CF3E9F75868}"/>
    <dgm:cxn modelId="{904CECC9-02B9-49BF-B2A0-5E182B0BDEDB}" srcId="{E72ABE2C-D0CF-412E-BA77-7C5CC07674DF}" destId="{10A63AA6-F633-4296-A422-F41AF154E025}" srcOrd="5" destOrd="0" parTransId="{E74517B0-772F-42B7-807A-C062D6B75734}" sibTransId="{B6D818AE-0BF8-4FFB-B85F-27470CBB9C59}"/>
    <dgm:cxn modelId="{411A1FC8-D31E-466A-B8DD-82FA77BD4878}" type="presParOf" srcId="{84247FBC-80F5-4A3E-A80C-C86F2B259BE0}" destId="{3319CCEC-B522-477B-A1D6-66C7BB6B4C34}" srcOrd="0" destOrd="0" presId="urn:microsoft.com/office/officeart/2005/8/layout/vList2"/>
    <dgm:cxn modelId="{8AECC4C1-1D94-4340-8740-58557F7D9FD1}" type="presParOf" srcId="{84247FBC-80F5-4A3E-A80C-C86F2B259BE0}" destId="{2EBF3860-E5EA-4C3B-99F2-A904EE6FFAF5}" srcOrd="1" destOrd="0" presId="urn:microsoft.com/office/officeart/2005/8/layout/vList2"/>
    <dgm:cxn modelId="{7D9253D2-5C2E-462E-8088-BB8D0517B272}" type="presParOf" srcId="{84247FBC-80F5-4A3E-A80C-C86F2B259BE0}" destId="{82FEA660-86A6-4DB2-B5A2-D6BD0E46324D}" srcOrd="2" destOrd="0" presId="urn:microsoft.com/office/officeart/2005/8/layout/vList2"/>
    <dgm:cxn modelId="{E410C90F-B530-44BA-8212-1C024DF3C025}" type="presParOf" srcId="{84247FBC-80F5-4A3E-A80C-C86F2B259BE0}" destId="{009D6E35-CD68-46BB-A3CF-C6EC89D5AA20}" srcOrd="3" destOrd="0" presId="urn:microsoft.com/office/officeart/2005/8/layout/vList2"/>
    <dgm:cxn modelId="{A09D7A9B-4CCB-4410-A7B2-ABCD2CBCB58E}" type="presParOf" srcId="{84247FBC-80F5-4A3E-A80C-C86F2B259BE0}" destId="{94261B51-2088-4306-AACF-5E9EB26DDE9C}" srcOrd="4" destOrd="0" presId="urn:microsoft.com/office/officeart/2005/8/layout/vList2"/>
    <dgm:cxn modelId="{00894452-035E-4ACE-AD27-F33975124152}" type="presParOf" srcId="{84247FBC-80F5-4A3E-A80C-C86F2B259BE0}" destId="{F0AD69DB-3AC2-45F2-8EA0-5086857D605D}" srcOrd="5" destOrd="0" presId="urn:microsoft.com/office/officeart/2005/8/layout/vList2"/>
    <dgm:cxn modelId="{70103851-F0D0-497F-83C5-4280C0E403BB}" type="presParOf" srcId="{84247FBC-80F5-4A3E-A80C-C86F2B259BE0}" destId="{6DF2E166-EF3B-47A2-950F-60B27C6E6A3C}" srcOrd="6" destOrd="0" presId="urn:microsoft.com/office/officeart/2005/8/layout/vList2"/>
    <dgm:cxn modelId="{0D6A4D44-5D8E-4790-AB81-25F2E8F86F43}" type="presParOf" srcId="{84247FBC-80F5-4A3E-A80C-C86F2B259BE0}" destId="{AE26F314-B46F-4FE2-AC4F-48E0857F05A8}" srcOrd="7" destOrd="0" presId="urn:microsoft.com/office/officeart/2005/8/layout/vList2"/>
    <dgm:cxn modelId="{41B89CC6-2FF8-4603-A382-5EF7D4E95DB2}" type="presParOf" srcId="{84247FBC-80F5-4A3E-A80C-C86F2B259BE0}" destId="{A017AF32-2FF2-4361-97E8-C1B493BBFD5F}" srcOrd="8" destOrd="0" presId="urn:microsoft.com/office/officeart/2005/8/layout/vList2"/>
    <dgm:cxn modelId="{21D5FA74-E85E-418A-A21F-A9B096F2D3E0}" type="presParOf" srcId="{84247FBC-80F5-4A3E-A80C-C86F2B259BE0}" destId="{3877F324-665A-46E1-B2D6-A8C473683DF4}" srcOrd="9" destOrd="0" presId="urn:microsoft.com/office/officeart/2005/8/layout/vList2"/>
    <dgm:cxn modelId="{601D68AB-720A-4C49-BD5A-F583A1890252}" type="presParOf" srcId="{84247FBC-80F5-4A3E-A80C-C86F2B259BE0}" destId="{C4AB0C88-114F-4C65-BD47-49396067BCB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D03574-C4BD-420D-82BD-80E902FCF688}" type="doc">
      <dgm:prSet loTypeId="urn:microsoft.com/office/officeart/2005/8/layout/vList2" loCatId="list" qsTypeId="urn:microsoft.com/office/officeart/2005/8/quickstyle/3d1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C9B75941-3B94-4338-BCFB-DCC68EC82327}">
      <dgm:prSet/>
      <dgm:spPr/>
      <dgm:t>
        <a:bodyPr/>
        <a:lstStyle/>
        <a:p>
          <a:r>
            <a:rPr lang="ko" b="1">
              <a:solidFill>
                <a:schemeClr val="tx1"/>
              </a:solidFill>
            </a:rPr>
            <a:t>공공행정의 근본적 변혁으로서의 디지털 변혁</a:t>
          </a:r>
        </a:p>
      </dgm:t>
    </dgm:pt>
    <dgm:pt modelId="{38420642-16EE-44FE-9D31-8319AA2C1726}" type="parTrans" cxnId="{ED35C918-1233-4154-AE38-5E64A46E1B38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1F424762-9D47-4473-89E0-F5DC69AB0710}" type="sibTrans" cxnId="{ED35C918-1233-4154-AE38-5E64A46E1B38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6D08C77-84E7-4C8F-A563-B25A6F6997C8}">
      <dgm:prSet/>
      <dgm:spPr/>
      <dgm:t>
        <a:bodyPr/>
        <a:lstStyle/>
        <a:p>
          <a:r>
            <a:rPr lang="ko" b="1">
              <a:solidFill>
                <a:schemeClr val="tx1"/>
              </a:solidFill>
            </a:rPr>
            <a:t>우즈베키스탄은 디지털 개발 측면에서 지역 리더입니다.</a:t>
          </a:r>
        </a:p>
      </dgm:t>
    </dgm:pt>
    <dgm:pt modelId="{2C7752D8-97F2-4FFF-A755-2274ADDB61CE}" type="parTrans" cxnId="{5A6B2E7E-C030-4A8A-8C57-C492571D976F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2BBCBBC-B855-4FD9-AB84-DE1B6B8D041E}" type="sibTrans" cxnId="{5A6B2E7E-C030-4A8A-8C57-C492571D976F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3CE600B-BFF8-47B0-B199-0A8BE5E889CD}">
      <dgm:prSet/>
      <dgm:spPr/>
      <dgm:t>
        <a:bodyPr/>
        <a:lstStyle/>
        <a:p>
          <a:r>
            <a:rPr lang="ko" b="1">
              <a:solidFill>
                <a:schemeClr val="tx1"/>
              </a:solidFill>
            </a:rPr>
            <a:t>디지털 전환을 위한 법적 기반을 보장하는 법무부의 역할</a:t>
          </a:r>
        </a:p>
      </dgm:t>
    </dgm:pt>
    <dgm:pt modelId="{3B828662-1F31-42A7-A7BC-DB49D6E2367B}" type="parTrans" cxnId="{CB9587CD-6D8F-4AA5-B74D-146BC1B12DC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98A929E-8961-4FDC-99B9-B553CD8A0119}" type="sibTrans" cxnId="{CB9587CD-6D8F-4AA5-B74D-146BC1B12DC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CE6465D-486A-4274-A543-9BC2AF086F69}">
      <dgm:prSet/>
      <dgm:spPr/>
      <dgm:t>
        <a:bodyPr/>
        <a:lstStyle/>
        <a:p>
          <a:r>
            <a:rPr lang="ko" b="1">
              <a:solidFill>
                <a:schemeClr val="tx1"/>
              </a:solidFill>
            </a:rPr>
            <a:t>국가 정체성을 유지하면서 글로벌 디지털 공간으로의 통합</a:t>
          </a:r>
        </a:p>
      </dgm:t>
    </dgm:pt>
    <dgm:pt modelId="{07B794FF-E666-4E6E-A0C9-BDF786CBBCF8}" type="parTrans" cxnId="{F8851CBB-1B25-49E6-A117-BDB7483E293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97728CB-F50D-4050-9E71-FBA1457C575B}" type="sibTrans" cxnId="{F8851CBB-1B25-49E6-A117-BDB7483E293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FE31D97-F202-4059-8D37-2E07582A5A32}" type="pres">
      <dgm:prSet presAssocID="{82D03574-C4BD-420D-82BD-80E902FCF688}" presName="linear" presStyleCnt="0">
        <dgm:presLayoutVars>
          <dgm:animLvl val="lvl"/>
          <dgm:resizeHandles val="exact"/>
        </dgm:presLayoutVars>
      </dgm:prSet>
      <dgm:spPr/>
    </dgm:pt>
    <dgm:pt modelId="{C65F03FB-03EB-412B-B698-8C06C55484B5}" type="pres">
      <dgm:prSet presAssocID="{C9B75941-3B94-4338-BCFB-DCC68EC82327}" presName="parentText" presStyleLbl="node1" presStyleIdx="0" presStyleCnt="4" custLinFactNeighborX="0" custLinFactNeighborY="-7253">
        <dgm:presLayoutVars>
          <dgm:chMax val="0"/>
          <dgm:bulletEnabled val="1"/>
        </dgm:presLayoutVars>
      </dgm:prSet>
      <dgm:spPr/>
    </dgm:pt>
    <dgm:pt modelId="{07A44FDE-D2E3-47CF-BF74-1C5A5125B0AC}" type="pres">
      <dgm:prSet presAssocID="{1F424762-9D47-4473-89E0-F5DC69AB0710}" presName="spacer" presStyleCnt="0"/>
      <dgm:spPr/>
    </dgm:pt>
    <dgm:pt modelId="{9712339C-A8DA-42E8-8519-CBE83DBD6849}" type="pres">
      <dgm:prSet presAssocID="{C6D08C77-84E7-4C8F-A563-B25A6F6997C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F1AC00B-CA7F-4D84-9B96-12E12A2B7241}" type="pres">
      <dgm:prSet presAssocID="{F2BBCBBC-B855-4FD9-AB84-DE1B6B8D041E}" presName="spacer" presStyleCnt="0"/>
      <dgm:spPr/>
    </dgm:pt>
    <dgm:pt modelId="{2E0F62C9-FB46-4F51-B3D1-C778FA9C0534}" type="pres">
      <dgm:prSet presAssocID="{63CE600B-BFF8-47B0-B199-0A8BE5E889C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47FD2B3-05D7-4C19-892F-1DC4A7A6BAF5}" type="pres">
      <dgm:prSet presAssocID="{998A929E-8961-4FDC-99B9-B553CD8A0119}" presName="spacer" presStyleCnt="0"/>
      <dgm:spPr/>
    </dgm:pt>
    <dgm:pt modelId="{1D4DE6FC-E902-4E74-8961-62F4281EEE62}" type="pres">
      <dgm:prSet presAssocID="{ECE6465D-486A-4274-A543-9BC2AF086F6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9F4D117-0DCB-4B32-9A69-232CB710FE40}" type="presOf" srcId="{63CE600B-BFF8-47B0-B199-0A8BE5E889CD}" destId="{2E0F62C9-FB46-4F51-B3D1-C778FA9C0534}" srcOrd="0" destOrd="0" presId="urn:microsoft.com/office/officeart/2005/8/layout/vList2"/>
    <dgm:cxn modelId="{ED35C918-1233-4154-AE38-5E64A46E1B38}" srcId="{82D03574-C4BD-420D-82BD-80E902FCF688}" destId="{C9B75941-3B94-4338-BCFB-DCC68EC82327}" srcOrd="0" destOrd="0" parTransId="{38420642-16EE-44FE-9D31-8319AA2C1726}" sibTransId="{1F424762-9D47-4473-89E0-F5DC69AB0710}"/>
    <dgm:cxn modelId="{E5883947-038E-49A9-A13C-CDC90A62CCEB}" type="presOf" srcId="{C9B75941-3B94-4338-BCFB-DCC68EC82327}" destId="{C65F03FB-03EB-412B-B698-8C06C55484B5}" srcOrd="0" destOrd="0" presId="urn:microsoft.com/office/officeart/2005/8/layout/vList2"/>
    <dgm:cxn modelId="{5F0C2548-3D2B-4917-9D9E-155B4FE60A3A}" type="presOf" srcId="{C6D08C77-84E7-4C8F-A563-B25A6F6997C8}" destId="{9712339C-A8DA-42E8-8519-CBE83DBD6849}" srcOrd="0" destOrd="0" presId="urn:microsoft.com/office/officeart/2005/8/layout/vList2"/>
    <dgm:cxn modelId="{1A5B1B72-6450-4E39-85B0-E903C206C847}" type="presOf" srcId="{82D03574-C4BD-420D-82BD-80E902FCF688}" destId="{8FE31D97-F202-4059-8D37-2E07582A5A32}" srcOrd="0" destOrd="0" presId="urn:microsoft.com/office/officeart/2005/8/layout/vList2"/>
    <dgm:cxn modelId="{5A6B2E7E-C030-4A8A-8C57-C492571D976F}" srcId="{82D03574-C4BD-420D-82BD-80E902FCF688}" destId="{C6D08C77-84E7-4C8F-A563-B25A6F6997C8}" srcOrd="1" destOrd="0" parTransId="{2C7752D8-97F2-4FFF-A755-2274ADDB61CE}" sibTransId="{F2BBCBBC-B855-4FD9-AB84-DE1B6B8D041E}"/>
    <dgm:cxn modelId="{956AD4B0-F5FC-44E4-A035-E7DD2D2EA561}" type="presOf" srcId="{ECE6465D-486A-4274-A543-9BC2AF086F69}" destId="{1D4DE6FC-E902-4E74-8961-62F4281EEE62}" srcOrd="0" destOrd="0" presId="urn:microsoft.com/office/officeart/2005/8/layout/vList2"/>
    <dgm:cxn modelId="{F8851CBB-1B25-49E6-A117-BDB7483E293A}" srcId="{82D03574-C4BD-420D-82BD-80E902FCF688}" destId="{ECE6465D-486A-4274-A543-9BC2AF086F69}" srcOrd="3" destOrd="0" parTransId="{07B794FF-E666-4E6E-A0C9-BDF786CBBCF8}" sibTransId="{C97728CB-F50D-4050-9E71-FBA1457C575B}"/>
    <dgm:cxn modelId="{CB9587CD-6D8F-4AA5-B74D-146BC1B12DCA}" srcId="{82D03574-C4BD-420D-82BD-80E902FCF688}" destId="{63CE600B-BFF8-47B0-B199-0A8BE5E889CD}" srcOrd="2" destOrd="0" parTransId="{3B828662-1F31-42A7-A7BC-DB49D6E2367B}" sibTransId="{998A929E-8961-4FDC-99B9-B553CD8A0119}"/>
    <dgm:cxn modelId="{8C6E2CF1-736B-4949-9B17-70277473CE81}" type="presParOf" srcId="{8FE31D97-F202-4059-8D37-2E07582A5A32}" destId="{C65F03FB-03EB-412B-B698-8C06C55484B5}" srcOrd="0" destOrd="0" presId="urn:microsoft.com/office/officeart/2005/8/layout/vList2"/>
    <dgm:cxn modelId="{7304244D-3F5C-48F4-BE8C-AA4568ABEEA1}" type="presParOf" srcId="{8FE31D97-F202-4059-8D37-2E07582A5A32}" destId="{07A44FDE-D2E3-47CF-BF74-1C5A5125B0AC}" srcOrd="1" destOrd="0" presId="urn:microsoft.com/office/officeart/2005/8/layout/vList2"/>
    <dgm:cxn modelId="{034CAC28-8ABF-40E3-90DB-955A3895484D}" type="presParOf" srcId="{8FE31D97-F202-4059-8D37-2E07582A5A32}" destId="{9712339C-A8DA-42E8-8519-CBE83DBD6849}" srcOrd="2" destOrd="0" presId="urn:microsoft.com/office/officeart/2005/8/layout/vList2"/>
    <dgm:cxn modelId="{99D2DF42-4633-4250-8794-51D99593CE68}" type="presParOf" srcId="{8FE31D97-F202-4059-8D37-2E07582A5A32}" destId="{4F1AC00B-CA7F-4D84-9B96-12E12A2B7241}" srcOrd="3" destOrd="0" presId="urn:microsoft.com/office/officeart/2005/8/layout/vList2"/>
    <dgm:cxn modelId="{AFA31F74-90FB-4D7A-B625-5BE9397F9C9F}" type="presParOf" srcId="{8FE31D97-F202-4059-8D37-2E07582A5A32}" destId="{2E0F62C9-FB46-4F51-B3D1-C778FA9C0534}" srcOrd="4" destOrd="0" presId="urn:microsoft.com/office/officeart/2005/8/layout/vList2"/>
    <dgm:cxn modelId="{07793BF4-B685-47CF-B63E-739E439F1594}" type="presParOf" srcId="{8FE31D97-F202-4059-8D37-2E07582A5A32}" destId="{647FD2B3-05D7-4C19-892F-1DC4A7A6BAF5}" srcOrd="5" destOrd="0" presId="urn:microsoft.com/office/officeart/2005/8/layout/vList2"/>
    <dgm:cxn modelId="{77888153-7254-46E3-A04A-56DDF6A35049}" type="presParOf" srcId="{8FE31D97-F202-4059-8D37-2E07582A5A32}" destId="{1D4DE6FC-E902-4E74-8961-62F4281EEE6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50955B1-F1FC-4B2C-896B-FC25392A892D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prst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 spcFirstLastPara="0" vert="horz" wrap="square" lIns="72390" tIns="72390" rIns="72390" bIns="72390" numCol="1" spcCol="1270" rtlCol="0" anchor="ctr" anchorCtr="0"/>
        <a:lstStyle/>
        <a:p>
          <a:pPr algn="ctr" defTabSz="914400" rtl="0" eaLnBrk="1" latinLnBrk="0" hangingPunct="1">
            <a:lnSpc>
              <a:spcPct val="90000"/>
            </a:lnSpc>
            <a:spcBef>
              <a:spcPct val="0"/>
            </a:spcBef>
            <a:buNone/>
          </a:pPr>
          <a:r>
            <a:rPr lang="ko" sz="3200" b="1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귀하의 관심에 감사드립니다!</a:t>
          </a: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>
        <a:xfrm>
          <a:off x="0" y="13088"/>
          <a:ext cx="10131425" cy="863460"/>
        </a:xfrm>
        <a:prstGeom prst="roundRect">
          <a:avLst/>
        </a:prstGeom>
      </dgm:spPr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BC02F-2396-4560-AA07-FBB32C58599B}">
      <dsp:nvSpPr>
        <dsp:cNvPr id="0" name=""/>
        <dsp:cNvSpPr/>
      </dsp:nvSpPr>
      <dsp:spPr>
        <a:xfrm>
          <a:off x="0" y="6222"/>
          <a:ext cx="5181600" cy="11302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100" b="1" kern="1200">
              <a:solidFill>
                <a:srgbClr val="002060"/>
              </a:solidFill>
            </a:rPr>
            <a:t>21세기 공공행정 효율성의 핵심 지표로서의 디지털화</a:t>
          </a:r>
        </a:p>
      </dsp:txBody>
      <dsp:txXfrm>
        <a:off x="55173" y="61395"/>
        <a:ext cx="5071254" cy="1019873"/>
      </dsp:txXfrm>
    </dsp:sp>
    <dsp:sp modelId="{11CD3333-EB49-4F89-9218-D83602043269}">
      <dsp:nvSpPr>
        <dsp:cNvPr id="0" name=""/>
        <dsp:cNvSpPr/>
      </dsp:nvSpPr>
      <dsp:spPr>
        <a:xfrm>
          <a:off x="0" y="1196922"/>
          <a:ext cx="5181600" cy="11302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100" b="1" kern="1200">
              <a:solidFill>
                <a:srgbClr val="002060"/>
              </a:solidFill>
            </a:rPr>
            <a:t>2017년 샤브카트 미르지요예프 대통령의 리더십 하에 변혁이 시작되었습니다.</a:t>
          </a:r>
        </a:p>
      </dsp:txBody>
      <dsp:txXfrm>
        <a:off x="55173" y="1252095"/>
        <a:ext cx="5071254" cy="1019873"/>
      </dsp:txXfrm>
    </dsp:sp>
    <dsp:sp modelId="{D8D95057-2A19-4CE8-8231-347213028919}">
      <dsp:nvSpPr>
        <dsp:cNvPr id="0" name=""/>
        <dsp:cNvSpPr/>
      </dsp:nvSpPr>
      <dsp:spPr>
        <a:xfrm>
          <a:off x="0" y="2387623"/>
          <a:ext cx="5181600" cy="11302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100" b="1" kern="1200">
              <a:solidFill>
                <a:srgbClr val="002060"/>
              </a:solidFill>
            </a:rPr>
            <a:t>전통적인 관리 모델에서 진보적인 디지털 생태계로</a:t>
          </a:r>
        </a:p>
      </dsp:txBody>
      <dsp:txXfrm>
        <a:off x="55173" y="2442796"/>
        <a:ext cx="5071254" cy="1019873"/>
      </dsp:txXfrm>
    </dsp:sp>
    <dsp:sp modelId="{BC201912-F9DA-4A10-B780-F8A398CC3ADC}">
      <dsp:nvSpPr>
        <dsp:cNvPr id="0" name=""/>
        <dsp:cNvSpPr/>
      </dsp:nvSpPr>
      <dsp:spPr>
        <a:xfrm>
          <a:off x="0" y="3578323"/>
          <a:ext cx="5181600" cy="113021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100" b="1" kern="1200">
              <a:solidFill>
                <a:srgbClr val="002060"/>
              </a:solidFill>
            </a:rPr>
            <a:t>공공행정 철학의 근본적인 변화</a:t>
          </a:r>
        </a:p>
      </dsp:txBody>
      <dsp:txXfrm>
        <a:off x="55173" y="3633496"/>
        <a:ext cx="5071254" cy="10198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B3F37-ED49-434A-8A27-5E46A3945292}">
      <dsp:nvSpPr>
        <dsp:cNvPr id="0" name=""/>
        <dsp:cNvSpPr/>
      </dsp:nvSpPr>
      <dsp:spPr>
        <a:xfrm>
          <a:off x="0" y="8784"/>
          <a:ext cx="5181600" cy="852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600" b="1" kern="1200" dirty="0">
              <a:solidFill>
                <a:srgbClr val="002060"/>
              </a:solidFill>
            </a:rPr>
            <a:t>주요 규제 조치:</a:t>
          </a:r>
        </a:p>
      </dsp:txBody>
      <dsp:txXfrm>
        <a:off x="41637" y="50421"/>
        <a:ext cx="5098326" cy="769655"/>
      </dsp:txXfrm>
    </dsp:sp>
    <dsp:sp modelId="{C7894614-786B-4E39-9495-95851C77E4E6}">
      <dsp:nvSpPr>
        <dsp:cNvPr id="0" name=""/>
        <dsp:cNvSpPr/>
      </dsp:nvSpPr>
      <dsp:spPr>
        <a:xfrm>
          <a:off x="0" y="878994"/>
          <a:ext cx="5181600" cy="852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600" b="1" kern="1200">
              <a:solidFill>
                <a:srgbClr val="002060"/>
              </a:solidFill>
            </a:rPr>
            <a:t>대통령령(No. UP-6079, 05.10.2020) "전략 "디지털 우즈베키스탄-2030" 승인에 관하여"</a:t>
          </a:r>
        </a:p>
      </dsp:txBody>
      <dsp:txXfrm>
        <a:off x="41637" y="920631"/>
        <a:ext cx="5098326" cy="769655"/>
      </dsp:txXfrm>
    </dsp:sp>
    <dsp:sp modelId="{5FC2300A-627E-44AA-ADAE-AFC9C66B84E1}">
      <dsp:nvSpPr>
        <dsp:cNvPr id="0" name=""/>
        <dsp:cNvSpPr/>
      </dsp:nvSpPr>
      <dsp:spPr>
        <a:xfrm>
          <a:off x="0" y="1749204"/>
          <a:ext cx="5181600" cy="852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600" b="1" kern="1200">
              <a:solidFill>
                <a:srgbClr val="002060"/>
              </a:solidFill>
            </a:rPr>
            <a:t>"전자 정부에 관한 법률"(No. ЗРУ-395, 9.12.2015)</a:t>
          </a:r>
        </a:p>
      </dsp:txBody>
      <dsp:txXfrm>
        <a:off x="41637" y="1790841"/>
        <a:ext cx="5098326" cy="769655"/>
      </dsp:txXfrm>
    </dsp:sp>
    <dsp:sp modelId="{9359F4BA-1C8F-4964-8E62-34EC1CC42F38}">
      <dsp:nvSpPr>
        <dsp:cNvPr id="0" name=""/>
        <dsp:cNvSpPr/>
      </dsp:nvSpPr>
      <dsp:spPr>
        <a:xfrm>
          <a:off x="0" y="2619414"/>
          <a:ext cx="5181600" cy="852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600" b="1" kern="1200">
              <a:solidFill>
                <a:srgbClr val="002060"/>
              </a:solidFill>
            </a:rPr>
            <a:t>대통령령(No. UP-76, 05/24/2023) "디지털 기술 분야에서 공공 행정의 효과적인 조직을 위한 조치에 관하여"</a:t>
          </a:r>
        </a:p>
      </dsp:txBody>
      <dsp:txXfrm>
        <a:off x="41637" y="2661051"/>
        <a:ext cx="5098326" cy="769655"/>
      </dsp:txXfrm>
    </dsp:sp>
    <dsp:sp modelId="{597F3857-C05E-4CFD-80C7-FB6EC80A8F9F}">
      <dsp:nvSpPr>
        <dsp:cNvPr id="0" name=""/>
        <dsp:cNvSpPr/>
      </dsp:nvSpPr>
      <dsp:spPr>
        <a:xfrm>
          <a:off x="0" y="3489624"/>
          <a:ext cx="5181600" cy="852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600" b="1" kern="1200">
              <a:solidFill>
                <a:srgbClr val="002060"/>
              </a:solidFill>
            </a:rPr>
            <a:t>"사이버 보안에 관한 법률"(No. ЗРУ-764, 15.04.2022)</a:t>
          </a:r>
        </a:p>
      </dsp:txBody>
      <dsp:txXfrm>
        <a:off x="41637" y="3531261"/>
        <a:ext cx="5098326" cy="7696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67E9A-41B2-4E88-961F-5A8C49A33B51}">
      <dsp:nvSpPr>
        <dsp:cNvPr id="0" name=""/>
        <dsp:cNvSpPr/>
      </dsp:nvSpPr>
      <dsp:spPr>
        <a:xfrm>
          <a:off x="0" y="96948"/>
          <a:ext cx="5181600" cy="1422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 dirty="0">
              <a:solidFill>
                <a:srgbClr val="002060"/>
              </a:solidFill>
            </a:rPr>
            <a:t>대통령 결의안 (No. PP-4151, 02.02.2019) "정보 및 대중 커뮤니케이션 기관의 활동 조직에 관하여"</a:t>
          </a:r>
        </a:p>
      </dsp:txBody>
      <dsp:txXfrm>
        <a:off x="69451" y="166399"/>
        <a:ext cx="5042698" cy="1283818"/>
      </dsp:txXfrm>
    </dsp:sp>
    <dsp:sp modelId="{3FC056E8-342A-48DF-8780-797A113E4412}">
      <dsp:nvSpPr>
        <dsp:cNvPr id="0" name=""/>
        <dsp:cNvSpPr/>
      </dsp:nvSpPr>
      <dsp:spPr>
        <a:xfrm>
          <a:off x="0" y="1574388"/>
          <a:ext cx="5181600" cy="1422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>
              <a:solidFill>
                <a:srgbClr val="002060"/>
              </a:solidFill>
            </a:rPr>
            <a:t>대통령 결의안(No. PP-358, 14.10.2024) "2030년까지 인공지능 기술 개발 전략 승인에 관하여"</a:t>
          </a:r>
        </a:p>
      </dsp:txBody>
      <dsp:txXfrm>
        <a:off x="69451" y="1643839"/>
        <a:ext cx="5042698" cy="1283818"/>
      </dsp:txXfrm>
    </dsp:sp>
    <dsp:sp modelId="{1F8507B8-477B-4BB8-A473-B536B8DF3D86}">
      <dsp:nvSpPr>
        <dsp:cNvPr id="0" name=""/>
        <dsp:cNvSpPr/>
      </dsp:nvSpPr>
      <dsp:spPr>
        <a:xfrm>
          <a:off x="0" y="3051828"/>
          <a:ext cx="5181600" cy="14227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>
              <a:solidFill>
                <a:srgbClr val="002060"/>
              </a:solidFill>
            </a:rPr>
            <a:t>대통령령(No. UP-6097, 10.29.2020) "2030년까지 과학 개발 개념 승인에 관하여"</a:t>
          </a:r>
        </a:p>
      </dsp:txBody>
      <dsp:txXfrm>
        <a:off x="69451" y="3121279"/>
        <a:ext cx="5042698" cy="12838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B79E2-F8FE-44C6-B215-E2D4A771C3D2}">
      <dsp:nvSpPr>
        <dsp:cNvPr id="0" name=""/>
        <dsp:cNvSpPr/>
      </dsp:nvSpPr>
      <dsp:spPr>
        <a:xfrm>
          <a:off x="0" y="111526"/>
          <a:ext cx="5181600" cy="1184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200" b="1" kern="1200" dirty="0">
              <a:solidFill>
                <a:srgbClr val="002060"/>
              </a:solidFill>
            </a:rPr>
            <a:t>단일 포털 my.gov.uz: 사용자 450,000명(2017년)에서 1억명(2024년)으로</a:t>
          </a:r>
        </a:p>
      </dsp:txBody>
      <dsp:txXfrm>
        <a:off x="57800" y="169326"/>
        <a:ext cx="5066000" cy="1068440"/>
      </dsp:txXfrm>
    </dsp:sp>
    <dsp:sp modelId="{0D52E033-6071-4577-8A1C-B1BDE3A6CC68}">
      <dsp:nvSpPr>
        <dsp:cNvPr id="0" name=""/>
        <dsp:cNvSpPr/>
      </dsp:nvSpPr>
      <dsp:spPr>
        <a:xfrm>
          <a:off x="0" y="1358926"/>
          <a:ext cx="5181600" cy="1184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200" b="1" kern="1200">
              <a:solidFill>
                <a:srgbClr val="002060"/>
              </a:solidFill>
            </a:rPr>
            <a:t>700개 이상의 전자 형태의 정부 서비스</a:t>
          </a:r>
        </a:p>
      </dsp:txBody>
      <dsp:txXfrm>
        <a:off x="57800" y="1416726"/>
        <a:ext cx="5066000" cy="1068440"/>
      </dsp:txXfrm>
    </dsp:sp>
    <dsp:sp modelId="{09A59725-5D1F-4FF3-AB83-31BA4834156C}">
      <dsp:nvSpPr>
        <dsp:cNvPr id="0" name=""/>
        <dsp:cNvSpPr/>
      </dsp:nvSpPr>
      <dsp:spPr>
        <a:xfrm>
          <a:off x="0" y="2606327"/>
          <a:ext cx="5181600" cy="1184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200" b="1" kern="1200">
              <a:solidFill>
                <a:srgbClr val="002060"/>
              </a:solidFill>
            </a:rPr>
            <a:t>E-Sud 시스템(내각 결의안 제247호, 2013년 9월 6일): 150만 건의 전자 청구</a:t>
          </a:r>
        </a:p>
      </dsp:txBody>
      <dsp:txXfrm>
        <a:off x="57800" y="2664127"/>
        <a:ext cx="5066000" cy="1068440"/>
      </dsp:txXfrm>
    </dsp:sp>
    <dsp:sp modelId="{C7036EA0-81B5-44F7-8CCB-953974C2A66F}">
      <dsp:nvSpPr>
        <dsp:cNvPr id="0" name=""/>
        <dsp:cNvSpPr/>
      </dsp:nvSpPr>
      <dsp:spPr>
        <a:xfrm>
          <a:off x="0" y="3853727"/>
          <a:ext cx="5181600" cy="1184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200" b="1" kern="1200">
              <a:solidFill>
                <a:srgbClr val="002060"/>
              </a:solidFill>
            </a:rPr>
            <a:t>모든 법원 항소의 78%는 전자 형식입니다.</a:t>
          </a:r>
        </a:p>
      </dsp:txBody>
      <dsp:txXfrm>
        <a:off x="57800" y="3911527"/>
        <a:ext cx="5066000" cy="10684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97E40-23B3-4B95-A9BD-26D5E773B648}">
      <dsp:nvSpPr>
        <dsp:cNvPr id="0" name=""/>
        <dsp:cNvSpPr/>
      </dsp:nvSpPr>
      <dsp:spPr>
        <a:xfrm>
          <a:off x="0" y="328873"/>
          <a:ext cx="5181600" cy="1076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000" b="1" kern="1200" dirty="0">
              <a:solidFill>
                <a:srgbClr val="002060"/>
              </a:solidFill>
            </a:rPr>
            <a:t>대통령 결의안(No. PP-3166, 31.07.2017) "국가 및 기업 조달 시스템 개혁 조치에 관하여"</a:t>
          </a:r>
        </a:p>
      </dsp:txBody>
      <dsp:txXfrm>
        <a:off x="52546" y="381419"/>
        <a:ext cx="5076508" cy="971308"/>
      </dsp:txXfrm>
    </dsp:sp>
    <dsp:sp modelId="{0BEFCDC1-C358-4BAD-ABEE-214BD7FA5336}">
      <dsp:nvSpPr>
        <dsp:cNvPr id="0" name=""/>
        <dsp:cNvSpPr/>
      </dsp:nvSpPr>
      <dsp:spPr>
        <a:xfrm>
          <a:off x="0" y="1462873"/>
          <a:ext cx="5181600" cy="1076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000" b="1" kern="1200">
              <a:solidFill>
                <a:srgbClr val="002060"/>
              </a:solidFill>
            </a:rPr>
            <a:t>경제적 효과: 2018~2024년에 23억 달러 이상.</a:t>
          </a:r>
        </a:p>
      </dsp:txBody>
      <dsp:txXfrm>
        <a:off x="52546" y="1515419"/>
        <a:ext cx="5076508" cy="971308"/>
      </dsp:txXfrm>
    </dsp:sp>
    <dsp:sp modelId="{418F5A03-5C29-4F9E-BE7B-58512AEC61EF}">
      <dsp:nvSpPr>
        <dsp:cNvPr id="0" name=""/>
        <dsp:cNvSpPr/>
      </dsp:nvSpPr>
      <dsp:spPr>
        <a:xfrm>
          <a:off x="0" y="2596873"/>
          <a:ext cx="5181600" cy="1076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000" b="1" kern="1200">
              <a:solidFill>
                <a:srgbClr val="002060"/>
              </a:solidFill>
            </a:rPr>
            <a:t>국가등록 및 공공조달 시스템에 블록체인 구현</a:t>
          </a:r>
        </a:p>
      </dsp:txBody>
      <dsp:txXfrm>
        <a:off x="52546" y="2649419"/>
        <a:ext cx="5076508" cy="971308"/>
      </dsp:txXfrm>
    </dsp:sp>
    <dsp:sp modelId="{743DFBEF-A0E3-4EA9-98A2-5D0D3E4067F3}">
      <dsp:nvSpPr>
        <dsp:cNvPr id="0" name=""/>
        <dsp:cNvSpPr/>
      </dsp:nvSpPr>
      <dsp:spPr>
        <a:xfrm>
          <a:off x="0" y="3730874"/>
          <a:ext cx="5181600" cy="1076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2000" b="1" kern="1200">
              <a:solidFill>
                <a:srgbClr val="002060"/>
              </a:solidFill>
            </a:rPr>
            <a:t>투명성 증대 및 부패 위험 감소</a:t>
          </a:r>
        </a:p>
      </dsp:txBody>
      <dsp:txXfrm>
        <a:off x="52546" y="3783420"/>
        <a:ext cx="5076508" cy="9713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AF8B2-6F3D-4C99-82AB-EDE5B09746B4}">
      <dsp:nvSpPr>
        <dsp:cNvPr id="0" name=""/>
        <dsp:cNvSpPr/>
      </dsp:nvSpPr>
      <dsp:spPr>
        <a:xfrm>
          <a:off x="0" y="16357"/>
          <a:ext cx="5181600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700" b="1" kern="1200" dirty="0">
              <a:solidFill>
                <a:srgbClr val="002060"/>
              </a:solidFill>
            </a:rPr>
            <a:t>대통령 결의안 (No. PP-3832, 03.07.2018) "디지털 경제 개발을 위한 조치에 관하여"</a:t>
          </a:r>
        </a:p>
      </dsp:txBody>
      <dsp:txXfrm>
        <a:off x="44664" y="61021"/>
        <a:ext cx="5092272" cy="825612"/>
      </dsp:txXfrm>
    </dsp:sp>
    <dsp:sp modelId="{C67B48CD-6F13-4D90-BEC6-98294F6C4C36}">
      <dsp:nvSpPr>
        <dsp:cNvPr id="0" name=""/>
        <dsp:cNvSpPr/>
      </dsp:nvSpPr>
      <dsp:spPr>
        <a:xfrm>
          <a:off x="0" y="980258"/>
          <a:ext cx="5181600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700" b="1" kern="1200">
              <a:solidFill>
                <a:srgbClr val="002060"/>
              </a:solidFill>
            </a:rPr>
            <a:t>전자상거래에 관한 법률(ZRU-792호, 2022.09.29): 2023년 전자상거래 63% 성장</a:t>
          </a:r>
        </a:p>
      </dsp:txBody>
      <dsp:txXfrm>
        <a:off x="44664" y="1024922"/>
        <a:ext cx="5092272" cy="825612"/>
      </dsp:txXfrm>
    </dsp:sp>
    <dsp:sp modelId="{BF37A846-2FE1-418A-8BFA-D148BDDAD173}">
      <dsp:nvSpPr>
        <dsp:cNvPr id="0" name=""/>
        <dsp:cNvSpPr/>
      </dsp:nvSpPr>
      <dsp:spPr>
        <a:xfrm>
          <a:off x="0" y="1944158"/>
          <a:ext cx="5181600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700" b="1" kern="1200">
              <a:solidFill>
                <a:srgbClr val="002060"/>
              </a:solidFill>
            </a:rPr>
            <a:t>"개인 데이터에 관한" 법률 (No. ЗРУ-547, 2.07.2019)</a:t>
          </a:r>
        </a:p>
      </dsp:txBody>
      <dsp:txXfrm>
        <a:off x="44664" y="1988822"/>
        <a:ext cx="5092272" cy="825612"/>
      </dsp:txXfrm>
    </dsp:sp>
    <dsp:sp modelId="{82D96BBB-B696-45F4-8505-E3B8E2937462}">
      <dsp:nvSpPr>
        <dsp:cNvPr id="0" name=""/>
        <dsp:cNvSpPr/>
      </dsp:nvSpPr>
      <dsp:spPr>
        <a:xfrm>
          <a:off x="0" y="2908058"/>
          <a:ext cx="5181600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700" b="1" kern="1200">
              <a:solidFill>
                <a:srgbClr val="002060"/>
              </a:solidFill>
            </a:rPr>
            <a:t>대통령령(제3926호, 2018년 9월 2일) "암호화폐 거래소의 활동을 조직하기 위한 조치에 관하여"</a:t>
          </a:r>
        </a:p>
      </dsp:txBody>
      <dsp:txXfrm>
        <a:off x="44664" y="2952722"/>
        <a:ext cx="5092272" cy="825612"/>
      </dsp:txXfrm>
    </dsp:sp>
    <dsp:sp modelId="{A1FCDD79-9F59-4585-9153-D53F3C190426}">
      <dsp:nvSpPr>
        <dsp:cNvPr id="0" name=""/>
        <dsp:cNvSpPr/>
      </dsp:nvSpPr>
      <dsp:spPr>
        <a:xfrm>
          <a:off x="0" y="3871958"/>
          <a:ext cx="5181600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700" b="1" kern="1200">
              <a:solidFill>
                <a:srgbClr val="002060"/>
              </a:solidFill>
            </a:rPr>
            <a:t>대통령 결의안(No. PP-162, 05/24/2023) "디지털 전환을 촉진하기 위한 조치에 관하여"</a:t>
          </a:r>
        </a:p>
      </dsp:txBody>
      <dsp:txXfrm>
        <a:off x="44664" y="3916622"/>
        <a:ext cx="5092272" cy="8256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9CCEC-B522-477B-A1D6-66C7BB6B4C34}">
      <dsp:nvSpPr>
        <dsp:cNvPr id="0" name=""/>
        <dsp:cNvSpPr/>
      </dsp:nvSpPr>
      <dsp:spPr>
        <a:xfrm>
          <a:off x="0" y="161326"/>
          <a:ext cx="5587883" cy="6996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300" b="1" kern="1200" dirty="0"/>
            <a:t>대통령 결의안(No. PP-3406, 27.11.2017) "대한민국과의 협력 강화를 위한 조치에 관하여"</a:t>
          </a:r>
        </a:p>
      </dsp:txBody>
      <dsp:txXfrm>
        <a:off x="34155" y="195481"/>
        <a:ext cx="5519573" cy="631350"/>
      </dsp:txXfrm>
    </dsp:sp>
    <dsp:sp modelId="{82FEA660-86A6-4DB2-B5A2-D6BD0E46324D}">
      <dsp:nvSpPr>
        <dsp:cNvPr id="0" name=""/>
        <dsp:cNvSpPr/>
      </dsp:nvSpPr>
      <dsp:spPr>
        <a:xfrm>
          <a:off x="0" y="898426"/>
          <a:ext cx="5587883" cy="6996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300" b="1" kern="1200"/>
            <a:t>TSUL에 "한국법률연구센터" 개소</a:t>
          </a:r>
        </a:p>
      </dsp:txBody>
      <dsp:txXfrm>
        <a:off x="34155" y="932581"/>
        <a:ext cx="5519573" cy="631350"/>
      </dsp:txXfrm>
    </dsp:sp>
    <dsp:sp modelId="{94261B51-2088-4306-AACF-5E9EB26DDE9C}">
      <dsp:nvSpPr>
        <dsp:cNvPr id="0" name=""/>
        <dsp:cNvSpPr/>
      </dsp:nvSpPr>
      <dsp:spPr>
        <a:xfrm>
          <a:off x="0" y="1635526"/>
          <a:ext cx="5587883" cy="6996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300" b="1" kern="1200" dirty="0"/>
            <a:t>협력이 유망한 분야:</a:t>
          </a:r>
        </a:p>
      </dsp:txBody>
      <dsp:txXfrm>
        <a:off x="34155" y="1669681"/>
        <a:ext cx="5519573" cy="631350"/>
      </dsp:txXfrm>
    </dsp:sp>
    <dsp:sp modelId="{6DF2E166-EF3B-47A2-950F-60B27C6E6A3C}">
      <dsp:nvSpPr>
        <dsp:cNvPr id="0" name=""/>
        <dsp:cNvSpPr/>
      </dsp:nvSpPr>
      <dsp:spPr>
        <a:xfrm>
          <a:off x="0" y="2372626"/>
          <a:ext cx="5587883" cy="6996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300" b="1" kern="1200"/>
            <a:t>인공지능 규제</a:t>
          </a:r>
        </a:p>
      </dsp:txBody>
      <dsp:txXfrm>
        <a:off x="34155" y="2406781"/>
        <a:ext cx="5519573" cy="631350"/>
      </dsp:txXfrm>
    </dsp:sp>
    <dsp:sp modelId="{A017AF32-2FF2-4361-97E8-C1B493BBFD5F}">
      <dsp:nvSpPr>
        <dsp:cNvPr id="0" name=""/>
        <dsp:cNvSpPr/>
      </dsp:nvSpPr>
      <dsp:spPr>
        <a:xfrm>
          <a:off x="0" y="3109726"/>
          <a:ext cx="5587883" cy="6996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300" b="1" kern="1200" dirty="0" err="1"/>
            <a:t>전자 </a:t>
          </a:r>
          <a:r>
            <a:rPr lang="ko" sz="1300" b="1" kern="1200" dirty="0"/>
            <a:t>정부 및 법률 </a:t>
          </a:r>
          <a:r>
            <a:rPr lang="ko" sz="1300" b="1" kern="1200" dirty="0" err="1"/>
            <a:t>기술 </a:t>
          </a:r>
          <a:r>
            <a:rPr lang="ko" sz="1300" b="1" kern="1200" dirty="0"/>
            <a:t>솔루션을 위한 규제 샌드박스</a:t>
          </a:r>
        </a:p>
      </dsp:txBody>
      <dsp:txXfrm>
        <a:off x="34155" y="3143881"/>
        <a:ext cx="5519573" cy="631350"/>
      </dsp:txXfrm>
    </dsp:sp>
    <dsp:sp modelId="{C4AB0C88-114F-4C65-BD47-49396067BCB9}">
      <dsp:nvSpPr>
        <dsp:cNvPr id="0" name=""/>
        <dsp:cNvSpPr/>
      </dsp:nvSpPr>
      <dsp:spPr>
        <a:xfrm>
          <a:off x="0" y="3846826"/>
          <a:ext cx="5587883" cy="6996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300" b="1" kern="1200"/>
            <a:t>블록체인 기술을 국가 등록부에 통합</a:t>
          </a:r>
        </a:p>
      </dsp:txBody>
      <dsp:txXfrm>
        <a:off x="34155" y="3880981"/>
        <a:ext cx="5519573" cy="6313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F03FB-03EB-412B-B698-8C06C55484B5}">
      <dsp:nvSpPr>
        <dsp:cNvPr id="0" name=""/>
        <dsp:cNvSpPr/>
      </dsp:nvSpPr>
      <dsp:spPr>
        <a:xfrm>
          <a:off x="0" y="64606"/>
          <a:ext cx="5181600" cy="101250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>
              <a:solidFill>
                <a:schemeClr val="tx1"/>
              </a:solidFill>
            </a:rPr>
            <a:t>공공행정의 근본적 변혁으로서의 디지털 변혁</a:t>
          </a:r>
        </a:p>
      </dsp:txBody>
      <dsp:txXfrm>
        <a:off x="49427" y="114033"/>
        <a:ext cx="5082746" cy="913653"/>
      </dsp:txXfrm>
    </dsp:sp>
    <dsp:sp modelId="{9712339C-A8DA-42E8-8519-CBE83DBD6849}">
      <dsp:nvSpPr>
        <dsp:cNvPr id="0" name=""/>
        <dsp:cNvSpPr/>
      </dsp:nvSpPr>
      <dsp:spPr>
        <a:xfrm>
          <a:off x="0" y="1135801"/>
          <a:ext cx="5181600" cy="101250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>
              <a:solidFill>
                <a:schemeClr val="tx1"/>
              </a:solidFill>
            </a:rPr>
            <a:t>우즈베키스탄은 디지털 개발 측면에서 지역 리더입니다.</a:t>
          </a:r>
        </a:p>
      </dsp:txBody>
      <dsp:txXfrm>
        <a:off x="49427" y="1185228"/>
        <a:ext cx="5082746" cy="913653"/>
      </dsp:txXfrm>
    </dsp:sp>
    <dsp:sp modelId="{2E0F62C9-FB46-4F51-B3D1-C778FA9C0534}">
      <dsp:nvSpPr>
        <dsp:cNvPr id="0" name=""/>
        <dsp:cNvSpPr/>
      </dsp:nvSpPr>
      <dsp:spPr>
        <a:xfrm>
          <a:off x="0" y="2203029"/>
          <a:ext cx="5181600" cy="101250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>
              <a:solidFill>
                <a:schemeClr val="tx1"/>
              </a:solidFill>
            </a:rPr>
            <a:t>디지털 전환을 위한 법적 기반을 보장하는 법무부의 역할</a:t>
          </a:r>
        </a:p>
      </dsp:txBody>
      <dsp:txXfrm>
        <a:off x="49427" y="2252456"/>
        <a:ext cx="5082746" cy="913653"/>
      </dsp:txXfrm>
    </dsp:sp>
    <dsp:sp modelId="{1D4DE6FC-E902-4E74-8961-62F4281EEE62}">
      <dsp:nvSpPr>
        <dsp:cNvPr id="0" name=""/>
        <dsp:cNvSpPr/>
      </dsp:nvSpPr>
      <dsp:spPr>
        <a:xfrm>
          <a:off x="0" y="3270256"/>
          <a:ext cx="5181600" cy="101250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1900" b="1" kern="1200">
              <a:solidFill>
                <a:schemeClr val="tx1"/>
              </a:solidFill>
            </a:rPr>
            <a:t>국가 정체성을 유지하면서 글로벌 디지털 공간으로의 통합</a:t>
          </a:r>
        </a:p>
      </dsp:txBody>
      <dsp:txXfrm>
        <a:off x="49427" y="3319683"/>
        <a:ext cx="5082746" cy="91365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593"/>
          <a:ext cx="10131425" cy="879648"/>
        </a:xfrm>
        <a:prstGeom prst="round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prst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3200" b="1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귀하의 관심에 감사드립니다!</a:t>
          </a:r>
        </a:p>
      </dsp:txBody>
      <dsp:txXfrm>
        <a:off x="42941" y="43534"/>
        <a:ext cx="10045543" cy="793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44486-07BD-41D9-A602-DA5C47B3DFB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9E9FE-0C63-4729-BE4D-07C687DB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90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73DC8-5489-41B3-96FB-3ECBA6D3284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49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94EB5-05B0-457C-AA98-9FC286F99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B7D97C-6AE6-496D-92DF-04CFD9994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DD265F-1FFA-4BC1-AABC-3A6D3319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66BF87-E81D-43DA-96EA-BC492ED0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CD6B38-4A1E-4181-94D4-1E05413E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49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A1A4-1AC8-4C12-ADD9-400C3280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A11DA0-35E4-4AC2-89F8-AFDED7C6C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6EAA25-2DDD-4C08-864E-3BE29B069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0A21-1EB4-40A6-A795-036CEED5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BD8FEA-8133-4D40-9E0A-8013E65CA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91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59767-67CC-4DC2-BE1C-A9E3E31D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64A4B6-1AF1-4958-9523-5788C7399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C71284-CE13-497E-AAA3-92553748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8341BC-883E-4BF2-AE05-9312755A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F56D0-1BD4-47AF-97B8-4B99ED8A6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1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3CAAA-BFF1-47DB-821E-3B6FE4CA1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F58598-1AD3-4A83-AB8D-7ECC59FD3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AA01D5-2C49-4CF7-8A87-956F4C979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5AD73D-E207-4864-AA31-095CA0E51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DBCD81-C6E4-4042-8106-F4E27FD4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7778F3-D37F-4BD2-AE72-21427EFF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0876D-E540-428C-A071-BC99AF8E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527136-FD87-4806-9CBD-E625E5F6B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E9B44F-4E9C-4265-B3D6-E73E9A11E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3BBFE6-D6FA-496F-83CF-F5758980C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DE63F61-0F69-40B4-9AED-8205C4BF2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B4779A5-55B8-4883-86D0-B03B697C4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DCEB34-BD97-4C67-9070-F02ED40E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82F9E8-E0F9-47D1-A0BF-D3BDC73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8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B6662-C982-4E24-8027-C453DBA4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B46B42-AFE4-4739-AC79-B7B55FC3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72AD57-4219-4280-ACF0-B0CC7C62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6CD4BDB-7DB9-4C97-A21A-BA9AE7E4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DC7B66-8900-4140-9F26-D564016BB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0DEE68-EE83-47E8-9477-6AE0CD1C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EE0C6A-03E7-4BBD-A0E5-00F3ADF2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6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505AB-59B6-4727-B8CB-ADB3F837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64515-7FFE-45E8-A3ED-DF74F0DF0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2AE30A-F331-45F5-BABE-B4437696D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34583E-09C0-4A85-B22E-CF892ECA1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680EAA-D6F6-47BF-8384-68DF139DE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0AC693-A306-4EC6-9DE2-B6CB9F89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45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23761-C925-48AC-83A1-06C7CEAC6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6D6AF4-899B-4565-A4CD-72B7CEF6F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C158D2-697D-415F-9BD8-FDC4E035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11F745-6282-41FF-B00B-A20D2A9EE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50402F-6F86-4C4F-A11F-985B671D5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C21DCF-7EBF-42A1-A128-8F1EE4AC3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27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BBE46-5A7E-43CA-BFAC-070464AF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05D100-4D1F-440F-9723-A3D4F6196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74EE59-CAA4-4197-8562-E8FF84AE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D1731A-C188-4473-862F-3EB6C76EB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B6D0F4-0C3A-4634-86A0-4DBB1FBF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6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E3F0980-BC01-4CA9-B81A-68571A1B7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445FDE-15B1-4A4E-A8B1-3EC5E622C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CE587C-E540-435F-9583-8B2BE00B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677A5F-62BA-42CE-A6D6-16CC48C8B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2A8853-8B55-4819-AAEB-3A26601ED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32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B009A-2B31-409E-BEB5-D45B867AE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A51533-6A72-4900-9A16-1082B8E52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BC444-0AB9-4CF8-A17D-0877CF14AE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10667-8773-427B-861A-37B643F1251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56D9E0-A98A-43BC-A8AE-232E7DDD3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2DFF5E-0C99-459F-8C6B-76BBC136B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F54A-7AF3-4805-B51D-09BCF08FB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5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openxmlformats.org/officeDocument/2006/relationships/image" Target="../media/image20.jpeg"/><Relationship Id="rId3" Type="http://schemas.openxmlformats.org/officeDocument/2006/relationships/image" Target="../media/image8.png"/><Relationship Id="rId7" Type="http://schemas.openxmlformats.org/officeDocument/2006/relationships/diagramColors" Target="../diagrams/colors7.xml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3.png"/><Relationship Id="rId1" Type="http://schemas.openxmlformats.org/officeDocument/2006/relationships/themeOverride" Target="../theme/themeOverride9.xml"/><Relationship Id="rId6" Type="http://schemas.openxmlformats.org/officeDocument/2006/relationships/diagramQuickStyle" Target="../diagrams/quickStyle7.xml"/><Relationship Id="rId11" Type="http://schemas.openxmlformats.org/officeDocument/2006/relationships/image" Target="../media/image18.jpeg"/><Relationship Id="rId5" Type="http://schemas.openxmlformats.org/officeDocument/2006/relationships/diagramLayout" Target="../diagrams/layout7.xml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diagramData" Target="../diagrams/data7.xml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notesSlide" Target="../notesSlides/notesSlide1.xml"/><Relationship Id="rId7" Type="http://schemas.openxmlformats.org/officeDocument/2006/relationships/diagramQuickStyle" Target="../diagrams/quickStyle9.xml"/><Relationship Id="rId12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diagramLayout" Target="../diagrams/layout9.xml"/><Relationship Id="rId11" Type="http://schemas.openxmlformats.org/officeDocument/2006/relationships/image" Target="../media/image4.png"/><Relationship Id="rId5" Type="http://schemas.openxmlformats.org/officeDocument/2006/relationships/diagramData" Target="../diagrams/data9.xml"/><Relationship Id="rId10" Type="http://schemas.openxmlformats.org/officeDocument/2006/relationships/image" Target="../media/image26.png"/><Relationship Id="rId4" Type="http://schemas.openxmlformats.org/officeDocument/2006/relationships/image" Target="../media/image8.png"/><Relationship Id="rId9" Type="http://schemas.microsoft.com/office/2007/relationships/diagramDrawing" Target="../diagrams/drawin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BC2D0-7006-406C-954A-6A4C039C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406" y="2179630"/>
            <a:ext cx="6459991" cy="1680774"/>
          </a:xfrm>
        </p:spPr>
        <p:txBody>
          <a:bodyPr>
            <a:noAutofit/>
          </a:bodyPr>
          <a:lstStyle/>
          <a:p>
            <a:r>
              <a:rPr lang="ko" sz="4000" b="1" dirty="0"/>
              <a:t>우즈베키스탄 정부의 디지털 전환 전략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0444F-C6D2-458F-9D4B-73BFC31D49BC}"/>
              </a:ext>
            </a:extLst>
          </p:cNvPr>
          <p:cNvSpPr txBox="1"/>
          <p:nvPr/>
        </p:nvSpPr>
        <p:spPr>
          <a:xfrm>
            <a:off x="6924768" y="4809306"/>
            <a:ext cx="50536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" sz="2000" b="1" dirty="0"/>
              <a:t>GULYAMOV SAID SAIDAHRAROVICH </a:t>
            </a:r>
            <a:br>
              <a:rPr lang="ru-RU" sz="2000" b="1" dirty="0"/>
            </a:br>
            <a:r>
              <a:rPr lang="ko" sz="2000" b="1" dirty="0"/>
              <a:t>교수, 법학 박사, </a:t>
            </a:r>
            <a:br>
              <a:rPr lang="ru-RU" sz="2000" b="1" dirty="0"/>
            </a:br>
            <a:r>
              <a:rPr lang="ko" sz="2000" b="1" dirty="0" err="1"/>
              <a:t>사이버 법학 </a:t>
            </a:r>
            <a:br>
              <a:rPr lang="ru-RU" sz="2000" b="1" dirty="0"/>
            </a:br>
            <a:r>
              <a:rPr lang="ko" sz="2000" b="1" dirty="0"/>
              <a:t>과장, 타슈켄트 국립 법학 대학(우즈베키스탄)</a:t>
            </a:r>
            <a:endParaRPr lang="en-US" sz="2000" b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D3AB9D-ABB8-462E-9148-111B50F8A1C8}"/>
              </a:ext>
            </a:extLst>
          </p:cNvPr>
          <p:cNvSpPr/>
          <p:nvPr/>
        </p:nvSpPr>
        <p:spPr>
          <a:xfrm>
            <a:off x="1463991" y="594224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" sz="1600"/>
              <a:t>WWW.GULYAMOV.ORG</a:t>
            </a:r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DA030-924B-48C0-AF3D-5926C402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516" y="324069"/>
            <a:ext cx="1355324" cy="13553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A5FC4B-F6DF-407D-A3C9-EE14129A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56" y="257084"/>
            <a:ext cx="1447510" cy="14454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FF4683-94E3-4AB1-9857-96CB45723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82" y="333255"/>
            <a:ext cx="1293068" cy="12930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765EC-F0D5-47AB-BD3A-75B37E1B9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8671" y="4496706"/>
            <a:ext cx="1381505" cy="138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0C071-688A-4F91-AADB-A3BFC7FE9E0D}"/>
              </a:ext>
            </a:extLst>
          </p:cNvPr>
          <p:cNvSpPr/>
          <p:nvPr/>
        </p:nvSpPr>
        <p:spPr>
          <a:xfrm>
            <a:off x="3759516" y="594224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" sz="1600"/>
              <a:t>WWW.사이버-법률.UZ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C076A0-C02D-429E-858D-2362FB9B95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42" y="1509440"/>
            <a:ext cx="2369927" cy="315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6D801-985E-44F2-9CDB-5EA256A54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9540" y="4479170"/>
            <a:ext cx="1397818" cy="139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69281A1-5A98-4280-A527-2C763D5D1CCA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727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C5D2EB6-4195-4989-90C9-E054E974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2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o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우즈베키스탄 디지털 개발의 새로운 시대</a:t>
            </a:r>
            <a:endParaRPr lang="ru-RU" sz="3200" b="1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216765EF-520A-41ED-AC64-7429CE844E2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75110557"/>
              </p:ext>
            </p:extLst>
          </p:nvPr>
        </p:nvGraphicFramePr>
        <p:xfrm>
          <a:off x="782320" y="1097072"/>
          <a:ext cx="5181600" cy="4714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4BBDEAA4-E683-47F3-BE3B-EFBE2EA9E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6320" y="1460500"/>
            <a:ext cx="5181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11" name="Рисунок 10" descr="Конечная цель построения нового Узбекистана» — Шавкат Мирзиёев о поддержке  предпринимательства – Spot">
            <a:extLst>
              <a:ext uri="{FF2B5EF4-FFF2-40B4-BE49-F238E27FC236}">
                <a16:creationId xmlns:a16="http://schemas.microsoft.com/office/drawing/2014/main" id="{26F4F35D-EE28-49AE-96BA-E8CFF1DB124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47" y="1117854"/>
            <a:ext cx="4723979" cy="3127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FBAE85-E6D0-4AAC-A535-6AF82165DE91}"/>
              </a:ext>
            </a:extLst>
          </p:cNvPr>
          <p:cNvSpPr txBox="1"/>
          <p:nvPr/>
        </p:nvSpPr>
        <p:spPr>
          <a:xfrm>
            <a:off x="6847697" y="4543323"/>
            <a:ext cx="46364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"디지털 경제 없이는 국가 경제의 미래가 없다"</a:t>
            </a:r>
          </a:p>
          <a:p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r"/>
            <a:r>
              <a:rPr lang="ko" sz="2000" b="1" dirty="0">
                <a:solidFill>
                  <a:srgbClr val="002060"/>
                </a:solidFill>
                <a:latin typeface="Arial" panose="020B0604020202020204" pitchFamily="34" charset="0"/>
              </a:rPr>
              <a:t>샤브카트 미르지요예프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A6A3FD0-EEFA-43CE-BDAD-92638F34B54C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822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F4B7B0D-2782-4B6C-A89D-6C1924435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5802"/>
            <a:ext cx="10515600" cy="1325563"/>
          </a:xfrm>
        </p:spPr>
        <p:txBody>
          <a:bodyPr/>
          <a:lstStyle/>
          <a:p>
            <a:pPr algn="ctr"/>
            <a:r>
              <a:rPr lang="ko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디지털 전환을 위한 법률 및 규제 프레임워크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0884CE0-A8E4-42DC-9F99-19C301C723B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4465648"/>
              </p:ext>
            </p:extLst>
          </p:nvPr>
        </p:nvGraphicFramePr>
        <p:xfrm>
          <a:off x="777240" y="1496302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7720E3F1-EC47-45EB-BE6D-D0D73A748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240" y="1496302"/>
            <a:ext cx="5181600" cy="435133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94BB289-447C-4E87-ABC1-325356DAD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40" y="2087382"/>
            <a:ext cx="4923367" cy="2683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EDF634-C813-4141-A933-B20E77F44D1C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431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3217EC2-7FC8-4E63-8EED-E998D0ECB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034" y="100965"/>
            <a:ext cx="10515600" cy="1325563"/>
          </a:xfrm>
        </p:spPr>
        <p:txBody>
          <a:bodyPr/>
          <a:lstStyle/>
          <a:p>
            <a:pPr algn="ctr"/>
            <a:r>
              <a:rPr lang="ko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전략적 프레임워크와 과학적 기반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D51B4A35-861F-427A-8E8C-8B1D25F29FA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41195984"/>
              </p:ext>
            </p:extLst>
          </p:nvPr>
        </p:nvGraphicFramePr>
        <p:xfrm>
          <a:off x="797560" y="1265107"/>
          <a:ext cx="5181600" cy="4571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454D8B0C-D26F-4A87-A403-D27B3BE411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8C9E7F3-7E08-4333-86B4-F6A166D78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8"/>
          <a:stretch/>
        </p:blipFill>
        <p:spPr bwMode="auto">
          <a:xfrm>
            <a:off x="6264274" y="1958386"/>
            <a:ext cx="4997451" cy="2941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5C5510E-E620-4397-BE17-4CFE0A196F02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570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70133D6-31F1-45F2-82B4-34CBFBF4B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34" y="737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o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공공 서비스 디지털화 분석(2017-2024)</a:t>
            </a:r>
            <a:b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DA06035-3F78-4F7B-B333-F777AEEE5471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5618" y="907301"/>
            <a:ext cx="6517689" cy="4273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505517-D342-4508-8B6F-A4F8BAEFABA9}"/>
              </a:ext>
            </a:extLst>
          </p:cNvPr>
          <p:cNvSpPr txBox="1"/>
          <p:nvPr/>
        </p:nvSpPr>
        <p:spPr>
          <a:xfrm>
            <a:off x="2207927" y="5304368"/>
            <a:ext cx="8462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ko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도표 1번. 우즈베키스탄 공공 서비스 디지털화 분석(2017-2024)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0FBFF6D-0D60-441B-A69B-90A7A0C755BF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866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68FDAEA-06BD-4AE0-981B-8F5E55F5A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042" y="-79167"/>
            <a:ext cx="10515600" cy="1325563"/>
          </a:xfrm>
        </p:spPr>
        <p:txBody>
          <a:bodyPr/>
          <a:lstStyle/>
          <a:p>
            <a:pPr algn="ctr"/>
            <a:r>
              <a:rPr lang="ko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전자정부 생태계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C1A0E176-21E8-4DA6-91E8-C7DC6D7C413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5392617"/>
              </p:ext>
            </p:extLst>
          </p:nvPr>
        </p:nvGraphicFramePr>
        <p:xfrm>
          <a:off x="802640" y="906651"/>
          <a:ext cx="5181600" cy="5149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78A58BF5-8E18-452D-B126-BF9995C93D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669C7B9-C448-4701-8541-9798396A1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842" y="1999474"/>
            <a:ext cx="5477933" cy="2963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2B8E411-8BEE-4BFB-A16D-C95263E89E77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38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CDBEC5D-B79B-4CA5-BE45-7EABA39D7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o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블록체인과 공공조달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45057AB5-5A85-42BA-8EBC-A2504A03B62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21810300"/>
              </p:ext>
            </p:extLst>
          </p:nvPr>
        </p:nvGraphicFramePr>
        <p:xfrm>
          <a:off x="782320" y="649656"/>
          <a:ext cx="5181600" cy="513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AAAB83DF-BF5C-4579-8853-E5D6B206C0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55AD7532-B022-4666-B31E-2B7CD124F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436" y="1772470"/>
            <a:ext cx="4831644" cy="271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7B2E0C9-6DF4-4C6E-9808-18F1982683C5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063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D88DE0B-E711-478E-B624-91904036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124" y="48144"/>
            <a:ext cx="10515600" cy="1325563"/>
          </a:xfrm>
        </p:spPr>
        <p:txBody>
          <a:bodyPr/>
          <a:lstStyle/>
          <a:p>
            <a:pPr algn="ctr"/>
            <a:r>
              <a:rPr lang="ko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디지털 경제의 법적 규제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0263FECE-0E7C-46C7-842D-E2D9A79BDD3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51567425"/>
              </p:ext>
            </p:extLst>
          </p:nvPr>
        </p:nvGraphicFramePr>
        <p:xfrm>
          <a:off x="838200" y="1027372"/>
          <a:ext cx="5181600" cy="480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3BFBC30E-8C9F-4581-A4B1-FCED4FEF3B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4563E09A-4399-4521-A398-27FF60151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675" y="2183601"/>
            <a:ext cx="5119049" cy="2879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7F73700-27EC-4F73-B4B5-CA9FAE10376F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89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3D7AD50-1EC9-4C63-9751-CD8468327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227"/>
            <a:ext cx="10515600" cy="1325563"/>
          </a:xfrm>
        </p:spPr>
        <p:txBody>
          <a:bodyPr/>
          <a:lstStyle/>
          <a:p>
            <a:pPr algn="ctr"/>
            <a:r>
              <a:rPr lang="ko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대한민국과의 협력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D850ACD6-ADFD-4739-849E-C359E5747FC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9667325"/>
              </p:ext>
            </p:extLst>
          </p:nvPr>
        </p:nvGraphicFramePr>
        <p:xfrm>
          <a:off x="508117" y="1057669"/>
          <a:ext cx="5587883" cy="4707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1449D9A-CF9D-49DC-855E-0F007F229375}"/>
              </a:ext>
            </a:extLst>
          </p:cNvPr>
          <p:cNvGrpSpPr/>
          <p:nvPr/>
        </p:nvGrpSpPr>
        <p:grpSpPr>
          <a:xfrm>
            <a:off x="6713240" y="4951850"/>
            <a:ext cx="5092681" cy="1253491"/>
            <a:chOff x="6520200" y="5048370"/>
            <a:chExt cx="5092681" cy="1253491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A0BC3E3-9E89-4A5B-A81A-E1BE11CC2D8A}"/>
                </a:ext>
              </a:extLst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6075" y="5048370"/>
              <a:ext cx="1285875" cy="1253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760B0F64-8EFC-4736-A1FB-EC4E92462CA3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8922" y="5048370"/>
              <a:ext cx="1285875" cy="1253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674D553-1605-49EA-A821-4C33C05144CA}"/>
                </a:ext>
              </a:extLst>
            </p:cNvPr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200" y="5048370"/>
              <a:ext cx="1285875" cy="1253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69CF99B-CFC1-48A2-A508-BE119CDCF162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8009" y="5048371"/>
              <a:ext cx="1214872" cy="12534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5EACBD8-442B-4CEF-8752-BAE588D8809A}"/>
              </a:ext>
            </a:extLst>
          </p:cNvPr>
          <p:cNvGrpSpPr/>
          <p:nvPr/>
        </p:nvGrpSpPr>
        <p:grpSpPr>
          <a:xfrm>
            <a:off x="6355785" y="1164070"/>
            <a:ext cx="5490775" cy="1284011"/>
            <a:chOff x="5288985" y="1413774"/>
            <a:chExt cx="5490775" cy="1284011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BEFF896-7E0E-4524-9519-ED0726CE8B2B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4860" y="1413774"/>
              <a:ext cx="1397262" cy="12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0BA496F-6380-4E75-89A6-2AF9F1CF0BE4}"/>
                </a:ext>
              </a:extLst>
            </p:cNvPr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7998" y="1413774"/>
              <a:ext cx="1521762" cy="12840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E4D14D3-D3CC-4532-B1E1-43D773C5D8DB}"/>
                </a:ext>
              </a:extLst>
            </p:cNvPr>
            <p:cNvPicPr/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8985" y="1413774"/>
              <a:ext cx="1285875" cy="126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F676B47-092F-4617-8582-F1AC982D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2123" y="1413775"/>
              <a:ext cx="1285875" cy="1284010"/>
            </a:xfrm>
            <a:prstGeom prst="rect">
              <a:avLst/>
            </a:prstGeom>
          </p:spPr>
        </p:pic>
      </p:grpSp>
      <p:pic>
        <p:nvPicPr>
          <p:cNvPr id="6146" name="Picture 2" descr="Узбекистан и Корея продолжать сотрудничество в сфере транспорта - Anhor.uz">
            <a:extLst>
              <a:ext uri="{FF2B5EF4-FFF2-40B4-BE49-F238E27FC236}">
                <a16:creationId xmlns:a16="http://schemas.microsoft.com/office/drawing/2014/main" id="{8C30FDFB-CF67-4571-A8D7-81C72E399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581" y="2675041"/>
            <a:ext cx="3554818" cy="2009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2F5F21A-741F-49A6-B224-01A177E7C43D}"/>
              </a:ext>
            </a:extLst>
          </p:cNvPr>
          <p:cNvSpPr/>
          <p:nvPr/>
        </p:nvSpPr>
        <p:spPr>
          <a:xfrm>
            <a:off x="11488910" y="6358265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517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083765-F569-4705-BA30-D01A1F5CD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0"/>
            <a:ext cx="10515600" cy="1325563"/>
          </a:xfrm>
        </p:spPr>
        <p:txBody>
          <a:bodyPr/>
          <a:lstStyle/>
          <a:p>
            <a:pPr algn="ctr"/>
            <a:r>
              <a:rPr lang="ko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결론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8255B3D6-056B-452C-8B34-73D96227F04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0486700"/>
              </p:ext>
            </p:extLst>
          </p:nvPr>
        </p:nvGraphicFramePr>
        <p:xfrm>
          <a:off x="787400" y="1460500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8">
            <a:extLst>
              <a:ext uri="{FF2B5EF4-FFF2-40B4-BE49-F238E27FC236}">
                <a16:creationId xmlns:a16="http://schemas.microsoft.com/office/drawing/2014/main" id="{A274F8A5-E2A0-47F4-ABCC-A0058D1C0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1400" y="1460500"/>
            <a:ext cx="5181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7170" name="Picture 2" descr="Цифровая экономика как основной драйвер движения вперед">
            <a:extLst>
              <a:ext uri="{FF2B5EF4-FFF2-40B4-BE49-F238E27FC236}">
                <a16:creationId xmlns:a16="http://schemas.microsoft.com/office/drawing/2014/main" id="{C8F8C720-15E4-4169-8679-E27B9EE6D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96770"/>
            <a:ext cx="5162701" cy="290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9554EDE-1077-4DCB-B02C-19A644CCB5C7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729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4139101"/>
              </p:ext>
            </p:extLst>
          </p:nvPr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1804" y="1842150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152" y="2425372"/>
            <a:ext cx="2783823" cy="278382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614914" y="2427837"/>
            <a:ext cx="2783823" cy="2783823"/>
          </a:xfrm>
          <a:prstGeom prst="ellipse">
            <a:avLst/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DACD222-E59D-447F-A7EE-88A58A6B8464}"/>
              </a:ext>
            </a:extLst>
          </p:cNvPr>
          <p:cNvSpPr/>
          <p:nvPr/>
        </p:nvSpPr>
        <p:spPr>
          <a:xfrm>
            <a:off x="11488910" y="6303486"/>
            <a:ext cx="552011" cy="4508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517</Words>
  <Application>Microsoft Office PowerPoint</Application>
  <PresentationFormat>Широкоэкранный</PresentationFormat>
  <Paragraphs>65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우즈베키스탄 정부의 디지털 전환 전략</vt:lpstr>
      <vt:lpstr>우즈베키스탄 디지털 개발의 새로운 시대</vt:lpstr>
      <vt:lpstr>디지털 전환을 위한 법률 및 규제 프레임워크</vt:lpstr>
      <vt:lpstr>전략적 프레임워크와 과학적 기반</vt:lpstr>
      <vt:lpstr>공공 서비스 디지털화 분석(2017-2024) </vt:lpstr>
      <vt:lpstr>전자정부 생태계</vt:lpstr>
      <vt:lpstr>블록체인과 공공조달</vt:lpstr>
      <vt:lpstr>디지털 경제의 법적 규제</vt:lpstr>
      <vt:lpstr>대한민국과의 협력</vt:lpstr>
      <vt:lpstr>결론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2025-02-25T10:46:14Z</dcterms:created>
  <dcterms:modified xsi:type="dcterms:W3CDTF">2025-02-25T11:57:32Z</dcterms:modified>
</cp:coreProperties>
</file>